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8" r:id="rId3"/>
    <p:sldId id="258" r:id="rId4"/>
    <p:sldId id="259" r:id="rId5"/>
    <p:sldId id="271" r:id="rId6"/>
    <p:sldId id="272" r:id="rId7"/>
    <p:sldId id="273" r:id="rId8"/>
    <p:sldId id="277" r:id="rId9"/>
    <p:sldId id="281" r:id="rId10"/>
    <p:sldId id="282" r:id="rId11"/>
    <p:sldId id="265" r:id="rId12"/>
    <p:sldId id="274" r:id="rId13"/>
    <p:sldId id="275" r:id="rId14"/>
    <p:sldId id="276" r:id="rId15"/>
    <p:sldId id="278" r:id="rId16"/>
    <p:sldId id="279" r:id="rId17"/>
    <p:sldId id="280"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B8A"/>
    <a:srgbClr val="FFFFFF"/>
    <a:srgbClr val="4156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D22DD-0358-4DDF-9C19-C99EB006F24A}" v="96" dt="2019-07-08T21:48:46.948"/>
    <p1510:client id="{CE4108AC-E311-447E-97A5-53B9511E4B86}" v="253" dt="2019-07-08T21:28:09.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C5128-DBB2-4C16-BA03-9FB8F386E7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14AB5DFB-BCF8-4352-8D45-DC33C7D51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B7211B74-D0B9-4CA9-9E0F-F94463718D0D}"/>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9C70AC82-F838-4866-8E2B-D20E9102341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BD21876-4DD9-4784-8A51-FC9C843E4F0D}"/>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1338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C0EED-DDC7-489D-9C34-D1B5107CA0F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4E076CE-4B01-41EA-BDC4-4B774C1D20F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C72C4B8-1199-4898-8011-D6F554EC746C}"/>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CA01647F-14D0-4533-B2E4-CC4CC0ADBB6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A01D18B-0504-419E-AA83-0E65A160CA0B}"/>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362242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3F75D7-C4AB-4E39-8C6A-490D0A402F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6008E63-7D0D-42AD-97D0-AD4FB56F97D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44398B1-ADBD-45F9-B873-CCD04464E7CC}"/>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21BB7175-6AF7-4B88-A3D3-AB9C0699EE1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98A5F03-F3E2-4569-B770-302ADCB41450}"/>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178429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1630B-C1C3-438F-8BEF-748A28AB620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0502CC1-3B44-4BC9-8894-9DEBCF356D7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9225CF0-F0FE-4180-A432-E78FBCF668EF}"/>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940065AA-E056-4861-B509-3E560146A4E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4FBADD0-24EA-4E0F-982E-BBF7F7AC2642}"/>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139055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7C0B8-4105-430C-AF6E-DF13E5A8839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046CC02-4C75-4E6D-9150-08E9F7B8E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8C33A5-1971-49D0-B997-0FD825641941}"/>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02B68C51-4B08-4178-9ED2-FC6A0B1FD58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DFA3573-845A-4FC9-B2F0-A0F110FFC2B0}"/>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6421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B36ED-497B-4700-BA78-1B3F2C131AA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F5FBFA5-0054-4891-995E-7F38AF37FA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1385D17-CA1E-4FAD-BC4E-923A54FA26F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2F3F96D-3325-4C89-9C2A-4B477E11750B}"/>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6" name="Marcador de pie de página 5">
            <a:extLst>
              <a:ext uri="{FF2B5EF4-FFF2-40B4-BE49-F238E27FC236}">
                <a16:creationId xmlns:a16="http://schemas.microsoft.com/office/drawing/2014/main" id="{B9970490-C388-4D29-964B-CE75B7D2F7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D7CCD8-35A4-4895-A436-1A2D9FDFAAE0}"/>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348600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52BCB-8EC9-46A4-A4D0-52C1D92D79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F59F49A-73D0-40B7-BDEC-D3AF949A8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9E16D2-3D9C-467D-BA28-6EE89FF03F3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A395662-3DD4-4E10-8B15-2C0D1587E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B477326-346B-447D-BC49-628DF611D0C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882BE08-3300-48ED-86E3-19E3A56BD18B}"/>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8" name="Marcador de pie de página 7">
            <a:extLst>
              <a:ext uri="{FF2B5EF4-FFF2-40B4-BE49-F238E27FC236}">
                <a16:creationId xmlns:a16="http://schemas.microsoft.com/office/drawing/2014/main" id="{B6A394B9-79F5-4D3F-964A-1914409D46E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EF9FBB98-21B0-4D9E-8350-EC520723E19A}"/>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155052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5FC2A-D49A-4D46-94ED-56FE43988A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C34FFE86-13A6-4697-AF47-65E4A18D9161}"/>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4" name="Marcador de pie de página 3">
            <a:extLst>
              <a:ext uri="{FF2B5EF4-FFF2-40B4-BE49-F238E27FC236}">
                <a16:creationId xmlns:a16="http://schemas.microsoft.com/office/drawing/2014/main" id="{52B95C80-ADED-482D-A65C-D465F8D9259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7FD6F9B-48D9-495D-84AC-CC5BEE6AFA3B}"/>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61620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66EC6C-46B0-4BEA-B93A-436255CC2F14}"/>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3" name="Marcador de pie de página 2">
            <a:extLst>
              <a:ext uri="{FF2B5EF4-FFF2-40B4-BE49-F238E27FC236}">
                <a16:creationId xmlns:a16="http://schemas.microsoft.com/office/drawing/2014/main" id="{DB85B30C-67CB-441A-9DD5-0F628D24C7C7}"/>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FE3849D-95F6-4691-B89A-6963FFF1C58F}"/>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391509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4E151-0431-411C-9249-36AAC0E804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D3DB4A2-845D-4023-949C-C8125672C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4B299BB-91D4-4FAC-B7E4-64172C6AE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8C90C4-097E-4A3D-9358-99CDC11AADA2}"/>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6" name="Marcador de pie de página 5">
            <a:extLst>
              <a:ext uri="{FF2B5EF4-FFF2-40B4-BE49-F238E27FC236}">
                <a16:creationId xmlns:a16="http://schemas.microsoft.com/office/drawing/2014/main" id="{28AB44A3-C980-41D4-B978-18CEFB89B04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3B55E68-468E-42D2-8CAB-C6D5227D2DE4}"/>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391380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55C9B-5A2E-485C-818F-4FED32C347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5D47F74-8E30-4992-975D-9718B87C9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68F9787-29D0-420B-8ADA-F2161E4A6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954F41-1628-45C9-9C91-5120A2412F00}"/>
              </a:ext>
            </a:extLst>
          </p:cNvPr>
          <p:cNvSpPr>
            <a:spLocks noGrp="1"/>
          </p:cNvSpPr>
          <p:nvPr>
            <p:ph type="dt" sz="half" idx="10"/>
          </p:nvPr>
        </p:nvSpPr>
        <p:spPr/>
        <p:txBody>
          <a:bodyPr/>
          <a:lstStyle/>
          <a:p>
            <a:fld id="{73562B1E-5BC6-4C4B-AFF1-1B3814786FE5}" type="datetimeFigureOut">
              <a:rPr lang="es-PE" smtClean="0"/>
              <a:t>8/07/2019</a:t>
            </a:fld>
            <a:endParaRPr lang="es-PE"/>
          </a:p>
        </p:txBody>
      </p:sp>
      <p:sp>
        <p:nvSpPr>
          <p:cNvPr id="6" name="Marcador de pie de página 5">
            <a:extLst>
              <a:ext uri="{FF2B5EF4-FFF2-40B4-BE49-F238E27FC236}">
                <a16:creationId xmlns:a16="http://schemas.microsoft.com/office/drawing/2014/main" id="{71DD610E-85CE-44A4-BA46-AEB7D141168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D1859C0-6888-4A33-BE47-A834AF543BBD}"/>
              </a:ext>
            </a:extLst>
          </p:cNvPr>
          <p:cNvSpPr>
            <a:spLocks noGrp="1"/>
          </p:cNvSpPr>
          <p:nvPr>
            <p:ph type="sldNum" sz="quarter" idx="12"/>
          </p:nvPr>
        </p:nvSpPr>
        <p:spPr/>
        <p:txBody>
          <a:bodyPr/>
          <a:lstStyle/>
          <a:p>
            <a:fld id="{47DBB891-A62B-4BAF-B469-D16AAC77E92B}" type="slidenum">
              <a:rPr lang="es-PE" smtClean="0"/>
              <a:t>‹Nº›</a:t>
            </a:fld>
            <a:endParaRPr lang="es-PE"/>
          </a:p>
        </p:txBody>
      </p:sp>
    </p:spTree>
    <p:extLst>
      <p:ext uri="{BB962C8B-B14F-4D97-AF65-F5344CB8AC3E}">
        <p14:creationId xmlns:p14="http://schemas.microsoft.com/office/powerpoint/2010/main" val="249025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15628"/>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A58FA4-8909-4215-9CE3-B15CFE745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26F2ECA-7856-4648-BDE3-D29B5D0AA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3579F51-AD60-49F6-A38D-1CD904F85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62B1E-5BC6-4C4B-AFF1-1B3814786FE5}" type="datetimeFigureOut">
              <a:rPr lang="es-PE" smtClean="0"/>
              <a:t>8/07/2019</a:t>
            </a:fld>
            <a:endParaRPr lang="es-PE"/>
          </a:p>
        </p:txBody>
      </p:sp>
      <p:sp>
        <p:nvSpPr>
          <p:cNvPr id="5" name="Marcador de pie de página 4">
            <a:extLst>
              <a:ext uri="{FF2B5EF4-FFF2-40B4-BE49-F238E27FC236}">
                <a16:creationId xmlns:a16="http://schemas.microsoft.com/office/drawing/2014/main" id="{95C3417D-28B5-4DD7-9E00-9FD5444CA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779846A-F054-462A-A2E7-77D550306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BB891-A62B-4BAF-B469-D16AAC77E92B}" type="slidenum">
              <a:rPr lang="es-PE" smtClean="0"/>
              <a:t>‹Nº›</a:t>
            </a:fld>
            <a:endParaRPr lang="es-PE"/>
          </a:p>
        </p:txBody>
      </p:sp>
    </p:spTree>
    <p:extLst>
      <p:ext uri="{BB962C8B-B14F-4D97-AF65-F5344CB8AC3E}">
        <p14:creationId xmlns:p14="http://schemas.microsoft.com/office/powerpoint/2010/main" val="152854898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28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D3B21BC-263C-440B-8093-8FDFCD489280}"/>
              </a:ext>
            </a:extLst>
          </p:cNvPr>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b="1" dirty="0">
                <a:solidFill>
                  <a:srgbClr val="FFFFFF"/>
                </a:solidFill>
              </a:rPr>
              <a:t>SISTEMAS DE RECOMENDACION</a:t>
            </a:r>
          </a:p>
        </p:txBody>
      </p:sp>
      <p:pic>
        <p:nvPicPr>
          <p:cNvPr id="1026" name="Picture 2" descr="Resultado de imagen para BUSINESS INTELLIGENCE">
            <a:extLst>
              <a:ext uri="{FF2B5EF4-FFF2-40B4-BE49-F238E27FC236}">
                <a16:creationId xmlns:a16="http://schemas.microsoft.com/office/drawing/2014/main" id="{7D5BB36C-90CD-4B9C-923A-9A613EF0E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85"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462EE24A-BFF6-4038-BECF-D0D488B14B83}"/>
              </a:ext>
            </a:extLst>
          </p:cNvPr>
          <p:cNvSpPr>
            <a:spLocks noGrp="1"/>
          </p:cNvSpPr>
          <p:nvPr>
            <p:ph type="subTitle" idx="1"/>
          </p:nvPr>
        </p:nvSpPr>
        <p:spPr>
          <a:xfrm>
            <a:off x="7990091" y="4222645"/>
            <a:ext cx="3424739" cy="2169637"/>
          </a:xfrm>
        </p:spPr>
        <p:txBody>
          <a:bodyPr vert="horz" lIns="91440" tIns="45720" rIns="91440" bIns="45720" rtlCol="0" anchor="ctr">
            <a:normAutofit/>
          </a:bodyPr>
          <a:lstStyle/>
          <a:p>
            <a:pPr algn="l"/>
            <a:r>
              <a:rPr lang="en-US" sz="2000" b="1" dirty="0">
                <a:solidFill>
                  <a:srgbClr val="FFFFFF"/>
                </a:solidFill>
              </a:rPr>
              <a:t>INTEGRANTES:</a:t>
            </a:r>
          </a:p>
          <a:p>
            <a:pPr marL="342900" indent="-228600" algn="l">
              <a:buFont typeface="Arial" panose="020B0604020202020204" pitchFamily="34" charset="0"/>
              <a:buChar char="•"/>
            </a:pPr>
            <a:r>
              <a:rPr lang="en-US" sz="2000" dirty="0">
                <a:solidFill>
                  <a:srgbClr val="FFFFFF"/>
                </a:solidFill>
              </a:rPr>
              <a:t>JHON  p. Aguilar Atencio</a:t>
            </a:r>
          </a:p>
          <a:p>
            <a:pPr marL="342900" indent="-228600" algn="l">
              <a:buFont typeface="Arial" panose="020B0604020202020204" pitchFamily="34" charset="0"/>
              <a:buChar char="•"/>
            </a:pPr>
            <a:r>
              <a:rPr lang="en-US" sz="2000" dirty="0" err="1">
                <a:solidFill>
                  <a:srgbClr val="FFFFFF"/>
                </a:solidFill>
              </a:rPr>
              <a:t>Nilton</a:t>
            </a:r>
            <a:r>
              <a:rPr lang="en-US" sz="2000" dirty="0">
                <a:solidFill>
                  <a:srgbClr val="FFFFFF"/>
                </a:solidFill>
              </a:rPr>
              <a:t> E. Pérez </a:t>
            </a:r>
            <a:r>
              <a:rPr lang="en-US" sz="2000" dirty="0" err="1">
                <a:solidFill>
                  <a:srgbClr val="FFFFFF"/>
                </a:solidFill>
              </a:rPr>
              <a:t>Mamani</a:t>
            </a:r>
            <a:endParaRPr lang="en-US" sz="2000" dirty="0">
              <a:solidFill>
                <a:srgbClr val="FFFFFF"/>
              </a:solidFill>
            </a:endParaRPr>
          </a:p>
          <a:p>
            <a:pPr marL="342900" indent="-228600" algn="l">
              <a:buFont typeface="Arial" panose="020B0604020202020204" pitchFamily="34" charset="0"/>
              <a:buChar char="•"/>
            </a:pPr>
            <a:r>
              <a:rPr lang="en-US" sz="2000" dirty="0" err="1">
                <a:solidFill>
                  <a:srgbClr val="FFFFFF"/>
                </a:solidFill>
              </a:rPr>
              <a:t>Guimer</a:t>
            </a:r>
            <a:r>
              <a:rPr lang="en-US" sz="2000" dirty="0">
                <a:solidFill>
                  <a:srgbClr val="FFFFFF"/>
                </a:solidFill>
              </a:rPr>
              <a:t> </a:t>
            </a:r>
            <a:r>
              <a:rPr lang="en-US" sz="2000" dirty="0" err="1">
                <a:solidFill>
                  <a:srgbClr val="FFFFFF"/>
                </a:solidFill>
              </a:rPr>
              <a:t>Coaquira</a:t>
            </a:r>
            <a:r>
              <a:rPr lang="en-US" sz="2000" dirty="0">
                <a:solidFill>
                  <a:srgbClr val="FFFFFF"/>
                </a:solidFill>
              </a:rPr>
              <a:t> </a:t>
            </a:r>
            <a:r>
              <a:rPr lang="en-US" sz="2000" dirty="0" err="1">
                <a:solidFill>
                  <a:srgbClr val="FFFFFF"/>
                </a:solidFill>
              </a:rPr>
              <a:t>Coaquira</a:t>
            </a:r>
            <a:endParaRPr lang="en-US" sz="2000" dirty="0">
              <a:solidFill>
                <a:srgbClr val="FFFFFF"/>
              </a:solidFill>
            </a:endParaRPr>
          </a:p>
          <a:p>
            <a:pPr marL="342900" indent="-228600" algn="l">
              <a:buFont typeface="Arial" panose="020B0604020202020204" pitchFamily="34" charset="0"/>
              <a:buChar char="•"/>
            </a:pPr>
            <a:r>
              <a:rPr lang="en-US" sz="2000" dirty="0" err="1">
                <a:solidFill>
                  <a:srgbClr val="FFFFFF"/>
                </a:solidFill>
              </a:rPr>
              <a:t>Jhosmell</a:t>
            </a:r>
            <a:r>
              <a:rPr lang="en-US" sz="2000" dirty="0">
                <a:solidFill>
                  <a:srgbClr val="FFFFFF"/>
                </a:solidFill>
              </a:rPr>
              <a:t> G. Alfaro </a:t>
            </a:r>
            <a:r>
              <a:rPr lang="en-US" sz="2000" dirty="0" err="1">
                <a:solidFill>
                  <a:srgbClr val="FFFFFF"/>
                </a:solidFill>
              </a:rPr>
              <a:t>Musaja</a:t>
            </a:r>
            <a:endParaRPr lang="en-US" sz="2000" dirty="0">
              <a:solidFill>
                <a:srgbClr val="FFFFFF"/>
              </a:solidFill>
            </a:endParaRPr>
          </a:p>
        </p:txBody>
      </p:sp>
      <p:sp>
        <p:nvSpPr>
          <p:cNvPr id="6" name="Elipse 5">
            <a:extLst>
              <a:ext uri="{FF2B5EF4-FFF2-40B4-BE49-F238E27FC236}">
                <a16:creationId xmlns:a16="http://schemas.microsoft.com/office/drawing/2014/main" id="{8A97D0D8-13E3-4CA7-9314-12E641D31D00}"/>
              </a:ext>
            </a:extLst>
          </p:cNvPr>
          <p:cNvSpPr/>
          <p:nvPr/>
        </p:nvSpPr>
        <p:spPr>
          <a:xfrm>
            <a:off x="8626951" y="1266174"/>
            <a:ext cx="2151017" cy="22185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a:extLst>
              <a:ext uri="{FF2B5EF4-FFF2-40B4-BE49-F238E27FC236}">
                <a16:creationId xmlns:a16="http://schemas.microsoft.com/office/drawing/2014/main" id="{0BAF3DF7-20A0-4B19-9C5E-B3984EA04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108" y="1541417"/>
            <a:ext cx="1632028" cy="1704468"/>
          </a:xfrm>
          <a:prstGeom prst="rect">
            <a:avLst/>
          </a:prstGeom>
        </p:spPr>
      </p:pic>
    </p:spTree>
    <p:extLst>
      <p:ext uri="{BB962C8B-B14F-4D97-AF65-F5344CB8AC3E}">
        <p14:creationId xmlns:p14="http://schemas.microsoft.com/office/powerpoint/2010/main" val="40006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7C613C50-AB52-4E6E-B4C4-2B0E06BB8B68}"/>
              </a:ext>
            </a:extLst>
          </p:cNvPr>
          <p:cNvSpPr/>
          <p:nvPr/>
        </p:nvSpPr>
        <p:spPr>
          <a:xfrm>
            <a:off x="638175" y="869457"/>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FB6EA120-BD0B-4A8B-82F1-C2E8643CAB32}"/>
              </a:ext>
            </a:extLst>
          </p:cNvPr>
          <p:cNvSpPr txBox="1"/>
          <p:nvPr/>
        </p:nvSpPr>
        <p:spPr>
          <a:xfrm>
            <a:off x="643468" y="1139735"/>
            <a:ext cx="10905066" cy="646331"/>
          </a:xfrm>
          <a:prstGeom prst="rect">
            <a:avLst/>
          </a:prstGeom>
          <a:noFill/>
        </p:spPr>
        <p:txBody>
          <a:bodyPr wrap="square" rtlCol="0">
            <a:spAutoFit/>
          </a:bodyPr>
          <a:lstStyle/>
          <a:p>
            <a:pPr algn="ctr"/>
            <a:r>
              <a:rPr lang="es-PE" sz="3600" b="1" dirty="0">
                <a:solidFill>
                  <a:schemeClr val="bg1"/>
                </a:solidFill>
              </a:rPr>
              <a:t>¿COMO LO DESARROLLAN?</a:t>
            </a:r>
          </a:p>
        </p:txBody>
      </p:sp>
      <p:pic>
        <p:nvPicPr>
          <p:cNvPr id="6146" name="Picture 2" descr="Imagen relacionada">
            <a:extLst>
              <a:ext uri="{FF2B5EF4-FFF2-40B4-BE49-F238E27FC236}">
                <a16:creationId xmlns:a16="http://schemas.microsoft.com/office/drawing/2014/main" id="{EFCAF363-C964-49A4-B94A-7D488AAAD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2" y="2333938"/>
            <a:ext cx="456247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35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INTRODUCCION</a:t>
            </a:r>
          </a:p>
        </p:txBody>
      </p:sp>
      <p:sp>
        <p:nvSpPr>
          <p:cNvPr id="2" name="CuadroTexto 1"/>
          <p:cNvSpPr txBox="1"/>
          <p:nvPr/>
        </p:nvSpPr>
        <p:spPr>
          <a:xfrm>
            <a:off x="772168" y="2859092"/>
            <a:ext cx="10647663" cy="1815882"/>
          </a:xfrm>
          <a:prstGeom prst="rect">
            <a:avLst/>
          </a:prstGeom>
          <a:solidFill>
            <a:schemeClr val="bg1"/>
          </a:solidFill>
        </p:spPr>
        <p:txBody>
          <a:bodyPr wrap="square" rtlCol="0">
            <a:spAutoFit/>
          </a:bodyPr>
          <a:lstStyle/>
          <a:p>
            <a:pPr algn="just"/>
            <a:r>
              <a:rPr lang="es-ES" sz="2800"/>
              <a:t>Esta propuesta se basa en </a:t>
            </a:r>
            <a:r>
              <a:rPr lang="es-ES" sz="2800" err="1"/>
              <a:t>clustering</a:t>
            </a:r>
            <a:r>
              <a:rPr lang="es-ES" sz="2800"/>
              <a:t> dado que se busca encontrar grupos con similitudes por sus gustos, para lo cual es vital el rating para cada anime por cada usuario. El objetivo final es que los usuarios queden agrupados según como valoraron los distintos animes.</a:t>
            </a:r>
          </a:p>
        </p:txBody>
      </p:sp>
    </p:spTree>
    <p:extLst>
      <p:ext uri="{BB962C8B-B14F-4D97-AF65-F5344CB8AC3E}">
        <p14:creationId xmlns:p14="http://schemas.microsoft.com/office/powerpoint/2010/main" val="309143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INTRODUCCION</a:t>
            </a:r>
          </a:p>
        </p:txBody>
      </p:sp>
      <p:sp>
        <p:nvSpPr>
          <p:cNvPr id="2" name="CuadroTexto 1"/>
          <p:cNvSpPr txBox="1"/>
          <p:nvPr/>
        </p:nvSpPr>
        <p:spPr>
          <a:xfrm>
            <a:off x="772168" y="2859092"/>
            <a:ext cx="10647663" cy="1815882"/>
          </a:xfrm>
          <a:prstGeom prst="rect">
            <a:avLst/>
          </a:prstGeom>
          <a:solidFill>
            <a:schemeClr val="bg1"/>
          </a:solidFill>
        </p:spPr>
        <p:txBody>
          <a:bodyPr wrap="square" rtlCol="0">
            <a:spAutoFit/>
          </a:bodyPr>
          <a:lstStyle/>
          <a:p>
            <a:pPr algn="just"/>
            <a:r>
              <a:rPr lang="es-ES" sz="2800"/>
              <a:t>Para este problema se propone el algoritmo de </a:t>
            </a:r>
            <a:r>
              <a:rPr lang="es-ES" sz="2800" err="1"/>
              <a:t>clústering</a:t>
            </a:r>
            <a:r>
              <a:rPr lang="es-ES" sz="2800"/>
              <a:t> K-</a:t>
            </a:r>
            <a:r>
              <a:rPr lang="es-ES" sz="2800" err="1"/>
              <a:t>Means</a:t>
            </a:r>
            <a:r>
              <a:rPr lang="es-ES" sz="2800"/>
              <a:t> dada su extensa aplicación y su rápida ejecución. Además se propone antes de utilizar K-</a:t>
            </a:r>
            <a:r>
              <a:rPr lang="es-ES" sz="2800" err="1"/>
              <a:t>Means</a:t>
            </a:r>
            <a:r>
              <a:rPr lang="es-ES" sz="2800"/>
              <a:t>, reducir la dimensionalidad de los datos con el fin de disminuir los tiempos de entrenamiento.</a:t>
            </a:r>
          </a:p>
        </p:txBody>
      </p:sp>
    </p:spTree>
    <p:extLst>
      <p:ext uri="{BB962C8B-B14F-4D97-AF65-F5344CB8AC3E}">
        <p14:creationId xmlns:p14="http://schemas.microsoft.com/office/powerpoint/2010/main" val="316575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ESTRATEGIA</a:t>
            </a:r>
          </a:p>
        </p:txBody>
      </p:sp>
      <p:sp>
        <p:nvSpPr>
          <p:cNvPr id="2" name="CuadroTexto 1"/>
          <p:cNvSpPr txBox="1"/>
          <p:nvPr/>
        </p:nvSpPr>
        <p:spPr>
          <a:xfrm>
            <a:off x="772168" y="2859092"/>
            <a:ext cx="10647663" cy="3108543"/>
          </a:xfrm>
          <a:prstGeom prst="rect">
            <a:avLst/>
          </a:prstGeom>
          <a:solidFill>
            <a:schemeClr val="bg1"/>
          </a:solidFill>
        </p:spPr>
        <p:txBody>
          <a:bodyPr wrap="square" rtlCol="0">
            <a:spAutoFit/>
          </a:bodyPr>
          <a:lstStyle/>
          <a:p>
            <a:pPr algn="just"/>
            <a:r>
              <a:rPr lang="es-ES" sz="2800"/>
              <a:t>En esta problemática de aprendizaje no supervisado, se buscar juntar ambas tablas mediante el </a:t>
            </a:r>
            <a:r>
              <a:rPr lang="es-ES" sz="2800" err="1"/>
              <a:t>anime_id</a:t>
            </a:r>
            <a:r>
              <a:rPr lang="es-ES" sz="2800"/>
              <a:t> ejecutando una operación de INNER-JOIN. Luego a partir de esta tabla se busca generar una </a:t>
            </a:r>
            <a:r>
              <a:rPr lang="es-ES" sz="2800" err="1"/>
              <a:t>cross</a:t>
            </a:r>
            <a:r>
              <a:rPr lang="es-ES" sz="2800"/>
              <a:t>-table obteniendo una tabla de tantas filas como usuarios existan, y tantas columnas como animes se encuentren en los datos, teniendo como dato en cada coordenada </a:t>
            </a:r>
            <a:r>
              <a:rPr lang="es-ES" sz="2800" err="1"/>
              <a:t>i,j</a:t>
            </a:r>
            <a:r>
              <a:rPr lang="es-ES" sz="2800"/>
              <a:t> la valoración del usuario i para el anime j.</a:t>
            </a:r>
          </a:p>
        </p:txBody>
      </p:sp>
    </p:spTree>
    <p:extLst>
      <p:ext uri="{BB962C8B-B14F-4D97-AF65-F5344CB8AC3E}">
        <p14:creationId xmlns:p14="http://schemas.microsoft.com/office/powerpoint/2010/main" val="374884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a:t>
            </a:r>
            <a:r>
              <a:rPr lang="es-ES" sz="3600" b="1">
                <a:solidFill>
                  <a:schemeClr val="bg1"/>
                </a:solidFill>
              </a:rPr>
              <a:t>SISTEMA DE RECOMENDACIÓN DE ANIME</a:t>
            </a:r>
            <a:endParaRPr lang="es-PE" sz="3600" b="1">
              <a:solidFill>
                <a:schemeClr val="bg1"/>
              </a:solidFill>
            </a:endParaRPr>
          </a:p>
        </p:txBody>
      </p:sp>
      <p:sp>
        <p:nvSpPr>
          <p:cNvPr id="2" name="CuadroTexto 1"/>
          <p:cNvSpPr txBox="1"/>
          <p:nvPr/>
        </p:nvSpPr>
        <p:spPr>
          <a:xfrm>
            <a:off x="772168" y="2859092"/>
            <a:ext cx="10647663" cy="1815882"/>
          </a:xfrm>
          <a:prstGeom prst="rect">
            <a:avLst/>
          </a:prstGeom>
          <a:solidFill>
            <a:schemeClr val="bg1"/>
          </a:solidFill>
        </p:spPr>
        <p:txBody>
          <a:bodyPr wrap="square" rtlCol="0">
            <a:spAutoFit/>
          </a:bodyPr>
          <a:lstStyle/>
          <a:p>
            <a:pPr algn="just"/>
            <a:r>
              <a:rPr lang="es-ES" sz="2800"/>
              <a:t>Ambas tablas contienen información de preferencias de 73.516 usuario en 12.294 anime (series de dibujos animados orientales). Cada usuario puede agregar un anime a su lista y darle un rating (de 0 a 10). La descripción de la data es la siguiente:</a:t>
            </a:r>
          </a:p>
        </p:txBody>
      </p:sp>
    </p:spTree>
    <p:extLst>
      <p:ext uri="{BB962C8B-B14F-4D97-AF65-F5344CB8AC3E}">
        <p14:creationId xmlns:p14="http://schemas.microsoft.com/office/powerpoint/2010/main" val="377394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a:t>
            </a:r>
            <a:r>
              <a:rPr lang="es-ES" sz="3600" b="1">
                <a:solidFill>
                  <a:schemeClr val="bg1"/>
                </a:solidFill>
              </a:rPr>
              <a:t>SISTEMA DE RECOMENDACIÓN DE ANIME</a:t>
            </a:r>
            <a:endParaRPr lang="es-PE" sz="3600" b="1">
              <a:solidFill>
                <a:schemeClr val="bg1"/>
              </a:solidFill>
            </a:endParaRPr>
          </a:p>
        </p:txBody>
      </p:sp>
      <p:sp>
        <p:nvSpPr>
          <p:cNvPr id="2" name="CuadroTexto 1"/>
          <p:cNvSpPr txBox="1"/>
          <p:nvPr/>
        </p:nvSpPr>
        <p:spPr>
          <a:xfrm>
            <a:off x="772168" y="2247013"/>
            <a:ext cx="10647663" cy="3970318"/>
          </a:xfrm>
          <a:prstGeom prst="rect">
            <a:avLst/>
          </a:prstGeom>
          <a:solidFill>
            <a:schemeClr val="bg1"/>
          </a:solidFill>
        </p:spPr>
        <p:txBody>
          <a:bodyPr wrap="square" rtlCol="0">
            <a:spAutoFit/>
          </a:bodyPr>
          <a:lstStyle/>
          <a:p>
            <a:pPr algn="just"/>
            <a:r>
              <a:rPr lang="es-ES" sz="2800">
                <a:highlight>
                  <a:srgbClr val="298B8A"/>
                </a:highlight>
              </a:rPr>
              <a:t>Anime.csv</a:t>
            </a:r>
          </a:p>
          <a:p>
            <a:pPr algn="just"/>
            <a:r>
              <a:rPr lang="es-ES" sz="2800" err="1"/>
              <a:t>anime_id</a:t>
            </a:r>
            <a:r>
              <a:rPr lang="es-ES" sz="2800"/>
              <a:t> : id único del anime (de la página myanimelist.net)</a:t>
            </a:r>
          </a:p>
          <a:p>
            <a:pPr algn="just"/>
            <a:r>
              <a:rPr lang="es-ES" sz="2800" err="1"/>
              <a:t>name</a:t>
            </a:r>
            <a:r>
              <a:rPr lang="es-ES" sz="2800"/>
              <a:t> : nombre del anime</a:t>
            </a:r>
          </a:p>
          <a:p>
            <a:pPr algn="just"/>
            <a:r>
              <a:rPr lang="es-ES" sz="2800" err="1"/>
              <a:t>genre</a:t>
            </a:r>
            <a:r>
              <a:rPr lang="es-ES" sz="2800"/>
              <a:t> : lista de </a:t>
            </a:r>
            <a:r>
              <a:rPr lang="es-ES" sz="2800" err="1"/>
              <a:t>generos</a:t>
            </a:r>
            <a:r>
              <a:rPr lang="es-ES" sz="2800"/>
              <a:t> separados por coma del anime</a:t>
            </a:r>
          </a:p>
          <a:p>
            <a:pPr algn="just"/>
            <a:r>
              <a:rPr lang="es-ES" sz="2800" err="1"/>
              <a:t>type</a:t>
            </a:r>
            <a:r>
              <a:rPr lang="es-ES" sz="2800"/>
              <a:t> : TV, </a:t>
            </a:r>
            <a:r>
              <a:rPr lang="es-ES" sz="2800" err="1"/>
              <a:t>movie</a:t>
            </a:r>
            <a:r>
              <a:rPr lang="es-ES" sz="2800"/>
              <a:t> (de película), OVA, </a:t>
            </a:r>
            <a:r>
              <a:rPr lang="es-ES" sz="2800" err="1"/>
              <a:t>etc</a:t>
            </a:r>
            <a:r>
              <a:rPr lang="es-ES" sz="2800"/>
              <a:t>…</a:t>
            </a:r>
          </a:p>
          <a:p>
            <a:pPr algn="just"/>
            <a:r>
              <a:rPr lang="es-ES" sz="2800" err="1"/>
              <a:t>episodes</a:t>
            </a:r>
            <a:r>
              <a:rPr lang="es-ES" sz="2800"/>
              <a:t> : cantidad de episodios del show (1 si es película)</a:t>
            </a:r>
          </a:p>
          <a:p>
            <a:pPr algn="just"/>
            <a:r>
              <a:rPr lang="es-ES" sz="2800"/>
              <a:t>rating : rating promedio (de 1-10) para este anime</a:t>
            </a:r>
          </a:p>
          <a:p>
            <a:pPr algn="just"/>
            <a:r>
              <a:rPr lang="es-ES" sz="2800" err="1"/>
              <a:t>members</a:t>
            </a:r>
            <a:r>
              <a:rPr lang="es-ES" sz="2800"/>
              <a:t> : numero de miembros de la comunidad que están en el grupo del anime</a:t>
            </a:r>
          </a:p>
        </p:txBody>
      </p:sp>
    </p:spTree>
    <p:extLst>
      <p:ext uri="{BB962C8B-B14F-4D97-AF65-F5344CB8AC3E}">
        <p14:creationId xmlns:p14="http://schemas.microsoft.com/office/powerpoint/2010/main" val="137926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a:t>
            </a:r>
            <a:r>
              <a:rPr lang="es-ES" sz="3600" b="1">
                <a:solidFill>
                  <a:schemeClr val="bg1"/>
                </a:solidFill>
              </a:rPr>
              <a:t>SISTEMA DE RECOMENDACIÓN DE ANIME</a:t>
            </a:r>
            <a:endParaRPr lang="es-PE" sz="3600" b="1">
              <a:solidFill>
                <a:schemeClr val="bg1"/>
              </a:solidFill>
            </a:endParaRPr>
          </a:p>
        </p:txBody>
      </p:sp>
      <p:sp>
        <p:nvSpPr>
          <p:cNvPr id="2" name="CuadroTexto 1"/>
          <p:cNvSpPr txBox="1"/>
          <p:nvPr/>
        </p:nvSpPr>
        <p:spPr>
          <a:xfrm>
            <a:off x="772168" y="2688187"/>
            <a:ext cx="10647663" cy="2677656"/>
          </a:xfrm>
          <a:prstGeom prst="rect">
            <a:avLst/>
          </a:prstGeom>
          <a:solidFill>
            <a:schemeClr val="bg1"/>
          </a:solidFill>
        </p:spPr>
        <p:txBody>
          <a:bodyPr wrap="square" rtlCol="0">
            <a:spAutoFit/>
          </a:bodyPr>
          <a:lstStyle/>
          <a:p>
            <a:pPr algn="just"/>
            <a:r>
              <a:rPr lang="es-ES" sz="2800">
                <a:highlight>
                  <a:srgbClr val="298B8A"/>
                </a:highlight>
              </a:rPr>
              <a:t>Rating.csv</a:t>
            </a:r>
          </a:p>
          <a:p>
            <a:pPr algn="just"/>
            <a:endParaRPr lang="es-ES" sz="2800"/>
          </a:p>
          <a:p>
            <a:pPr algn="just"/>
            <a:r>
              <a:rPr lang="es-ES" sz="2800" err="1"/>
              <a:t>user_id</a:t>
            </a:r>
            <a:r>
              <a:rPr lang="es-ES" sz="2800"/>
              <a:t> : id del usuario generado aleatoriamente</a:t>
            </a:r>
          </a:p>
          <a:p>
            <a:pPr algn="just"/>
            <a:r>
              <a:rPr lang="es-ES" sz="2800" err="1"/>
              <a:t>anime_id</a:t>
            </a:r>
            <a:r>
              <a:rPr lang="es-ES" sz="2800"/>
              <a:t> : el anime que el usuario </a:t>
            </a:r>
            <a:r>
              <a:rPr lang="es-ES" sz="2800" err="1"/>
              <a:t>rankeo</a:t>
            </a:r>
            <a:endParaRPr lang="es-ES" sz="2800"/>
          </a:p>
          <a:p>
            <a:pPr algn="just"/>
            <a:r>
              <a:rPr lang="es-ES" sz="2800"/>
              <a:t>rating : el rating entre 1 y 10 que el usuario asignó al anime ( -1 si el usuario vio el anime pero no le asignó puntaje)</a:t>
            </a:r>
          </a:p>
        </p:txBody>
      </p:sp>
    </p:spTree>
    <p:extLst>
      <p:ext uri="{BB962C8B-B14F-4D97-AF65-F5344CB8AC3E}">
        <p14:creationId xmlns:p14="http://schemas.microsoft.com/office/powerpoint/2010/main" val="408064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a:solidFill>
                  <a:schemeClr val="bg1"/>
                </a:solidFill>
              </a:rPr>
              <a:t>1. </a:t>
            </a:r>
            <a:r>
              <a:rPr lang="es-ES" sz="3600" b="1">
                <a:solidFill>
                  <a:schemeClr val="bg1"/>
                </a:solidFill>
              </a:rPr>
              <a:t>OBJETIVO</a:t>
            </a:r>
            <a:endParaRPr lang="es-PE" sz="3600" b="1">
              <a:solidFill>
                <a:schemeClr val="bg1"/>
              </a:solidFill>
            </a:endParaRPr>
          </a:p>
        </p:txBody>
      </p:sp>
      <p:sp>
        <p:nvSpPr>
          <p:cNvPr id="2" name="CuadroTexto 1"/>
          <p:cNvSpPr txBox="1"/>
          <p:nvPr/>
        </p:nvSpPr>
        <p:spPr>
          <a:xfrm>
            <a:off x="772168" y="2688187"/>
            <a:ext cx="10647663" cy="2677656"/>
          </a:xfrm>
          <a:prstGeom prst="rect">
            <a:avLst/>
          </a:prstGeom>
          <a:solidFill>
            <a:schemeClr val="bg1"/>
          </a:solidFill>
        </p:spPr>
        <p:txBody>
          <a:bodyPr wrap="square" rtlCol="0">
            <a:spAutoFit/>
          </a:bodyPr>
          <a:lstStyle/>
          <a:p>
            <a:pPr algn="just"/>
            <a:r>
              <a:rPr lang="es-ES" sz="2800"/>
              <a:t>Desarrollar un sistema de recomendación que permita sugerir anime que los usuarios no han visto, en base a sus ratings previos. Es muy importante justificar la elección del sistema (o modelo), el trabajo previo de la data (EDA) y la documentación de lo que se hizo (no es necesario un informe, pero si comentar porqué se tomaron las decisiones que se tomaron; por </a:t>
            </a:r>
            <a:r>
              <a:rPr lang="es-ES" sz="2800" err="1"/>
              <a:t>ej</a:t>
            </a:r>
            <a:r>
              <a:rPr lang="es-ES" sz="2800"/>
              <a:t> eliminar una variable o eliminar registros </a:t>
            </a:r>
            <a:r>
              <a:rPr lang="es-ES" sz="2800" err="1"/>
              <a:t>missing</a:t>
            </a:r>
            <a:r>
              <a:rPr lang="es-ES" sz="2800"/>
              <a:t>, </a:t>
            </a:r>
            <a:r>
              <a:rPr lang="es-ES" sz="2800" err="1"/>
              <a:t>etc</a:t>
            </a:r>
            <a:r>
              <a:rPr lang="es-ES" sz="2800"/>
              <a:t>).</a:t>
            </a:r>
          </a:p>
        </p:txBody>
      </p:sp>
    </p:spTree>
    <p:extLst>
      <p:ext uri="{BB962C8B-B14F-4D97-AF65-F5344CB8AC3E}">
        <p14:creationId xmlns:p14="http://schemas.microsoft.com/office/powerpoint/2010/main" val="284879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esultado de imagen para sistema de recomendacion">
            <a:extLst>
              <a:ext uri="{FF2B5EF4-FFF2-40B4-BE49-F238E27FC236}">
                <a16:creationId xmlns:a16="http://schemas.microsoft.com/office/drawing/2014/main" id="{B20BDF40-4374-4EEF-8960-2CAA62777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006" y="930457"/>
            <a:ext cx="57150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1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a:extLst>
              <a:ext uri="{FF2B5EF4-FFF2-40B4-BE49-F238E27FC236}">
                <a16:creationId xmlns:a16="http://schemas.microsoft.com/office/drawing/2014/main" id="{D26C3748-263C-4386-8A34-9554A5C33E3F}"/>
              </a:ext>
            </a:extLst>
          </p:cNvPr>
          <p:cNvPicPr>
            <a:picLocks noChangeAspect="1"/>
          </p:cNvPicPr>
          <p:nvPr/>
        </p:nvPicPr>
        <p:blipFill rotWithShape="1">
          <a:blip r:embed="rId2">
            <a:extLst>
              <a:ext uri="{28A0092B-C50C-407E-A947-70E740481C1C}">
                <a14:useLocalDpi xmlns:a14="http://schemas.microsoft.com/office/drawing/2010/main" val="0"/>
              </a:ext>
            </a:extLst>
          </a:blip>
          <a:srcRect t="20351" b="76576"/>
          <a:stretch/>
        </p:blipFill>
        <p:spPr>
          <a:xfrm>
            <a:off x="643467" y="1017561"/>
            <a:ext cx="10905066" cy="1165466"/>
          </a:xfrm>
          <a:prstGeom prst="rect">
            <a:avLst/>
          </a:prstGeom>
        </p:spPr>
      </p:pic>
      <p:sp>
        <p:nvSpPr>
          <p:cNvPr id="7" name="Rectángulo 6">
            <a:extLst>
              <a:ext uri="{FF2B5EF4-FFF2-40B4-BE49-F238E27FC236}">
                <a16:creationId xmlns:a16="http://schemas.microsoft.com/office/drawing/2014/main" id="{3333E165-C986-4C0C-9C22-6859F6D662F4}"/>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745C91C2-609A-491E-9F51-13E1471B93CC}"/>
              </a:ext>
            </a:extLst>
          </p:cNvPr>
          <p:cNvSpPr txBox="1"/>
          <p:nvPr/>
        </p:nvSpPr>
        <p:spPr>
          <a:xfrm>
            <a:off x="643468" y="1257300"/>
            <a:ext cx="10905066" cy="646331"/>
          </a:xfrm>
          <a:prstGeom prst="rect">
            <a:avLst/>
          </a:prstGeom>
          <a:noFill/>
        </p:spPr>
        <p:txBody>
          <a:bodyPr wrap="square" rtlCol="0">
            <a:spAutoFit/>
          </a:bodyPr>
          <a:lstStyle/>
          <a:p>
            <a:pPr algn="ctr"/>
            <a:r>
              <a:rPr lang="es-PE" sz="3600" b="1" dirty="0">
                <a:solidFill>
                  <a:schemeClr val="bg1"/>
                </a:solidFill>
              </a:rPr>
              <a:t>1. DEFINICIÓN</a:t>
            </a:r>
          </a:p>
        </p:txBody>
      </p:sp>
      <p:sp>
        <p:nvSpPr>
          <p:cNvPr id="2" name="CuadroTexto 1"/>
          <p:cNvSpPr txBox="1"/>
          <p:nvPr/>
        </p:nvSpPr>
        <p:spPr>
          <a:xfrm>
            <a:off x="704077" y="2451503"/>
            <a:ext cx="10647663" cy="3539430"/>
          </a:xfrm>
          <a:prstGeom prst="rect">
            <a:avLst/>
          </a:prstGeom>
          <a:solidFill>
            <a:schemeClr val="bg1"/>
          </a:solidFill>
        </p:spPr>
        <p:txBody>
          <a:bodyPr wrap="square" rtlCol="0">
            <a:spAutoFit/>
          </a:bodyPr>
          <a:lstStyle/>
          <a:p>
            <a:pPr algn="just"/>
            <a:r>
              <a:rPr lang="es-ES" sz="2800" dirty="0"/>
              <a:t>Un “recomendador” es un sistema que selecciona un producto que, si se compra, maximiza el valor tanto para el comprador como para el vendedor en un determinado momento del tiempo. Para hacer las recomendaciones, el sistema analiza y procesa información histórica de los usuarios (edad, compras previas, calificaciones…), de los productos o de los contenidos (marcas, modelos, precios, contenidos similares…) y la transforma en conocimiento accionable, es decir, predice qué producto puede ser interesante para el usuario y para la empresa.</a:t>
            </a:r>
            <a:endParaRPr lang="es-PE" sz="2800" dirty="0"/>
          </a:p>
        </p:txBody>
      </p:sp>
    </p:spTree>
    <p:extLst>
      <p:ext uri="{BB962C8B-B14F-4D97-AF65-F5344CB8AC3E}">
        <p14:creationId xmlns:p14="http://schemas.microsoft.com/office/powerpoint/2010/main" val="35053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Marcador de contenido 4">
            <a:extLst>
              <a:ext uri="{FF2B5EF4-FFF2-40B4-BE49-F238E27FC236}">
                <a16:creationId xmlns:a16="http://schemas.microsoft.com/office/drawing/2014/main" id="{6AEF5E11-8C8C-4108-8331-4ED61511A744}"/>
              </a:ext>
            </a:extLst>
          </p:cNvPr>
          <p:cNvPicPr>
            <a:picLocks noChangeAspect="1"/>
          </p:cNvPicPr>
          <p:nvPr/>
        </p:nvPicPr>
        <p:blipFill rotWithShape="1">
          <a:blip r:embed="rId2">
            <a:extLst>
              <a:ext uri="{28A0092B-C50C-407E-A947-70E740481C1C}">
                <a14:useLocalDpi xmlns:a14="http://schemas.microsoft.com/office/drawing/2010/main" val="0"/>
              </a:ext>
            </a:extLst>
          </a:blip>
          <a:srcRect t="33145" b="63768"/>
          <a:stretch/>
        </p:blipFill>
        <p:spPr>
          <a:xfrm>
            <a:off x="643467" y="987211"/>
            <a:ext cx="10905066" cy="1171103"/>
          </a:xfrm>
          <a:prstGeom prst="rect">
            <a:avLst/>
          </a:prstGeom>
        </p:spPr>
      </p:pic>
      <p:sp>
        <p:nvSpPr>
          <p:cNvPr id="5" name="Rectángulo 4">
            <a:extLst>
              <a:ext uri="{FF2B5EF4-FFF2-40B4-BE49-F238E27FC236}">
                <a16:creationId xmlns:a16="http://schemas.microsoft.com/office/drawing/2014/main" id="{D05CE4E2-BFB7-47DA-B0E0-84DFF3827922}"/>
              </a:ext>
            </a:extLst>
          </p:cNvPr>
          <p:cNvSpPr/>
          <p:nvPr/>
        </p:nvSpPr>
        <p:spPr>
          <a:xfrm>
            <a:off x="638175" y="987022"/>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BA44542F-ED33-4F97-B201-D03F7694406A}"/>
              </a:ext>
            </a:extLst>
          </p:cNvPr>
          <p:cNvSpPr txBox="1"/>
          <p:nvPr/>
        </p:nvSpPr>
        <p:spPr>
          <a:xfrm>
            <a:off x="643468" y="1257300"/>
            <a:ext cx="10905066" cy="646331"/>
          </a:xfrm>
          <a:prstGeom prst="rect">
            <a:avLst/>
          </a:prstGeom>
          <a:noFill/>
        </p:spPr>
        <p:txBody>
          <a:bodyPr wrap="square" rtlCol="0">
            <a:spAutoFit/>
          </a:bodyPr>
          <a:lstStyle/>
          <a:p>
            <a:pPr algn="ctr"/>
            <a:r>
              <a:rPr lang="es-PE" sz="3600" b="1" dirty="0">
                <a:solidFill>
                  <a:schemeClr val="bg1"/>
                </a:solidFill>
              </a:rPr>
              <a:t>FILTROS </a:t>
            </a:r>
          </a:p>
        </p:txBody>
      </p:sp>
      <p:sp>
        <p:nvSpPr>
          <p:cNvPr id="4" name="Rectángulo: esquinas redondeadas 3">
            <a:extLst>
              <a:ext uri="{FF2B5EF4-FFF2-40B4-BE49-F238E27FC236}">
                <a16:creationId xmlns:a16="http://schemas.microsoft.com/office/drawing/2014/main" id="{8A5266C1-16AD-451D-A8B9-ABF65AD607C8}"/>
              </a:ext>
            </a:extLst>
          </p:cNvPr>
          <p:cNvSpPr/>
          <p:nvPr/>
        </p:nvSpPr>
        <p:spPr>
          <a:xfrm>
            <a:off x="4293325" y="2383691"/>
            <a:ext cx="3605349" cy="69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BASADOS EN CONTENIDOS</a:t>
            </a:r>
          </a:p>
        </p:txBody>
      </p:sp>
      <p:sp>
        <p:nvSpPr>
          <p:cNvPr id="10" name="Rectángulo: esquinas redondeadas 9">
            <a:extLst>
              <a:ext uri="{FF2B5EF4-FFF2-40B4-BE49-F238E27FC236}">
                <a16:creationId xmlns:a16="http://schemas.microsoft.com/office/drawing/2014/main" id="{BF655D54-886B-4689-BFCF-584526454C21}"/>
              </a:ext>
            </a:extLst>
          </p:cNvPr>
          <p:cNvSpPr/>
          <p:nvPr/>
        </p:nvSpPr>
        <p:spPr>
          <a:xfrm>
            <a:off x="4293325" y="3291270"/>
            <a:ext cx="3605349" cy="69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COLABORATIVOS</a:t>
            </a:r>
          </a:p>
        </p:txBody>
      </p:sp>
      <p:sp>
        <p:nvSpPr>
          <p:cNvPr id="11" name="Rectángulo: esquinas redondeadas 10">
            <a:extLst>
              <a:ext uri="{FF2B5EF4-FFF2-40B4-BE49-F238E27FC236}">
                <a16:creationId xmlns:a16="http://schemas.microsoft.com/office/drawing/2014/main" id="{BF89137E-A4B8-46A6-8F61-67A404707A3F}"/>
              </a:ext>
            </a:extLst>
          </p:cNvPr>
          <p:cNvSpPr/>
          <p:nvPr/>
        </p:nvSpPr>
        <p:spPr>
          <a:xfrm>
            <a:off x="4293325" y="4214897"/>
            <a:ext cx="3605349" cy="69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BASADOS EN USUARIOS</a:t>
            </a:r>
          </a:p>
        </p:txBody>
      </p:sp>
      <p:sp>
        <p:nvSpPr>
          <p:cNvPr id="12" name="Rectángulo: esquinas redondeadas 11">
            <a:extLst>
              <a:ext uri="{FF2B5EF4-FFF2-40B4-BE49-F238E27FC236}">
                <a16:creationId xmlns:a16="http://schemas.microsoft.com/office/drawing/2014/main" id="{ED9C4257-5E9F-45A7-A5FF-96DCE04CD230}"/>
              </a:ext>
            </a:extLst>
          </p:cNvPr>
          <p:cNvSpPr/>
          <p:nvPr/>
        </p:nvSpPr>
        <p:spPr>
          <a:xfrm>
            <a:off x="4293324" y="5138524"/>
            <a:ext cx="3605349" cy="692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BASADOS EN ITEMS</a:t>
            </a:r>
          </a:p>
        </p:txBody>
      </p:sp>
    </p:spTree>
    <p:extLst>
      <p:ext uri="{BB962C8B-B14F-4D97-AF65-F5344CB8AC3E}">
        <p14:creationId xmlns:p14="http://schemas.microsoft.com/office/powerpoint/2010/main" val="387015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C0964E7B-0E13-407E-A268-A120ABCEFD9A}"/>
              </a:ext>
            </a:extLst>
          </p:cNvPr>
          <p:cNvSpPr/>
          <p:nvPr/>
        </p:nvSpPr>
        <p:spPr>
          <a:xfrm>
            <a:off x="638175" y="869457"/>
            <a:ext cx="10915650" cy="1194203"/>
          </a:xfrm>
          <a:prstGeom prst="rect">
            <a:avLst/>
          </a:prstGeom>
          <a:solidFill>
            <a:srgbClr val="298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12817F85-C5CF-4179-B5EA-6C5AB4D21447}"/>
              </a:ext>
            </a:extLst>
          </p:cNvPr>
          <p:cNvSpPr txBox="1"/>
          <p:nvPr/>
        </p:nvSpPr>
        <p:spPr>
          <a:xfrm>
            <a:off x="643468" y="1139735"/>
            <a:ext cx="10905066" cy="646331"/>
          </a:xfrm>
          <a:prstGeom prst="rect">
            <a:avLst/>
          </a:prstGeom>
          <a:noFill/>
        </p:spPr>
        <p:txBody>
          <a:bodyPr wrap="square" rtlCol="0">
            <a:spAutoFit/>
          </a:bodyPr>
          <a:lstStyle/>
          <a:p>
            <a:pPr algn="ctr"/>
            <a:r>
              <a:rPr lang="es-PE" sz="3600" b="1" dirty="0">
                <a:solidFill>
                  <a:schemeClr val="bg1"/>
                </a:solidFill>
              </a:rPr>
              <a:t>EJEMPLOS </a:t>
            </a:r>
          </a:p>
        </p:txBody>
      </p:sp>
      <p:pic>
        <p:nvPicPr>
          <p:cNvPr id="5122" name="Picture 2" descr="Imagen relacionada">
            <a:extLst>
              <a:ext uri="{FF2B5EF4-FFF2-40B4-BE49-F238E27FC236}">
                <a16:creationId xmlns:a16="http://schemas.microsoft.com/office/drawing/2014/main" id="{1081ACE0-B88D-41D2-B1BC-4EDC4C5C5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099" y="2639281"/>
            <a:ext cx="6299802" cy="334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0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n relacionada">
            <a:extLst>
              <a:ext uri="{FF2B5EF4-FFF2-40B4-BE49-F238E27FC236}">
                <a16:creationId xmlns:a16="http://schemas.microsoft.com/office/drawing/2014/main" id="{6B7F7210-31B1-4AC9-8842-DB2F3113C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2" y="480060"/>
            <a:ext cx="11237976" cy="589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1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n relacionada">
            <a:extLst>
              <a:ext uri="{FF2B5EF4-FFF2-40B4-BE49-F238E27FC236}">
                <a16:creationId xmlns:a16="http://schemas.microsoft.com/office/drawing/2014/main" id="{C972198D-CDB3-4C50-9544-1F5411D5B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1" y="480060"/>
            <a:ext cx="11237976" cy="589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49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9CFFF340-986F-4684-B8D9-639CFB9DB351}"/>
              </a:ext>
            </a:extLst>
          </p:cNvPr>
          <p:cNvPicPr>
            <a:picLocks noChangeAspect="1"/>
          </p:cNvPicPr>
          <p:nvPr/>
        </p:nvPicPr>
        <p:blipFill>
          <a:blip r:embed="rId2"/>
          <a:stretch>
            <a:fillRect/>
          </a:stretch>
        </p:blipFill>
        <p:spPr>
          <a:xfrm>
            <a:off x="477012" y="421580"/>
            <a:ext cx="11237976" cy="6014840"/>
          </a:xfrm>
          <a:prstGeom prst="rect">
            <a:avLst/>
          </a:prstGeom>
        </p:spPr>
      </p:pic>
    </p:spTree>
    <p:extLst>
      <p:ext uri="{BB962C8B-B14F-4D97-AF65-F5344CB8AC3E}">
        <p14:creationId xmlns:p14="http://schemas.microsoft.com/office/powerpoint/2010/main" val="160547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n relacionada">
            <a:extLst>
              <a:ext uri="{FF2B5EF4-FFF2-40B4-BE49-F238E27FC236}">
                <a16:creationId xmlns:a16="http://schemas.microsoft.com/office/drawing/2014/main" id="{D9C790E3-09AD-4B60-9B7F-24BED6B8E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3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608</Words>
  <Application>Microsoft Office PowerPoint</Application>
  <PresentationFormat>Panorámica</PresentationFormat>
  <Paragraphs>40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SISTEMAS DE RECOMENDACION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vs BUSINESS ANALITYCS</dc:title>
  <dc:creator>JOS� LUIS QUISPE MAMANI</dc:creator>
  <cp:lastModifiedBy>NILTON EDY P�REZ MAMANI</cp:lastModifiedBy>
  <cp:revision>10</cp:revision>
  <dcterms:created xsi:type="dcterms:W3CDTF">2019-03-23T02:15:51Z</dcterms:created>
  <dcterms:modified xsi:type="dcterms:W3CDTF">2019-07-08T21:48:48Z</dcterms:modified>
</cp:coreProperties>
</file>