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0f960d252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0f960d2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f72a300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f72a300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linkedin.com/pulse/20141118145642-24928192-predictably-inaccurate-big-data-brokers/" TargetMode="External"/><Relationship Id="rId4" Type="http://schemas.openxmlformats.org/officeDocument/2006/relationships/hyperlink" Target="https://fivethirtyeight.com/contributors/nate-silv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KNIME Competition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Syed Muhammad Jhon Raza Naqvi</a:t>
            </a:r>
            <a:endParaRPr sz="2400"/>
          </a:p>
          <a:p>
            <a:pPr indent="0" lvl="0" marL="0" rtl="0" algn="l">
              <a:spcBef>
                <a:spcPts val="0"/>
              </a:spcBef>
              <a:spcAft>
                <a:spcPts val="0"/>
              </a:spcAft>
              <a:buNone/>
            </a:pPr>
            <a:r>
              <a:rPr lang="en" sz="2400"/>
              <a:t>18028</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51687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algorithms used</a:t>
            </a:r>
            <a:endParaRPr/>
          </a:p>
        </p:txBody>
      </p:sp>
      <p:sp>
        <p:nvSpPr>
          <p:cNvPr id="74" name="Google Shape;74;p14"/>
          <p:cNvSpPr txBox="1"/>
          <p:nvPr/>
        </p:nvSpPr>
        <p:spPr>
          <a:xfrm>
            <a:off x="5243225" y="2904025"/>
            <a:ext cx="3587400" cy="1647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Tree Ensemble</a:t>
            </a:r>
            <a:endParaRPr sz="2200">
              <a:solidFill>
                <a:srgbClr val="FFFFFF"/>
              </a:solidFill>
              <a:latin typeface="Roboto"/>
              <a:ea typeface="Roboto"/>
              <a:cs typeface="Roboto"/>
              <a:sym typeface="Roboto"/>
            </a:endParaRPr>
          </a:p>
          <a:p>
            <a:pPr indent="-368300" lvl="0" marL="457200" rtl="0" algn="l">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Naive Bayes</a:t>
            </a:r>
            <a:endParaRPr sz="2200">
              <a:solidFill>
                <a:srgbClr val="FFFFFF"/>
              </a:solidFill>
              <a:latin typeface="Roboto"/>
              <a:ea typeface="Roboto"/>
              <a:cs typeface="Roboto"/>
              <a:sym typeface="Roboto"/>
            </a:endParaRPr>
          </a:p>
          <a:p>
            <a:pPr indent="-368300" lvl="0" marL="457200" rtl="0" algn="l">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Gradient Boosted Trees</a:t>
            </a:r>
            <a:endParaRPr sz="2200">
              <a:solidFill>
                <a:srgbClr val="FFFFFF"/>
              </a:solidFill>
              <a:latin typeface="Roboto"/>
              <a:ea typeface="Roboto"/>
              <a:cs typeface="Roboto"/>
              <a:sym typeface="Roboto"/>
            </a:endParaRPr>
          </a:p>
          <a:p>
            <a:pPr indent="-368300" lvl="0" marL="457200" rtl="0" algn="l">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Random Forest</a:t>
            </a:r>
            <a:endParaRPr sz="22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 which came out on top?</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b="1" lang="en"/>
              <a:t>Tree Ensemble Model</a:t>
            </a:r>
            <a:r>
              <a:rPr lang="en"/>
              <a:t> was by far the most successful algorithm I used for this exercise. I increased the tree depth, the number of models, and the fraction of data allotted for learning the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How did I get to the final prediction?</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Here’s what happened.</a:t>
            </a:r>
            <a:endParaRPr/>
          </a:p>
        </p:txBody>
      </p:sp>
      <p:sp>
        <p:nvSpPr>
          <p:cNvPr id="91" name="Google Shape;91;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cleaning the training dataset, I applied the Naive Bayes Model learner to it, and then predicted the test dataset using the predictor. The results weren’t great. I scored a depressing 0.59780 on the challenge’s curve.</a:t>
            </a:r>
            <a:endParaRPr/>
          </a:p>
          <a:p>
            <a:pPr indent="0" lvl="0" marL="0" rtl="0" algn="l">
              <a:spcBef>
                <a:spcPts val="1600"/>
              </a:spcBef>
              <a:spcAft>
                <a:spcPts val="0"/>
              </a:spcAft>
              <a:buNone/>
            </a:pPr>
            <a:r>
              <a:rPr lang="en"/>
              <a:t>Then, I tweaked the configuration for the model’s learner to a great effect, reaching a newer score of 0.65994.</a:t>
            </a:r>
            <a:endParaRPr/>
          </a:p>
          <a:p>
            <a:pPr indent="0" lvl="0" marL="0" rtl="0" algn="l">
              <a:spcBef>
                <a:spcPts val="1600"/>
              </a:spcBef>
              <a:spcAft>
                <a:spcPts val="1600"/>
              </a:spcAft>
              <a:buNone/>
            </a:pPr>
            <a:r>
              <a:rPr lang="en"/>
              <a:t>I then experimented with other models, such as Gradient Boosted Trees, Trees Ensemble and</a:t>
            </a:r>
            <a:endParaRPr/>
          </a:p>
        </p:txBody>
      </p:sp>
      <p:sp>
        <p:nvSpPr>
          <p:cNvPr id="92" name="Google Shape;92;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Random Forest. Slowly and gradually, after changing configurations for the models and cleaning the training data further, I achieved a high score with Trees Ensemble, keeping the depth at 9, the number of models at 2000, and the allotted portion of the training data for learning at 0.7.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a:t>
            </a:r>
            <a:r>
              <a:rPr lang="en"/>
              <a:t>trending</a:t>
            </a:r>
            <a:r>
              <a:rPr lang="en"/>
              <a:t>?</a:t>
            </a:r>
            <a:endParaRPr/>
          </a:p>
        </p:txBody>
      </p:sp>
      <p:sp>
        <p:nvSpPr>
          <p:cNvPr id="98" name="Google Shape;98;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I increased the number of models, the depth of the trees, and the portion of the data allocated for learning, the the score became increasingly better. One of the models, however, stood out. This was the Trees Ensemble Model, which I have selected as the best submission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“On average, people should be more skeptical when they see numbers. </a:t>
            </a:r>
            <a:r>
              <a:rPr lang="en" sz="2500">
                <a:solidFill>
                  <a:schemeClr val="lt2"/>
                </a:solidFill>
                <a:uFill>
                  <a:noFill/>
                </a:uFill>
                <a:hlinkClick r:id="rId3">
                  <a:extLst>
                    <a:ext uri="{A12FA001-AC4F-418D-AE19-62706E023703}">
                      <ahyp:hlinkClr val="tx"/>
                    </a:ext>
                  </a:extLst>
                </a:hlinkClick>
              </a:rPr>
              <a:t>They should be more willing to play around with the data themselves</a:t>
            </a:r>
            <a:r>
              <a:rPr lang="en" sz="2500">
                <a:solidFill>
                  <a:schemeClr val="lt2"/>
                </a:solidFill>
              </a:rPr>
              <a:t>.”</a:t>
            </a:r>
            <a:endParaRPr sz="2500">
              <a:solidFill>
                <a:schemeClr val="lt2"/>
              </a:solidFill>
            </a:endParaRPr>
          </a:p>
        </p:txBody>
      </p:sp>
      <p:cxnSp>
        <p:nvCxnSpPr>
          <p:cNvPr id="104" name="Google Shape;104;p19"/>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05" name="Google Shape;105;p19"/>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 </a:t>
            </a:r>
            <a:r>
              <a:rPr lang="en">
                <a:uFill>
                  <a:noFill/>
                </a:uFill>
                <a:hlinkClick r:id="rId4"/>
              </a:rPr>
              <a:t>Nate Silver</a:t>
            </a:r>
            <a:r>
              <a:rPr lang="en"/>
              <a:t>, founder, and editor in chief of FiveThirtyEight.</a:t>
            </a:r>
            <a:endParaRPr/>
          </a:p>
          <a:p>
            <a:pPr indent="0" lvl="0" marL="0" rtl="0" algn="l">
              <a:spcBef>
                <a:spcPts val="0"/>
              </a:spcBef>
              <a:spcAft>
                <a:spcPts val="0"/>
              </a:spcAft>
              <a:buNone/>
            </a:pPr>
            <a:r>
              <a:t/>
            </a:r>
            <a:endParaRPr i="1" sz="11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111" name="Google Shape;111;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Syed Muhammad Jhon Raza Naqvi</a:t>
            </a:r>
            <a:endParaRPr sz="1300"/>
          </a:p>
          <a:p>
            <a:pPr indent="0" lvl="0" marL="0" rtl="0" algn="l">
              <a:spcBef>
                <a:spcPts val="0"/>
              </a:spcBef>
              <a:spcAft>
                <a:spcPts val="0"/>
              </a:spcAft>
              <a:buNone/>
            </a:pPr>
            <a:r>
              <a:rPr lang="en" sz="1300"/>
              <a:t>ERP: 18028</a:t>
            </a:r>
            <a:endParaRPr sz="1300"/>
          </a:p>
          <a:p>
            <a:pPr indent="0" lvl="0" marL="0" rtl="0" algn="l">
              <a:spcBef>
                <a:spcPts val="0"/>
              </a:spcBef>
              <a:spcAft>
                <a:spcPts val="0"/>
              </a:spcAft>
              <a:buNone/>
            </a:pPr>
            <a:r>
              <a:rPr lang="en" sz="1300"/>
              <a:t>jhonraza01@gmail.com</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p:txBody>
      </p:sp>
      <p:pic>
        <p:nvPicPr>
          <p:cNvPr descr="Black and white upward shot of Golden Gate Bridge" id="112" name="Google Shape;112;p20"/>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