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21"/>
  </p:notes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60" r:id="rId14"/>
    <p:sldId id="261" r:id="rId15"/>
    <p:sldId id="273" r:id="rId16"/>
    <p:sldId id="274" r:id="rId17"/>
    <p:sldId id="275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 varScale="1">
        <p:scale>
          <a:sx n="90" d="100"/>
          <a:sy n="90" d="100"/>
        </p:scale>
        <p:origin x="75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8/8/2022 9:06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8/8/2022 9:06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8/8/2022 9:06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8/8/2022 9:06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8/8/2022 9:06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8/8/2022 9:06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8/8/2022 9:06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8/8/2022 9:06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8/8/2022 9:06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8/8/2022 9:06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8/8/2022 9:06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8/8/2022 9:06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189037"/>
              </p:ext>
            </p:extLst>
          </p:nvPr>
        </p:nvGraphicFramePr>
        <p:xfrm>
          <a:off x="266699" y="1143000"/>
          <a:ext cx="11658601" cy="488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16564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645217"/>
              </p:ext>
            </p:extLst>
          </p:nvPr>
        </p:nvGraphicFramePr>
        <p:xfrm>
          <a:off x="381000" y="1143000"/>
          <a:ext cx="11658598" cy="5557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282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1868162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473339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153047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66551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473339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60145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  <a:gridCol w="1601458">
                  <a:extLst>
                    <a:ext uri="{9D8B030D-6E8A-4147-A177-3AD203B41FA5}">
                      <a16:colId xmlns:a16="http://schemas.microsoft.com/office/drawing/2014/main" val="3183533657"/>
                    </a:ext>
                  </a:extLst>
                </a:gridCol>
              </a:tblGrid>
              <a:tr h="621755">
                <a:tc gridSpan="8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  <a:p>
                      <a:pPr algn="ctr"/>
                      <a:r>
                        <a:rPr lang="en-US" dirty="0"/>
                        <a:t>(compare with Standard DSIDE)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2007.2</a:t>
                      </a:r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552.6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1168.4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390.8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692.8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2361.6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4116.4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946866"/>
              </p:ext>
            </p:extLst>
          </p:nvPr>
        </p:nvGraphicFramePr>
        <p:xfrm>
          <a:off x="381000" y="1143000"/>
          <a:ext cx="11658601" cy="488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16564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เวลาที่พบคำตอบ</a:t>
                      </a:r>
                      <a:r>
                        <a:rPr lang="en-US" sz="3500" dirty="0"/>
                        <a:t>(</a:t>
                      </a:r>
                      <a:r>
                        <a:rPr lang="th-TH" sz="3500" dirty="0"/>
                        <a:t>วินาที</a:t>
                      </a:r>
                      <a:r>
                        <a:rPr lang="en-US" sz="3500" dirty="0"/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23.79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108.69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17.29</a:t>
                      </a:r>
                      <a:endParaRPr lang="th-TH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349.4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185.59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9.45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309.90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12.67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34.02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85.18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124.06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59.62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284.60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122.56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1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13DE05C-CAF5-B250-EB32-B9512BE2D9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2" y="1524000"/>
            <a:ext cx="5261540" cy="5181601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4FBDD2-9B9E-5A95-C82B-75093DF5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8" y="1524000"/>
            <a:ext cx="52615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</a:t>
            </a:r>
            <a:r>
              <a:rPr lang="th-TH" dirty="0"/>
              <a:t> ที่มีการปรับกลไกการสร้าง </a:t>
            </a:r>
            <a:r>
              <a:rPr lang="en-US" dirty="0"/>
              <a:t>trial vector </a:t>
            </a:r>
            <a:r>
              <a:rPr lang="th-TH" dirty="0"/>
              <a:t>ช่วยให้คำตอบของฟังก์ชั่นลู่เข้าสู่ </a:t>
            </a:r>
            <a:r>
              <a:rPr lang="en-US" dirty="0"/>
              <a:t>Optimal </a:t>
            </a:r>
            <a:r>
              <a:rPr lang="th-TH" dirty="0"/>
              <a:t>ได้เร็วขึ้นกว่า </a:t>
            </a:r>
            <a:r>
              <a:rPr lang="en-US" dirty="0"/>
              <a:t>Standard DSIDE</a:t>
            </a:r>
            <a:r>
              <a:rPr lang="th-TH" dirty="0"/>
              <a:t> </a:t>
            </a:r>
            <a:r>
              <a:rPr lang="en-US" dirty="0"/>
              <a:t>“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เพราะกลไกการสร้าง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trial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ใหม่นี้จะทำการเลือก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mutant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ที่ดีที่สุด จึงทำให้การลู่เข้าของคำตอบนั้นเร็วขึ้น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Adaptive1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 </a:t>
                </a:r>
                <a:r>
                  <a:rPr lang="en-US" dirty="0"/>
                  <a:t>median </a:t>
                </a:r>
                <a:r>
                  <a:rPr lang="th-TH" dirty="0"/>
                  <a:t>ในแต่ละ </a:t>
                </a:r>
                <a:r>
                  <a:rPr lang="en-US" dirty="0"/>
                  <a:t>dimension </a:t>
                </a:r>
                <a:r>
                  <a:rPr lang="th-TH" dirty="0"/>
                  <a:t>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 </a:t>
                </a:r>
                <a:r>
                  <a:rPr lang="en-US" dirty="0"/>
                  <a:t>median </a:t>
                </a:r>
                <a:r>
                  <a:rPr lang="th-TH" dirty="0"/>
                  <a:t>ในแต่ละ </a:t>
                </a:r>
                <a:r>
                  <a:rPr lang="en-US" dirty="0"/>
                  <a:t>dimension </a:t>
                </a:r>
                <a:r>
                  <a:rPr lang="th-TH" dirty="0"/>
                  <a:t>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5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89F3B-6CA2-5ED0-97C7-E433967693E5}"/>
              </a:ext>
            </a:extLst>
          </p:cNvPr>
          <p:cNvSpPr/>
          <p:nvPr/>
        </p:nvSpPr>
        <p:spPr>
          <a:xfrm>
            <a:off x="304800" y="2514600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95ED9-E4DC-0AF3-8AE0-B4DBA55503A0}"/>
              </a:ext>
            </a:extLst>
          </p:cNvPr>
          <p:cNvSpPr/>
          <p:nvPr/>
        </p:nvSpPr>
        <p:spPr>
          <a:xfrm>
            <a:off x="297712" y="3395767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E9A4A-E3D8-9E24-0A9C-CDBF94014C39}"/>
              </a:ext>
            </a:extLst>
          </p:cNvPr>
          <p:cNvSpPr/>
          <p:nvPr/>
        </p:nvSpPr>
        <p:spPr>
          <a:xfrm>
            <a:off x="303028" y="4745195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8A6B9-455D-8AF6-4E90-842E40514D02}"/>
              </a:ext>
            </a:extLst>
          </p:cNvPr>
          <p:cNvCxnSpPr/>
          <p:nvPr/>
        </p:nvCxnSpPr>
        <p:spPr>
          <a:xfrm>
            <a:off x="990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979A-7328-36B3-FAE3-48177764181B}"/>
              </a:ext>
            </a:extLst>
          </p:cNvPr>
          <p:cNvCxnSpPr/>
          <p:nvPr/>
        </p:nvCxnSpPr>
        <p:spPr>
          <a:xfrm>
            <a:off x="990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AC31F-7EA5-6850-7616-EFB592B006DE}"/>
              </a:ext>
            </a:extLst>
          </p:cNvPr>
          <p:cNvCxnSpPr/>
          <p:nvPr/>
        </p:nvCxnSpPr>
        <p:spPr>
          <a:xfrm>
            <a:off x="990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173955-416E-E105-E980-84CB330B1D45}"/>
              </a:ext>
            </a:extLst>
          </p:cNvPr>
          <p:cNvCxnSpPr/>
          <p:nvPr/>
        </p:nvCxnSpPr>
        <p:spPr>
          <a:xfrm>
            <a:off x="19050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AD1A27-7DAA-85F3-538D-60CCCAF4B15A}"/>
              </a:ext>
            </a:extLst>
          </p:cNvPr>
          <p:cNvCxnSpPr/>
          <p:nvPr/>
        </p:nvCxnSpPr>
        <p:spPr>
          <a:xfrm>
            <a:off x="19050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E0FB9-5DC9-967E-21C6-D9813B37D4AD}"/>
              </a:ext>
            </a:extLst>
          </p:cNvPr>
          <p:cNvCxnSpPr/>
          <p:nvPr/>
        </p:nvCxnSpPr>
        <p:spPr>
          <a:xfrm>
            <a:off x="19050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F07AA7-B6A8-F68D-8EB1-98046D8F1931}"/>
              </a:ext>
            </a:extLst>
          </p:cNvPr>
          <p:cNvCxnSpPr/>
          <p:nvPr/>
        </p:nvCxnSpPr>
        <p:spPr>
          <a:xfrm>
            <a:off x="28194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82634-83AC-3B82-AC37-5BEA033C600E}"/>
              </a:ext>
            </a:extLst>
          </p:cNvPr>
          <p:cNvCxnSpPr/>
          <p:nvPr/>
        </p:nvCxnSpPr>
        <p:spPr>
          <a:xfrm>
            <a:off x="28194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D8D3A-96F5-5FD9-5916-6308A05121B3}"/>
              </a:ext>
            </a:extLst>
          </p:cNvPr>
          <p:cNvCxnSpPr/>
          <p:nvPr/>
        </p:nvCxnSpPr>
        <p:spPr>
          <a:xfrm>
            <a:off x="28194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FEC4BE-E4A3-03C1-8F38-ECF5F7EDA1B6}"/>
              </a:ext>
            </a:extLst>
          </p:cNvPr>
          <p:cNvCxnSpPr/>
          <p:nvPr/>
        </p:nvCxnSpPr>
        <p:spPr>
          <a:xfrm>
            <a:off x="3657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51320F-637C-6383-15CE-7F724FED59E9}"/>
              </a:ext>
            </a:extLst>
          </p:cNvPr>
          <p:cNvCxnSpPr/>
          <p:nvPr/>
        </p:nvCxnSpPr>
        <p:spPr>
          <a:xfrm>
            <a:off x="3657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2D7D1-AF99-698E-4C13-F3C9B77D326B}"/>
              </a:ext>
            </a:extLst>
          </p:cNvPr>
          <p:cNvCxnSpPr/>
          <p:nvPr/>
        </p:nvCxnSpPr>
        <p:spPr>
          <a:xfrm>
            <a:off x="3657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B2A01B-F831-8560-C483-F1F9B95988DF}"/>
              </a:ext>
            </a:extLst>
          </p:cNvPr>
          <p:cNvCxnSpPr/>
          <p:nvPr/>
        </p:nvCxnSpPr>
        <p:spPr>
          <a:xfrm>
            <a:off x="4419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D2CF18-C9E6-0124-8BCA-9E5878FBD29B}"/>
              </a:ext>
            </a:extLst>
          </p:cNvPr>
          <p:cNvCxnSpPr/>
          <p:nvPr/>
        </p:nvCxnSpPr>
        <p:spPr>
          <a:xfrm>
            <a:off x="4419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DFB785-1D39-3558-255E-CAF90DDE4AE3}"/>
              </a:ext>
            </a:extLst>
          </p:cNvPr>
          <p:cNvCxnSpPr/>
          <p:nvPr/>
        </p:nvCxnSpPr>
        <p:spPr>
          <a:xfrm>
            <a:off x="4419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612F4-C4A5-4AD4-6CFE-7CBD8C301EE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22698" y="3947520"/>
            <a:ext cx="5316" cy="79767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AC142D-F2A5-E0BA-C09E-0625EEFF984D}"/>
              </a:ext>
            </a:extLst>
          </p:cNvPr>
          <p:cNvSpPr/>
          <p:nvPr/>
        </p:nvSpPr>
        <p:spPr>
          <a:xfrm>
            <a:off x="5112488" y="2649381"/>
            <a:ext cx="763771" cy="2553748"/>
          </a:xfrm>
          <a:prstGeom prst="rightBrace">
            <a:avLst>
              <a:gd name="adj1" fmla="val 41744"/>
              <a:gd name="adj2" fmla="val 5000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7CF0EB-8A02-80CD-73D2-C5B9B86980C5}"/>
              </a:ext>
            </a:extLst>
          </p:cNvPr>
          <p:cNvSpPr/>
          <p:nvPr/>
        </p:nvSpPr>
        <p:spPr>
          <a:xfrm>
            <a:off x="6204615" y="3631954"/>
            <a:ext cx="4649972" cy="551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98AB4-CB64-4D66-05AC-156560712F8A}"/>
              </a:ext>
            </a:extLst>
          </p:cNvPr>
          <p:cNvCxnSpPr/>
          <p:nvPr/>
        </p:nvCxnSpPr>
        <p:spPr>
          <a:xfrm>
            <a:off x="6781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9FEED-B3F4-C258-192C-039F854E963A}"/>
              </a:ext>
            </a:extLst>
          </p:cNvPr>
          <p:cNvCxnSpPr/>
          <p:nvPr/>
        </p:nvCxnSpPr>
        <p:spPr>
          <a:xfrm>
            <a:off x="76962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274223-8536-9424-E21E-C6C3DE746CF3}"/>
              </a:ext>
            </a:extLst>
          </p:cNvPr>
          <p:cNvCxnSpPr/>
          <p:nvPr/>
        </p:nvCxnSpPr>
        <p:spPr>
          <a:xfrm>
            <a:off x="86106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37B8E5-7D3D-BF9F-DAEF-F7BE6C138978}"/>
              </a:ext>
            </a:extLst>
          </p:cNvPr>
          <p:cNvCxnSpPr/>
          <p:nvPr/>
        </p:nvCxnSpPr>
        <p:spPr>
          <a:xfrm>
            <a:off x="9448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07AC5-F72A-7758-EFCA-172E51BCAEFE}"/>
              </a:ext>
            </a:extLst>
          </p:cNvPr>
          <p:cNvCxnSpPr/>
          <p:nvPr/>
        </p:nvCxnSpPr>
        <p:spPr>
          <a:xfrm>
            <a:off x="10210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770D1-89FB-13EA-C0B1-E3678A764BFE}"/>
              </a:ext>
            </a:extLst>
          </p:cNvPr>
          <p:cNvSpPr txBox="1"/>
          <p:nvPr/>
        </p:nvSpPr>
        <p:spPr>
          <a:xfrm>
            <a:off x="6195755" y="2898499"/>
            <a:ext cx="44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นำ</a:t>
            </a:r>
            <a:r>
              <a:rPr lang="en-US" dirty="0"/>
              <a:t> mutant vector </a:t>
            </a:r>
            <a:r>
              <a:rPr lang="th-TH" dirty="0"/>
              <a:t>ทั้ง </a:t>
            </a:r>
            <a:r>
              <a:rPr lang="en-US" dirty="0"/>
              <a:t>6 </a:t>
            </a:r>
            <a:r>
              <a:rPr lang="th-TH" dirty="0"/>
              <a:t>มาสร้างเป็น </a:t>
            </a:r>
            <a:r>
              <a:rPr lang="en-US" dirty="0"/>
              <a:t>mutant</a:t>
            </a:r>
            <a:r>
              <a:rPr lang="th-TH" dirty="0"/>
              <a:t> </a:t>
            </a:r>
            <a:r>
              <a:rPr lang="en-US" dirty="0"/>
              <a:t>vector </a:t>
            </a:r>
            <a:r>
              <a:rPr lang="th-TH" dirty="0"/>
              <a:t>ใหม่ด้วยค่า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3AA599-61D2-21BD-92AC-627B5A328749}"/>
              </a:ext>
            </a:extLst>
          </p:cNvPr>
          <p:cNvSpPr/>
          <p:nvPr/>
        </p:nvSpPr>
        <p:spPr>
          <a:xfrm>
            <a:off x="297712" y="205740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6C6AB8-BE55-2100-910C-CF4001BD3E22}"/>
              </a:ext>
            </a:extLst>
          </p:cNvPr>
          <p:cNvSpPr/>
          <p:nvPr/>
        </p:nvSpPr>
        <p:spPr>
          <a:xfrm>
            <a:off x="1119963" y="2000948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F54FD-655E-2DE8-7EA6-59037D41B139}"/>
              </a:ext>
            </a:extLst>
          </p:cNvPr>
          <p:cNvSpPr/>
          <p:nvPr/>
        </p:nvSpPr>
        <p:spPr>
          <a:xfrm>
            <a:off x="2110564" y="205581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84C25-F9B6-9B2E-95FE-A5623F4DCC5B}"/>
              </a:ext>
            </a:extLst>
          </p:cNvPr>
          <p:cNvSpPr txBox="1"/>
          <p:nvPr/>
        </p:nvSpPr>
        <p:spPr>
          <a:xfrm>
            <a:off x="2785212" y="1988311"/>
            <a:ext cx="330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หาค่า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376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</a:t>
            </a:r>
            <a:r>
              <a:rPr lang="th-TH" dirty="0"/>
              <a:t>3</a:t>
            </a:r>
            <a:r>
              <a:rPr lang="en-US" dirty="0"/>
              <a:t> DSIDE-Mean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48ABB9FB-B03A-929A-2A26-19A427B9CD30}"/>
              </a:ext>
            </a:extLst>
          </p:cNvPr>
          <p:cNvSpPr/>
          <p:nvPr/>
        </p:nvSpPr>
        <p:spPr>
          <a:xfrm>
            <a:off x="6324600" y="2590800"/>
            <a:ext cx="381000" cy="1676395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6BB94-B6E3-6A2A-5EC9-34B4299FF015}"/>
              </a:ext>
            </a:extLst>
          </p:cNvPr>
          <p:cNvSpPr/>
          <p:nvPr/>
        </p:nvSpPr>
        <p:spPr>
          <a:xfrm>
            <a:off x="990600" y="5286425"/>
            <a:ext cx="4267200" cy="533398"/>
          </a:xfrm>
          <a:custGeom>
            <a:avLst/>
            <a:gdLst>
              <a:gd name="connsiteX0" fmla="*/ 0 w 4267200"/>
              <a:gd name="connsiteY0" fmla="*/ 0 h 533398"/>
              <a:gd name="connsiteX1" fmla="*/ 566928 w 4267200"/>
              <a:gd name="connsiteY1" fmla="*/ 0 h 533398"/>
              <a:gd name="connsiteX2" fmla="*/ 1048512 w 4267200"/>
              <a:gd name="connsiteY2" fmla="*/ 0 h 533398"/>
              <a:gd name="connsiteX3" fmla="*/ 1700784 w 4267200"/>
              <a:gd name="connsiteY3" fmla="*/ 0 h 533398"/>
              <a:gd name="connsiteX4" fmla="*/ 2395728 w 4267200"/>
              <a:gd name="connsiteY4" fmla="*/ 0 h 533398"/>
              <a:gd name="connsiteX5" fmla="*/ 2877312 w 4267200"/>
              <a:gd name="connsiteY5" fmla="*/ 0 h 533398"/>
              <a:gd name="connsiteX6" fmla="*/ 3444240 w 4267200"/>
              <a:gd name="connsiteY6" fmla="*/ 0 h 533398"/>
              <a:gd name="connsiteX7" fmla="*/ 4267200 w 4267200"/>
              <a:gd name="connsiteY7" fmla="*/ 0 h 533398"/>
              <a:gd name="connsiteX8" fmla="*/ 4267200 w 4267200"/>
              <a:gd name="connsiteY8" fmla="*/ 533398 h 533398"/>
              <a:gd name="connsiteX9" fmla="*/ 3742944 w 4267200"/>
              <a:gd name="connsiteY9" fmla="*/ 533398 h 533398"/>
              <a:gd name="connsiteX10" fmla="*/ 3261360 w 4267200"/>
              <a:gd name="connsiteY10" fmla="*/ 533398 h 533398"/>
              <a:gd name="connsiteX11" fmla="*/ 2694432 w 4267200"/>
              <a:gd name="connsiteY11" fmla="*/ 533398 h 533398"/>
              <a:gd name="connsiteX12" fmla="*/ 2170176 w 4267200"/>
              <a:gd name="connsiteY12" fmla="*/ 533398 h 533398"/>
              <a:gd name="connsiteX13" fmla="*/ 1645920 w 4267200"/>
              <a:gd name="connsiteY13" fmla="*/ 533398 h 533398"/>
              <a:gd name="connsiteX14" fmla="*/ 1164336 w 4267200"/>
              <a:gd name="connsiteY14" fmla="*/ 533398 h 533398"/>
              <a:gd name="connsiteX15" fmla="*/ 554736 w 4267200"/>
              <a:gd name="connsiteY15" fmla="*/ 533398 h 533398"/>
              <a:gd name="connsiteX16" fmla="*/ 0 w 4267200"/>
              <a:gd name="connsiteY16" fmla="*/ 533398 h 533398"/>
              <a:gd name="connsiteX17" fmla="*/ 0 w 4267200"/>
              <a:gd name="connsiteY17" fmla="*/ 0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7200" h="533398" extrusionOk="0">
                <a:moveTo>
                  <a:pt x="0" y="0"/>
                </a:moveTo>
                <a:cubicBezTo>
                  <a:pt x="114489" y="2454"/>
                  <a:pt x="314503" y="-26963"/>
                  <a:pt x="566928" y="0"/>
                </a:cubicBezTo>
                <a:cubicBezTo>
                  <a:pt x="819353" y="26963"/>
                  <a:pt x="885295" y="13362"/>
                  <a:pt x="1048512" y="0"/>
                </a:cubicBezTo>
                <a:cubicBezTo>
                  <a:pt x="1211729" y="-13362"/>
                  <a:pt x="1480561" y="-1882"/>
                  <a:pt x="1700784" y="0"/>
                </a:cubicBezTo>
                <a:cubicBezTo>
                  <a:pt x="1921007" y="1882"/>
                  <a:pt x="2230154" y="30768"/>
                  <a:pt x="2395728" y="0"/>
                </a:cubicBezTo>
                <a:cubicBezTo>
                  <a:pt x="2561302" y="-30768"/>
                  <a:pt x="2702148" y="-17685"/>
                  <a:pt x="2877312" y="0"/>
                </a:cubicBezTo>
                <a:cubicBezTo>
                  <a:pt x="3052476" y="17685"/>
                  <a:pt x="3265850" y="6673"/>
                  <a:pt x="3444240" y="0"/>
                </a:cubicBezTo>
                <a:cubicBezTo>
                  <a:pt x="3622630" y="-6673"/>
                  <a:pt x="4007221" y="15787"/>
                  <a:pt x="4267200" y="0"/>
                </a:cubicBezTo>
                <a:cubicBezTo>
                  <a:pt x="4293543" y="242439"/>
                  <a:pt x="4266760" y="268774"/>
                  <a:pt x="4267200" y="533398"/>
                </a:cubicBezTo>
                <a:cubicBezTo>
                  <a:pt x="4152056" y="538027"/>
                  <a:pt x="3890143" y="516519"/>
                  <a:pt x="3742944" y="533398"/>
                </a:cubicBezTo>
                <a:cubicBezTo>
                  <a:pt x="3595745" y="550277"/>
                  <a:pt x="3397063" y="523403"/>
                  <a:pt x="3261360" y="533398"/>
                </a:cubicBezTo>
                <a:cubicBezTo>
                  <a:pt x="3125657" y="543393"/>
                  <a:pt x="2857460" y="536728"/>
                  <a:pt x="2694432" y="533398"/>
                </a:cubicBezTo>
                <a:cubicBezTo>
                  <a:pt x="2531404" y="530068"/>
                  <a:pt x="2417684" y="536064"/>
                  <a:pt x="2170176" y="533398"/>
                </a:cubicBezTo>
                <a:cubicBezTo>
                  <a:pt x="1922668" y="530732"/>
                  <a:pt x="1874064" y="557401"/>
                  <a:pt x="1645920" y="533398"/>
                </a:cubicBezTo>
                <a:cubicBezTo>
                  <a:pt x="1417776" y="509395"/>
                  <a:pt x="1295848" y="541373"/>
                  <a:pt x="1164336" y="533398"/>
                </a:cubicBezTo>
                <a:cubicBezTo>
                  <a:pt x="1032824" y="525423"/>
                  <a:pt x="829802" y="506721"/>
                  <a:pt x="554736" y="533398"/>
                </a:cubicBezTo>
                <a:cubicBezTo>
                  <a:pt x="279670" y="560075"/>
                  <a:pt x="166700" y="536893"/>
                  <a:pt x="0" y="533398"/>
                </a:cubicBezTo>
                <a:cubicBezTo>
                  <a:pt x="6663" y="404232"/>
                  <a:pt x="8712" y="217658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นำมาหาค่าเฉลี่ยเพื่อสร้าง </a:t>
            </a:r>
            <a:r>
              <a:rPr lang="en-US" dirty="0"/>
              <a:t>mutant vector</a:t>
            </a:r>
            <a:r>
              <a:rPr lang="th-TH" dirty="0"/>
              <a:t> ใหม่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F63301-769F-7D20-2784-F168BD873BC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5257800" y="3428998"/>
            <a:ext cx="1066800" cy="2124126"/>
          </a:xfrm>
          <a:prstGeom prst="curvedConnector3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Adaptive4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ที่แย่ที่สุดเพื่อนำไปใช้ในกระบวนการ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0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ปัญหาขนาดกลาง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Props1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1041</Words>
  <Application>Microsoft Office PowerPoint</Application>
  <PresentationFormat>Widescreen</PresentationFormat>
  <Paragraphs>230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Adaptive1 DSIDE-Select best mutant vector operation</vt:lpstr>
      <vt:lpstr>Adaptive2 DSIDE-Median mutant vector operation</vt:lpstr>
      <vt:lpstr>Adaptive2 DSIDE-Median mutant vector operation</vt:lpstr>
      <vt:lpstr>Adaptive2 DSIDE-Median mutant vector operation(ต่อ)</vt:lpstr>
      <vt:lpstr>Adaptive3 DSIDE-Mean mutant vector operation</vt:lpstr>
      <vt:lpstr>Adaptive4 DSIDE-Select best mutant vector operation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PowerPoint Presentation</vt:lpstr>
      <vt:lpstr>PowerPoint Presentation</vt:lpstr>
      <vt:lpstr>PowerPoint Presentation</vt:lpstr>
      <vt:lpstr>ผลการทดลอง(ต่อ)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13</cp:revision>
  <dcterms:created xsi:type="dcterms:W3CDTF">2022-06-22T05:11:41Z</dcterms:created>
  <dcterms:modified xsi:type="dcterms:W3CDTF">2022-08-08T14:17:16Z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