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8" r:id="rId3"/>
    <p:sldId id="257" r:id="rId4"/>
    <p:sldId id="268" r:id="rId5"/>
    <p:sldId id="262" r:id="rId6"/>
    <p:sldId id="266" r:id="rId7"/>
    <p:sldId id="265" r:id="rId8"/>
    <p:sldId id="267" r:id="rId9"/>
    <p:sldId id="258" r:id="rId10"/>
    <p:sldId id="269" r:id="rId11"/>
    <p:sldId id="260" r:id="rId12"/>
    <p:sldId id="270" r:id="rId13"/>
    <p:sldId id="261" r:id="rId14"/>
    <p:sldId id="271" r:id="rId15"/>
    <p:sldId id="272" r:id="rId16"/>
    <p:sldId id="264" r:id="rId17"/>
    <p:sldId id="273" r:id="rId18"/>
    <p:sldId id="274" r:id="rId19"/>
    <p:sldId id="275" r:id="rId20"/>
    <p:sldId id="276" r:id="rId21"/>
    <p:sldId id="277" r:id="rId22"/>
    <p:sldId id="259" r:id="rId23"/>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snapToGrid="0" snapToObjects="1">
      <p:cViewPr varScale="1">
        <p:scale>
          <a:sx n="93" d="100"/>
          <a:sy n="93" d="100"/>
        </p:scale>
        <p:origin x="720"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11/04/2019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Esta diapositiva no</a:t>
            </a:r>
            <a:r>
              <a:rPr lang="es-ES" baseline="0" dirty="0" smtClean="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Escriba en esta diapositiva el titulo de</a:t>
            </a:r>
            <a:r>
              <a:rPr lang="es-ES" baseline="0" dirty="0" smtClean="0"/>
              <a:t> la presentación y si lo desea puede agregar los temas que va exponer.</a:t>
            </a:r>
          </a:p>
          <a:p>
            <a:pPr marL="171450" indent="-171450">
              <a:buFontTx/>
              <a:buChar char="-"/>
            </a:pPr>
            <a:r>
              <a:rPr lang="es-ES" baseline="0" dirty="0" smtClean="0"/>
              <a:t>Si va a dejar solo el titulo déjelo centrado en la diapositiva.</a:t>
            </a:r>
          </a:p>
          <a:p>
            <a:pPr marL="171450" indent="-171450">
              <a:buFontTx/>
              <a:buChar char="-"/>
            </a:pPr>
            <a:r>
              <a:rPr lang="es-ES" baseline="0" dirty="0" smtClean="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a:p>
        </p:txBody>
      </p:sp>
    </p:spTree>
    <p:extLst>
      <p:ext uri="{BB962C8B-B14F-4D97-AF65-F5344CB8AC3E}">
        <p14:creationId xmlns:p14="http://schemas.microsoft.com/office/powerpoint/2010/main" val="2694863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 que vaya a lo alto del formato.</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11</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12</a:t>
            </a:fld>
            <a:endParaRPr lang="es-ES"/>
          </a:p>
        </p:txBody>
      </p:sp>
    </p:spTree>
    <p:extLst>
      <p:ext uri="{BB962C8B-B14F-4D97-AF65-F5344CB8AC3E}">
        <p14:creationId xmlns:p14="http://schemas.microsoft.com/office/powerpoint/2010/main" val="89574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 esta diapositiva para incluir tablas y gráficos.</a:t>
            </a:r>
            <a:endParaRPr lang="es-ES" baseline="0" dirty="0" smtClean="0"/>
          </a:p>
          <a:p>
            <a:pPr marL="171450" indent="-171450">
              <a:buFontTx/>
              <a:buChar char="-"/>
            </a:pPr>
            <a:r>
              <a:rPr lang="es-ES" baseline="0" dirty="0" smtClean="0"/>
              <a:t>Los textos deben ir en azul (utilice el azul que aparece en la opciones de color de letra - -&gt; colores recientes) en tipografía Arial.</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13</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 esta diapositiva para incluir tablas y gráficos.</a:t>
            </a:r>
            <a:endParaRPr lang="es-ES" baseline="0" dirty="0" smtClean="0"/>
          </a:p>
          <a:p>
            <a:pPr marL="171450" indent="-171450">
              <a:buFontTx/>
              <a:buChar char="-"/>
            </a:pPr>
            <a:r>
              <a:rPr lang="es-ES" baseline="0" dirty="0" smtClean="0"/>
              <a:t>Los textos deben ir en azul (utilice el azul que aparece en la opciones de color de letra - -&gt; colores recientes) en tipografía Arial.</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14</a:t>
            </a:fld>
            <a:endParaRPr lang="es-ES"/>
          </a:p>
        </p:txBody>
      </p:sp>
    </p:spTree>
    <p:extLst>
      <p:ext uri="{BB962C8B-B14F-4D97-AF65-F5344CB8AC3E}">
        <p14:creationId xmlns:p14="http://schemas.microsoft.com/office/powerpoint/2010/main" val="2795101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Escriba en esta diapositiva el titulo de</a:t>
            </a:r>
            <a:r>
              <a:rPr lang="es-ES" baseline="0" dirty="0" smtClean="0"/>
              <a:t> la presentación y si lo desea puede agregar los temas que va exponer.</a:t>
            </a:r>
          </a:p>
          <a:p>
            <a:pPr marL="171450" indent="-171450">
              <a:buFontTx/>
              <a:buChar char="-"/>
            </a:pPr>
            <a:r>
              <a:rPr lang="es-ES" baseline="0" dirty="0" smtClean="0"/>
              <a:t>Si va a dejar solo el titulo déjelo centrado en la diapositiva.</a:t>
            </a:r>
          </a:p>
          <a:p>
            <a:pPr marL="171450" indent="-171450">
              <a:buFontTx/>
              <a:buChar char="-"/>
            </a:pPr>
            <a:r>
              <a:rPr lang="es-ES" baseline="0" dirty="0" smtClean="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15</a:t>
            </a:fld>
            <a:endParaRPr lang="es-ES"/>
          </a:p>
        </p:txBody>
      </p:sp>
    </p:spTree>
    <p:extLst>
      <p:ext uri="{BB962C8B-B14F-4D97-AF65-F5344CB8AC3E}">
        <p14:creationId xmlns:p14="http://schemas.microsoft.com/office/powerpoint/2010/main" val="1970068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como introducción de una nueva sección de la presentación o para destacar una frase clave.</a:t>
            </a:r>
          </a:p>
          <a:p>
            <a:pPr marL="171450" indent="-171450">
              <a:buFontTx/>
              <a:buChar char="-"/>
            </a:pPr>
            <a:r>
              <a:rPr lang="es-ES" baseline="0" dirty="0" smtClean="0"/>
              <a:t>Al tener una foto de fondo los textos deben ser concisos.</a:t>
            </a:r>
          </a:p>
          <a:p>
            <a:pPr marL="171450" indent="-171450">
              <a:buFontTx/>
              <a:buChar char="-"/>
            </a:pPr>
            <a:r>
              <a:rPr lang="es-ES" baseline="0" dirty="0" smtClean="0"/>
              <a:t>Los textos debe ir en blanco utilizando la tipografía Arial con un tamaño mínimo de 16 puntos.</a:t>
            </a:r>
          </a:p>
          <a:p>
            <a:pPr marL="171450" indent="-171450">
              <a:buFontTx/>
              <a:buChar char="-"/>
            </a:pPr>
            <a:r>
              <a:rPr lang="es-ES" baseline="0" dirty="0" smtClean="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smtClean="0"/>
              <a:t>click</a:t>
            </a:r>
            <a:r>
              <a:rPr lang="es-ES" baseline="0" dirty="0" smtClean="0"/>
              <a:t> derecho </a:t>
            </a:r>
            <a:r>
              <a:rPr lang="es-ES" baseline="0" dirty="0" smtClean="0">
                <a:sym typeface="Wingdings"/>
              </a:rPr>
              <a:t> enviar 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16</a:t>
            </a:fld>
            <a:endParaRPr lang="es-ES"/>
          </a:p>
        </p:txBody>
      </p:sp>
    </p:spTree>
    <p:extLst>
      <p:ext uri="{BB962C8B-B14F-4D97-AF65-F5344CB8AC3E}">
        <p14:creationId xmlns:p14="http://schemas.microsoft.com/office/powerpoint/2010/main" val="3023882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como introducción de una nueva sección de la presentación o para destacar una frase clave.</a:t>
            </a:r>
          </a:p>
          <a:p>
            <a:pPr marL="171450" indent="-171450">
              <a:buFontTx/>
              <a:buChar char="-"/>
            </a:pPr>
            <a:r>
              <a:rPr lang="es-ES" baseline="0" dirty="0" smtClean="0"/>
              <a:t>Al tener una foto de fondo los textos deben ser concisos.</a:t>
            </a:r>
          </a:p>
          <a:p>
            <a:pPr marL="171450" indent="-171450">
              <a:buFontTx/>
              <a:buChar char="-"/>
            </a:pPr>
            <a:r>
              <a:rPr lang="es-ES" baseline="0" dirty="0" smtClean="0"/>
              <a:t>Los textos debe ir en blanco utilizando la tipografía Arial con un tamaño mínimo de 16 puntos.</a:t>
            </a:r>
          </a:p>
          <a:p>
            <a:pPr marL="171450" indent="-171450">
              <a:buFontTx/>
              <a:buChar char="-"/>
            </a:pPr>
            <a:r>
              <a:rPr lang="es-ES" baseline="0" dirty="0" smtClean="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smtClean="0"/>
              <a:t>click</a:t>
            </a:r>
            <a:r>
              <a:rPr lang="es-ES" baseline="0" dirty="0" smtClean="0"/>
              <a:t> derecho </a:t>
            </a:r>
            <a:r>
              <a:rPr lang="es-ES" baseline="0" dirty="0" smtClean="0">
                <a:sym typeface="Wingdings"/>
              </a:rPr>
              <a:t> enviar 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17</a:t>
            </a:fld>
            <a:endParaRPr lang="es-ES"/>
          </a:p>
        </p:txBody>
      </p:sp>
    </p:spTree>
    <p:extLst>
      <p:ext uri="{BB962C8B-B14F-4D97-AF65-F5344CB8AC3E}">
        <p14:creationId xmlns:p14="http://schemas.microsoft.com/office/powerpoint/2010/main" val="1157348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18</a:t>
            </a:fld>
            <a:endParaRPr lang="es-ES"/>
          </a:p>
        </p:txBody>
      </p:sp>
    </p:spTree>
    <p:extLst>
      <p:ext uri="{BB962C8B-B14F-4D97-AF65-F5344CB8AC3E}">
        <p14:creationId xmlns:p14="http://schemas.microsoft.com/office/powerpoint/2010/main" val="2261239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Escriba en esta diapositiva el titulo de</a:t>
            </a:r>
            <a:r>
              <a:rPr lang="es-ES" baseline="0" dirty="0" smtClean="0"/>
              <a:t> la presentación y si lo desea puede agregar los temas que va exponer.</a:t>
            </a:r>
          </a:p>
          <a:p>
            <a:pPr marL="171450" indent="-171450">
              <a:buFontTx/>
              <a:buChar char="-"/>
            </a:pPr>
            <a:r>
              <a:rPr lang="es-ES" baseline="0" dirty="0" smtClean="0"/>
              <a:t>Si va a dejar solo el titulo déjelo centrado en la diapositiva.</a:t>
            </a:r>
          </a:p>
          <a:p>
            <a:pPr marL="171450" indent="-171450">
              <a:buFontTx/>
              <a:buChar char="-"/>
            </a:pPr>
            <a:r>
              <a:rPr lang="es-ES" baseline="0" dirty="0" smtClean="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19</a:t>
            </a:fld>
            <a:endParaRPr lang="es-ES"/>
          </a:p>
        </p:txBody>
      </p:sp>
    </p:spTree>
    <p:extLst>
      <p:ext uri="{BB962C8B-B14F-4D97-AF65-F5344CB8AC3E}">
        <p14:creationId xmlns:p14="http://schemas.microsoft.com/office/powerpoint/2010/main" val="103573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124831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20</a:t>
            </a:fld>
            <a:endParaRPr lang="es-ES"/>
          </a:p>
        </p:txBody>
      </p:sp>
    </p:spTree>
    <p:extLst>
      <p:ext uri="{BB962C8B-B14F-4D97-AF65-F5344CB8AC3E}">
        <p14:creationId xmlns:p14="http://schemas.microsoft.com/office/powerpoint/2010/main" val="1211619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21</a:t>
            </a:fld>
            <a:endParaRPr lang="es-ES"/>
          </a:p>
        </p:txBody>
      </p:sp>
    </p:spTree>
    <p:extLst>
      <p:ext uri="{BB962C8B-B14F-4D97-AF65-F5344CB8AC3E}">
        <p14:creationId xmlns:p14="http://schemas.microsoft.com/office/powerpoint/2010/main" val="1458105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al final de su presentación</a:t>
            </a:r>
          </a:p>
          <a:p>
            <a:pPr marL="171450" indent="-171450">
              <a:buFontTx/>
              <a:buChar char="-"/>
            </a:pPr>
            <a:r>
              <a:rPr lang="es-ES" baseline="0" smtClean="0"/>
              <a:t>Esta </a:t>
            </a:r>
            <a:r>
              <a:rPr lang="es-ES" baseline="0" dirty="0" smtClean="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22</a:t>
            </a:fld>
            <a:endParaRPr lang="es-ES"/>
          </a:p>
        </p:txBody>
      </p:sp>
    </p:spTree>
    <p:extLst>
      <p:ext uri="{BB962C8B-B14F-4D97-AF65-F5344CB8AC3E}">
        <p14:creationId xmlns:p14="http://schemas.microsoft.com/office/powerpoint/2010/main" val="364947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Escriba en esta diapositiva el titulo de</a:t>
            </a:r>
            <a:r>
              <a:rPr lang="es-ES" baseline="0" dirty="0" smtClean="0"/>
              <a:t> la presentación y si lo desea puede agregar los temas que va exponer.</a:t>
            </a:r>
          </a:p>
          <a:p>
            <a:pPr marL="171450" indent="-171450">
              <a:buFontTx/>
              <a:buChar char="-"/>
            </a:pPr>
            <a:r>
              <a:rPr lang="es-ES" baseline="0" dirty="0" smtClean="0"/>
              <a:t>Si va a dejar solo el titulo déjelo centrado en la diapositiva.</a:t>
            </a:r>
          </a:p>
          <a:p>
            <a:pPr marL="171450" indent="-171450">
              <a:buFontTx/>
              <a:buChar char="-"/>
            </a:pPr>
            <a:r>
              <a:rPr lang="es-ES" baseline="0" dirty="0" smtClean="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Escriba en esta diapositiva el titulo de</a:t>
            </a:r>
            <a:r>
              <a:rPr lang="es-ES" baseline="0" dirty="0" smtClean="0"/>
              <a:t> la presentación y si lo desea puede agregar los temas que va exponer.</a:t>
            </a:r>
          </a:p>
          <a:p>
            <a:pPr marL="171450" indent="-171450">
              <a:buFontTx/>
              <a:buChar char="-"/>
            </a:pPr>
            <a:r>
              <a:rPr lang="es-ES" baseline="0" dirty="0" smtClean="0"/>
              <a:t>Si va a dejar solo el titulo déjelo centrado en la diapositiva.</a:t>
            </a:r>
          </a:p>
          <a:p>
            <a:pPr marL="171450" indent="-171450">
              <a:buFontTx/>
              <a:buChar char="-"/>
            </a:pPr>
            <a:r>
              <a:rPr lang="es-ES" baseline="0" dirty="0" smtClean="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280536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como introducción de una nueva sección de la presentación o para destacar una frase clave.</a:t>
            </a:r>
          </a:p>
          <a:p>
            <a:pPr marL="171450" indent="-171450">
              <a:buFontTx/>
              <a:buChar char="-"/>
            </a:pPr>
            <a:r>
              <a:rPr lang="es-ES" baseline="0" dirty="0" smtClean="0"/>
              <a:t>Al tener una foto de fondo los textos deben ser concisos.</a:t>
            </a:r>
          </a:p>
          <a:p>
            <a:pPr marL="171450" indent="-171450">
              <a:buFontTx/>
              <a:buChar char="-"/>
            </a:pPr>
            <a:r>
              <a:rPr lang="es-ES" baseline="0" dirty="0" smtClean="0"/>
              <a:t>Los textos debe ir en blanco utilizando la tipografía Arial con un tamaño mínimo de 16 puntos.</a:t>
            </a:r>
          </a:p>
          <a:p>
            <a:pPr marL="171450" indent="-171450">
              <a:buFontTx/>
              <a:buChar char="-"/>
            </a:pPr>
            <a:r>
              <a:rPr lang="es-ES" baseline="0" dirty="0" smtClean="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smtClean="0"/>
              <a:t>click</a:t>
            </a:r>
            <a:r>
              <a:rPr lang="es-ES" baseline="0" dirty="0" smtClean="0"/>
              <a:t> derecho </a:t>
            </a:r>
            <a:r>
              <a:rPr lang="es-ES" baseline="0" dirty="0" smtClean="0">
                <a:sym typeface="Wingdings"/>
              </a:rPr>
              <a:t> enviar 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515136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7</a:t>
            </a:fld>
            <a:endParaRPr lang="es-ES"/>
          </a:p>
        </p:txBody>
      </p:sp>
    </p:spTree>
    <p:extLst>
      <p:ext uri="{BB962C8B-B14F-4D97-AF65-F5344CB8AC3E}">
        <p14:creationId xmlns:p14="http://schemas.microsoft.com/office/powerpoint/2010/main" val="1983597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8</a:t>
            </a:fld>
            <a:endParaRPr lang="es-ES"/>
          </a:p>
        </p:txBody>
      </p:sp>
    </p:spTree>
    <p:extLst>
      <p:ext uri="{BB962C8B-B14F-4D97-AF65-F5344CB8AC3E}">
        <p14:creationId xmlns:p14="http://schemas.microsoft.com/office/powerpoint/2010/main" val="3611060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4260559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11/04/2019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11/04/2019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11/04/2019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11/04/2019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11/04/2019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11/04/2019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11/04/2019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11/04/2019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329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27296" y="2340918"/>
            <a:ext cx="2289409" cy="461665"/>
          </a:xfrm>
          <a:prstGeom prst="rect">
            <a:avLst/>
          </a:prstGeom>
          <a:noFill/>
        </p:spPr>
        <p:txBody>
          <a:bodyPr wrap="none" rtlCol="0">
            <a:spAutoFit/>
          </a:bodyPr>
          <a:lstStyle/>
          <a:p>
            <a:r>
              <a:rPr lang="es-ES" sz="2400" dirty="0" smtClean="0">
                <a:solidFill>
                  <a:schemeClr val="bg1"/>
                </a:solidFill>
                <a:latin typeface="Arial"/>
                <a:cs typeface="Arial"/>
              </a:rPr>
              <a:t>DESARROLLO</a:t>
            </a:r>
            <a:endParaRPr lang="es-ES" sz="2400" dirty="0">
              <a:solidFill>
                <a:schemeClr val="bg1"/>
              </a:solidFill>
              <a:latin typeface="Arial"/>
              <a:cs typeface="Arial"/>
            </a:endParaRPr>
          </a:p>
        </p:txBody>
      </p:sp>
    </p:spTree>
    <p:extLst>
      <p:ext uri="{BB962C8B-B14F-4D97-AF65-F5344CB8AC3E}">
        <p14:creationId xmlns:p14="http://schemas.microsoft.com/office/powerpoint/2010/main" val="1966180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941744" y="937131"/>
            <a:ext cx="1826141" cy="523220"/>
          </a:xfrm>
          <a:prstGeom prst="rect">
            <a:avLst/>
          </a:prstGeom>
          <a:noFill/>
        </p:spPr>
        <p:txBody>
          <a:bodyPr wrap="none" rtlCol="0">
            <a:spAutoFit/>
          </a:bodyPr>
          <a:lstStyle/>
          <a:p>
            <a:r>
              <a:rPr lang="es-ES" sz="2800" dirty="0" smtClean="0">
                <a:solidFill>
                  <a:srgbClr val="274FB2"/>
                </a:solidFill>
                <a:latin typeface="Arial" panose="020B0604020202020204" pitchFamily="34" charset="0"/>
                <a:cs typeface="Arial" panose="020B0604020202020204" pitchFamily="34" charset="0"/>
              </a:rPr>
              <a:t>Desarrollo</a:t>
            </a:r>
            <a:endParaRPr lang="es-ES" sz="2800" dirty="0">
              <a:solidFill>
                <a:srgbClr val="274FB2"/>
              </a:solidFill>
              <a:latin typeface="Arial" panose="020B0604020202020204" pitchFamily="34" charset="0"/>
              <a:cs typeface="Arial" panose="020B0604020202020204" pitchFamily="34" charset="0"/>
            </a:endParaRPr>
          </a:p>
        </p:txBody>
      </p:sp>
      <p:sp>
        <p:nvSpPr>
          <p:cNvPr id="3" name="CuadroTexto 2"/>
          <p:cNvSpPr txBox="1"/>
          <p:nvPr/>
        </p:nvSpPr>
        <p:spPr>
          <a:xfrm>
            <a:off x="4941744" y="1762712"/>
            <a:ext cx="3564108" cy="1815882"/>
          </a:xfrm>
          <a:prstGeom prst="rect">
            <a:avLst/>
          </a:prstGeom>
          <a:noFill/>
        </p:spPr>
        <p:txBody>
          <a:bodyPr wrap="square" rtlCol="0">
            <a:spAutoFit/>
          </a:bodyPr>
          <a:lstStyle/>
          <a:p>
            <a:pPr algn="just"/>
            <a:r>
              <a:rPr lang="es-CO" sz="1400" dirty="0">
                <a:solidFill>
                  <a:srgbClr val="274FB2"/>
                </a:solidFill>
                <a:latin typeface="Arial" panose="020B0604020202020204" pitchFamily="34" charset="0"/>
                <a:cs typeface="Arial" panose="020B0604020202020204" pitchFamily="34" charset="0"/>
              </a:rPr>
              <a:t>Por medio de una serie de entrevistas a nuestro instructor y al área de bienestar empezamos a recolectar datos acerca de los requerimientos qué se estaban buscando y las funcionalidades especificas qué se requerían para qué el proceso electoral se llevará acabo de la mejor </a:t>
            </a:r>
            <a:r>
              <a:rPr lang="es-CO" sz="1400" dirty="0" smtClean="0">
                <a:solidFill>
                  <a:srgbClr val="274FB2"/>
                </a:solidFill>
                <a:latin typeface="Arial" panose="020B0604020202020204" pitchFamily="34" charset="0"/>
                <a:cs typeface="Arial" panose="020B0604020202020204" pitchFamily="34" charset="0"/>
              </a:rPr>
              <a:t>manera.</a:t>
            </a:r>
            <a:endParaRPr lang="es-CO" sz="1400" dirty="0">
              <a:solidFill>
                <a:srgbClr val="274FB2"/>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65" y="317123"/>
            <a:ext cx="3931028" cy="3931028"/>
          </a:xfrm>
          <a:prstGeom prst="rect">
            <a:avLst/>
          </a:prstGeom>
        </p:spPr>
      </p:pic>
    </p:spTree>
    <p:extLst>
      <p:ext uri="{BB962C8B-B14F-4D97-AF65-F5344CB8AC3E}">
        <p14:creationId xmlns:p14="http://schemas.microsoft.com/office/powerpoint/2010/main" val="3431160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008041" y="1189804"/>
            <a:ext cx="4218709" cy="954107"/>
          </a:xfrm>
          <a:prstGeom prst="rect">
            <a:avLst/>
          </a:prstGeom>
          <a:noFill/>
        </p:spPr>
        <p:txBody>
          <a:bodyPr wrap="square" rtlCol="0">
            <a:spAutoFit/>
          </a:bodyPr>
          <a:lstStyle/>
          <a:p>
            <a:pPr algn="just"/>
            <a:r>
              <a:rPr lang="es-CO" sz="1400" dirty="0" smtClean="0">
                <a:solidFill>
                  <a:srgbClr val="274FB2"/>
                </a:solidFill>
                <a:latin typeface="Arial" panose="020B0604020202020204" pitchFamily="34" charset="0"/>
                <a:cs typeface="Arial" panose="020B0604020202020204" pitchFamily="34" charset="0"/>
              </a:rPr>
              <a:t>Establecimos una </a:t>
            </a:r>
            <a:r>
              <a:rPr lang="es-CO" sz="1400" dirty="0">
                <a:solidFill>
                  <a:srgbClr val="274FB2"/>
                </a:solidFill>
                <a:latin typeface="Arial" panose="020B0604020202020204" pitchFamily="34" charset="0"/>
                <a:cs typeface="Arial" panose="020B0604020202020204" pitchFamily="34" charset="0"/>
              </a:rPr>
              <a:t>serie de pautas para la creación del software, funciones que necesitábamos en el programa e instrucciones para tener en cuenta el </a:t>
            </a:r>
            <a:r>
              <a:rPr lang="es-CO" sz="1400" dirty="0" smtClean="0">
                <a:solidFill>
                  <a:srgbClr val="274FB2"/>
                </a:solidFill>
                <a:latin typeface="Arial" panose="020B0604020202020204" pitchFamily="34" charset="0"/>
                <a:cs typeface="Arial" panose="020B0604020202020204" pitchFamily="34" charset="0"/>
              </a:rPr>
              <a:t>desarrollo.</a:t>
            </a:r>
            <a:endParaRPr lang="es-CO" sz="1400" dirty="0">
              <a:solidFill>
                <a:srgbClr val="274FB2"/>
              </a:solidFill>
              <a:latin typeface="Arial" panose="020B0604020202020204" pitchFamily="34" charset="0"/>
              <a:cs typeface="Arial" panose="020B0604020202020204" pitchFamily="34" charset="0"/>
            </a:endParaRPr>
          </a:p>
        </p:txBody>
      </p:sp>
      <p:pic>
        <p:nvPicPr>
          <p:cNvPr id="13" name="Imagen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219220" y="2238921"/>
            <a:ext cx="1690799" cy="1690799"/>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5629" y="3939898"/>
            <a:ext cx="373590" cy="373590"/>
          </a:xfrm>
          <a:prstGeom prst="rect">
            <a:avLst/>
          </a:prstGeom>
        </p:spPr>
      </p:pic>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7823" y="4242850"/>
            <a:ext cx="373590" cy="373590"/>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0019" y="3929720"/>
            <a:ext cx="373589" cy="373589"/>
          </a:xfrm>
          <a:prstGeom prst="rect">
            <a:avLst/>
          </a:prstGeom>
        </p:spPr>
      </p:pic>
    </p:spTree>
    <p:extLst>
      <p:ext uri="{BB962C8B-B14F-4D97-AF65-F5344CB8AC3E}">
        <p14:creationId xmlns:p14="http://schemas.microsoft.com/office/powerpoint/2010/main" val="973277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7" y="1423988"/>
            <a:ext cx="3101975" cy="311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4"/>
          <p:cNvSpPr/>
          <p:nvPr/>
        </p:nvSpPr>
        <p:spPr>
          <a:xfrm>
            <a:off x="2181225" y="461874"/>
            <a:ext cx="4572000" cy="738664"/>
          </a:xfrm>
          <a:prstGeom prst="rect">
            <a:avLst/>
          </a:prstGeom>
        </p:spPr>
        <p:txBody>
          <a:bodyPr>
            <a:spAutoFit/>
          </a:bodyPr>
          <a:lstStyle/>
          <a:p>
            <a:r>
              <a:rPr lang="es-CO" sz="1400" dirty="0">
                <a:solidFill>
                  <a:srgbClr val="274FB2"/>
                </a:solidFill>
                <a:latin typeface="Arial" panose="020B0604020202020204" pitchFamily="34" charset="0"/>
                <a:cs typeface="Arial" panose="020B0604020202020204" pitchFamily="34" charset="0"/>
              </a:rPr>
              <a:t>Por medio de unas directrices dadas por el grupo de bienestar al aprendiz y atención al egresado se hizo el siguiente análisis de los </a:t>
            </a:r>
            <a:r>
              <a:rPr lang="es-CO" sz="1400" dirty="0" smtClean="0">
                <a:solidFill>
                  <a:srgbClr val="274FB2"/>
                </a:solidFill>
                <a:latin typeface="Arial" panose="020B0604020202020204" pitchFamily="34" charset="0"/>
                <a:cs typeface="Arial" panose="020B0604020202020204" pitchFamily="34" charset="0"/>
              </a:rPr>
              <a:t>requerimientos:</a:t>
            </a:r>
            <a:endParaRPr lang="es-CO" sz="1400" dirty="0">
              <a:solidFill>
                <a:srgbClr val="274FB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3592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181225" y="461874"/>
            <a:ext cx="4572000" cy="369332"/>
          </a:xfrm>
          <a:prstGeom prst="rect">
            <a:avLst/>
          </a:prstGeom>
        </p:spPr>
        <p:txBody>
          <a:bodyPr>
            <a:spAutoFit/>
          </a:bodyPr>
          <a:lstStyle/>
          <a:p>
            <a:pPr algn="ctr"/>
            <a:r>
              <a:rPr lang="es-CO" dirty="0" smtClean="0">
                <a:solidFill>
                  <a:srgbClr val="274FB2"/>
                </a:solidFill>
                <a:latin typeface="Arial" panose="020B0604020202020204" pitchFamily="34" charset="0"/>
                <a:cs typeface="Arial" panose="020B0604020202020204" pitchFamily="34" charset="0"/>
              </a:rPr>
              <a:t>Diseño </a:t>
            </a:r>
            <a:r>
              <a:rPr lang="es-CO" dirty="0">
                <a:solidFill>
                  <a:srgbClr val="274FB2"/>
                </a:solidFill>
                <a:latin typeface="Arial" panose="020B0604020202020204" pitchFamily="34" charset="0"/>
                <a:cs typeface="Arial" panose="020B0604020202020204" pitchFamily="34" charset="0"/>
              </a:rPr>
              <a:t>y modelado del sistema</a:t>
            </a:r>
          </a:p>
        </p:txBody>
      </p:sp>
      <p:pic>
        <p:nvPicPr>
          <p:cNvPr id="3075" name="Picture 3" descr="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322387"/>
            <a:ext cx="3832225"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C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1688" y="2097880"/>
            <a:ext cx="4110037"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7482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106086" y="2340918"/>
            <a:ext cx="2931828" cy="461665"/>
          </a:xfrm>
          <a:prstGeom prst="rect">
            <a:avLst/>
          </a:prstGeom>
          <a:noFill/>
        </p:spPr>
        <p:txBody>
          <a:bodyPr wrap="none" rtlCol="0">
            <a:spAutoFit/>
          </a:bodyPr>
          <a:lstStyle/>
          <a:p>
            <a:r>
              <a:rPr lang="es-ES" sz="2400" dirty="0" smtClean="0">
                <a:solidFill>
                  <a:schemeClr val="bg1"/>
                </a:solidFill>
                <a:latin typeface="Arial"/>
                <a:cs typeface="Arial"/>
              </a:rPr>
              <a:t>IMPLEMENTACIÓN</a:t>
            </a:r>
            <a:endParaRPr lang="es-ES" sz="2400" dirty="0">
              <a:solidFill>
                <a:schemeClr val="bg1"/>
              </a:solidFill>
              <a:latin typeface="Arial"/>
              <a:cs typeface="Arial"/>
            </a:endParaRPr>
          </a:p>
        </p:txBody>
      </p:sp>
    </p:spTree>
    <p:extLst>
      <p:ext uri="{BB962C8B-B14F-4D97-AF65-F5344CB8AC3E}">
        <p14:creationId xmlns:p14="http://schemas.microsoft.com/office/powerpoint/2010/main" val="210289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4596461" y="599207"/>
            <a:ext cx="5302242" cy="3955513"/>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6288147" y="769998"/>
            <a:ext cx="2780268" cy="461665"/>
          </a:xfrm>
          <a:prstGeom prst="rect">
            <a:avLst/>
          </a:prstGeom>
          <a:noFill/>
        </p:spPr>
        <p:txBody>
          <a:bodyPr wrap="square" rtlCol="0">
            <a:spAutoFit/>
          </a:bodyPr>
          <a:lstStyle/>
          <a:p>
            <a:pPr algn="r"/>
            <a:r>
              <a:rPr lang="es-ES" sz="2400" b="1" dirty="0" smtClean="0">
                <a:latin typeface="Work sans"/>
                <a:cs typeface="Work sans"/>
              </a:rPr>
              <a:t>Implementación</a:t>
            </a:r>
          </a:p>
        </p:txBody>
      </p:sp>
      <p:sp>
        <p:nvSpPr>
          <p:cNvPr id="9" name="CuadroTexto 8"/>
          <p:cNvSpPr txBox="1"/>
          <p:nvPr/>
        </p:nvSpPr>
        <p:spPr>
          <a:xfrm>
            <a:off x="5269826" y="1598585"/>
            <a:ext cx="3398540" cy="3046988"/>
          </a:xfrm>
          <a:prstGeom prst="rect">
            <a:avLst/>
          </a:prstGeom>
          <a:noFill/>
        </p:spPr>
        <p:txBody>
          <a:bodyPr wrap="square" rtlCol="0">
            <a:spAutoFit/>
          </a:bodyPr>
          <a:lstStyle/>
          <a:p>
            <a:pPr algn="just"/>
            <a:r>
              <a:rPr lang="es-CO" sz="1600" dirty="0">
                <a:solidFill>
                  <a:srgbClr val="274FB2"/>
                </a:solidFill>
                <a:latin typeface="Arial" panose="020B0604020202020204" pitchFamily="34" charset="0"/>
                <a:cs typeface="Arial" panose="020B0604020202020204" pitchFamily="34" charset="0"/>
              </a:rPr>
              <a:t>El aplicativo se desarrolló en Visual Basic utilizando Visual estudio, porqué el manejo de su interfaz era la más adecuada para el trabajo que estábamos realizando, esto permitió llevar un control de cada parte del programa, ya qué estaba dividido en varios formularios que funcionaban de manera independiente el uno del otro, convirtiendo la tarea de codificación más sencilla</a:t>
            </a:r>
            <a:r>
              <a:rPr lang="es-CO" sz="1600" dirty="0">
                <a:solidFill>
                  <a:srgbClr val="274FB2"/>
                </a:solidFill>
                <a:latin typeface="Work sans"/>
                <a:cs typeface="Work sans"/>
              </a:rPr>
              <a:t>.</a:t>
            </a:r>
            <a:endParaRPr lang="es-ES" sz="1600" dirty="0">
              <a:solidFill>
                <a:srgbClr val="274FB2"/>
              </a:solidFill>
              <a:latin typeface="Work sans"/>
              <a:cs typeface="Work sans"/>
            </a:endParaRPr>
          </a:p>
        </p:txBody>
      </p:sp>
      <p:pic>
        <p:nvPicPr>
          <p:cNvPr id="11" name="Imagen 10"/>
          <p:cNvPicPr>
            <a:picLocks noChangeAspect="1"/>
          </p:cNvPicPr>
          <p:nvPr/>
        </p:nvPicPr>
        <p:blipFill>
          <a:blip r:embed="rId3"/>
          <a:stretch>
            <a:fillRect/>
          </a:stretch>
        </p:blipFill>
        <p:spPr>
          <a:xfrm flipV="1">
            <a:off x="7940706" y="1431751"/>
            <a:ext cx="642357" cy="41563"/>
          </a:xfrm>
          <a:prstGeom prst="rect">
            <a:avLst/>
          </a:prstGeom>
        </p:spPr>
      </p:pic>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pic>
        <p:nvPicPr>
          <p:cNvPr id="2" name="Imagen 1"/>
          <p:cNvPicPr>
            <a:picLocks noChangeAspect="1"/>
          </p:cNvPicPr>
          <p:nvPr/>
        </p:nvPicPr>
        <p:blipFill>
          <a:blip r:embed="rId5"/>
          <a:stretch>
            <a:fillRect/>
          </a:stretch>
        </p:blipFill>
        <p:spPr>
          <a:xfrm>
            <a:off x="1108338" y="391081"/>
            <a:ext cx="3951730" cy="2185988"/>
          </a:xfrm>
          <a:prstGeom prst="rect">
            <a:avLst/>
          </a:prstGeom>
        </p:spPr>
      </p:pic>
      <p:pic>
        <p:nvPicPr>
          <p:cNvPr id="4100" name="Picture 4" descr="Imagen relacionada"/>
          <p:cNvPicPr>
            <a:picLocks noChangeAspect="1" noChangeArrowheads="1"/>
          </p:cNvPicPr>
          <p:nvPr/>
        </p:nvPicPr>
        <p:blipFill rotWithShape="1">
          <a:blip r:embed="rId6">
            <a:extLst>
              <a:ext uri="{28A0092B-C50C-407E-A947-70E740481C1C}">
                <a14:useLocalDpi xmlns:a14="http://schemas.microsoft.com/office/drawing/2010/main" val="0"/>
              </a:ext>
            </a:extLst>
          </a:blip>
          <a:srcRect l="19944" t="24333" r="19722" b="33667"/>
          <a:stretch/>
        </p:blipFill>
        <p:spPr bwMode="auto">
          <a:xfrm>
            <a:off x="1353326" y="2615169"/>
            <a:ext cx="34480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39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4596462" y="673365"/>
            <a:ext cx="5302242" cy="3955513"/>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6288147" y="769998"/>
            <a:ext cx="2780268" cy="461665"/>
          </a:xfrm>
          <a:prstGeom prst="rect">
            <a:avLst/>
          </a:prstGeom>
          <a:noFill/>
        </p:spPr>
        <p:txBody>
          <a:bodyPr wrap="square" rtlCol="0">
            <a:spAutoFit/>
          </a:bodyPr>
          <a:lstStyle/>
          <a:p>
            <a:pPr algn="r"/>
            <a:r>
              <a:rPr lang="es-ES" sz="2400" b="1" dirty="0" smtClean="0">
                <a:latin typeface="Work sans"/>
                <a:cs typeface="Work sans"/>
              </a:rPr>
              <a:t>Implementación</a:t>
            </a:r>
          </a:p>
        </p:txBody>
      </p:sp>
      <p:sp>
        <p:nvSpPr>
          <p:cNvPr id="9" name="CuadroTexto 8"/>
          <p:cNvSpPr txBox="1"/>
          <p:nvPr/>
        </p:nvSpPr>
        <p:spPr>
          <a:xfrm>
            <a:off x="5269826" y="2570135"/>
            <a:ext cx="3398540" cy="1323439"/>
          </a:xfrm>
          <a:prstGeom prst="rect">
            <a:avLst/>
          </a:prstGeom>
          <a:noFill/>
        </p:spPr>
        <p:txBody>
          <a:bodyPr wrap="square" rtlCol="0">
            <a:spAutoFit/>
          </a:bodyPr>
          <a:lstStyle/>
          <a:p>
            <a:pPr algn="just"/>
            <a:r>
              <a:rPr lang="es-CO" sz="1600" dirty="0">
                <a:solidFill>
                  <a:srgbClr val="274FB2"/>
                </a:solidFill>
                <a:latin typeface="Arial" panose="020B0604020202020204" pitchFamily="34" charset="0"/>
                <a:cs typeface="Arial" panose="020B0604020202020204" pitchFamily="34" charset="0"/>
              </a:rPr>
              <a:t>Utilizando Microsoft Access y SQL se hizo el manejo de las bases de datos, donde quedaban los aprendices habilitados para realizar la votación. </a:t>
            </a:r>
            <a:endParaRPr lang="es-ES" sz="1600" dirty="0">
              <a:solidFill>
                <a:srgbClr val="274FB2"/>
              </a:solidFill>
              <a:latin typeface="Work sans"/>
              <a:cs typeface="Work sans"/>
            </a:endParaRPr>
          </a:p>
        </p:txBody>
      </p:sp>
      <p:pic>
        <p:nvPicPr>
          <p:cNvPr id="11" name="Imagen 10"/>
          <p:cNvPicPr>
            <a:picLocks noChangeAspect="1"/>
          </p:cNvPicPr>
          <p:nvPr/>
        </p:nvPicPr>
        <p:blipFill>
          <a:blip r:embed="rId3"/>
          <a:stretch>
            <a:fillRect/>
          </a:stretch>
        </p:blipFill>
        <p:spPr>
          <a:xfrm flipV="1">
            <a:off x="7940706" y="1431751"/>
            <a:ext cx="642357" cy="41563"/>
          </a:xfrm>
          <a:prstGeom prst="rect">
            <a:avLst/>
          </a:prstGeom>
        </p:spPr>
      </p:pic>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pic>
        <p:nvPicPr>
          <p:cNvPr id="8194" name="Picture 2" descr="Resultado de imagen para microsoft access 2016 logo"/>
          <p:cNvPicPr>
            <a:picLocks noChangeAspect="1" noChangeArrowheads="1"/>
          </p:cNvPicPr>
          <p:nvPr/>
        </p:nvPicPr>
        <p:blipFill rotWithShape="1">
          <a:blip r:embed="rId5">
            <a:extLst>
              <a:ext uri="{28A0092B-C50C-407E-A947-70E740481C1C}">
                <a14:useLocalDpi xmlns:a14="http://schemas.microsoft.com/office/drawing/2010/main" val="0"/>
              </a:ext>
            </a:extLst>
          </a:blip>
          <a:srcRect l="8880" t="31908" r="11119" b="35424"/>
          <a:stretch/>
        </p:blipFill>
        <p:spPr bwMode="auto">
          <a:xfrm>
            <a:off x="533400" y="933449"/>
            <a:ext cx="4572000" cy="186690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Resultado de imagen para sql logo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7875" y="2589659"/>
            <a:ext cx="2466975" cy="2466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82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60419" y="2360385"/>
            <a:ext cx="3014337" cy="307777"/>
          </a:xfrm>
          <a:prstGeom prst="rect">
            <a:avLst/>
          </a:prstGeom>
          <a:noFill/>
        </p:spPr>
        <p:txBody>
          <a:bodyPr wrap="square" rtlCol="0">
            <a:spAutoFit/>
          </a:bodyPr>
          <a:lstStyle/>
          <a:p>
            <a:pPr algn="just"/>
            <a:endParaRPr lang="es-CO" sz="1400" dirty="0">
              <a:solidFill>
                <a:srgbClr val="274FB2"/>
              </a:solidFill>
              <a:latin typeface="Work Sans" panose="00000500000000000000" pitchFamily="2" charset="0"/>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50" y="989426"/>
            <a:ext cx="3008169" cy="3008169"/>
          </a:xfrm>
          <a:prstGeom prst="rect">
            <a:avLst/>
          </a:prstGeom>
        </p:spPr>
      </p:pic>
      <p:sp>
        <p:nvSpPr>
          <p:cNvPr id="7" name="CuadroTexto 6"/>
          <p:cNvSpPr txBox="1"/>
          <p:nvPr/>
        </p:nvSpPr>
        <p:spPr>
          <a:xfrm>
            <a:off x="3605645" y="1109546"/>
            <a:ext cx="4821381" cy="1384995"/>
          </a:xfrm>
          <a:prstGeom prst="rect">
            <a:avLst/>
          </a:prstGeom>
          <a:noFill/>
        </p:spPr>
        <p:txBody>
          <a:bodyPr wrap="square" rtlCol="0">
            <a:spAutoFit/>
          </a:bodyPr>
          <a:lstStyle/>
          <a:p>
            <a:pPr algn="just"/>
            <a:r>
              <a:rPr lang="es-CO" sz="1400" dirty="0">
                <a:solidFill>
                  <a:srgbClr val="274FB2"/>
                </a:solidFill>
                <a:latin typeface="Arial" panose="020B0604020202020204" pitchFamily="34" charset="0"/>
                <a:cs typeface="Arial" panose="020B0604020202020204" pitchFamily="34" charset="0"/>
              </a:rPr>
              <a:t>Posteriormente iniciando el proceso electoral, se instaló el aplicativo Votaciones CME en un equipo del área de bienestar donde quedaron los informes pertinentes al acto democrático el cual se realizó en 3 etapas, las 2 primeras para elegir el vocero de la jordana diurna y la tercera etapa para elegir el vocero de la jornada nocturna.</a:t>
            </a: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7294" y="3405195"/>
            <a:ext cx="1158869" cy="1158869"/>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4338" y="3577872"/>
            <a:ext cx="839446" cy="839446"/>
          </a:xfrm>
          <a:prstGeom prst="rect">
            <a:avLst/>
          </a:prstGeom>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5310" y="3577873"/>
            <a:ext cx="839446" cy="839446"/>
          </a:xfrm>
          <a:prstGeom prst="rect">
            <a:avLst/>
          </a:prstGeom>
        </p:spPr>
      </p:pic>
      <p:pic>
        <p:nvPicPr>
          <p:cNvPr id="13" name="Imagen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75099" y="457758"/>
            <a:ext cx="2682472" cy="2688569"/>
          </a:xfrm>
          <a:prstGeom prst="rect">
            <a:avLst/>
          </a:prstGeom>
        </p:spPr>
      </p:pic>
    </p:spTree>
    <p:extLst>
      <p:ext uri="{BB962C8B-B14F-4D97-AF65-F5344CB8AC3E}">
        <p14:creationId xmlns:p14="http://schemas.microsoft.com/office/powerpoint/2010/main" val="4214157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247759" y="2340918"/>
            <a:ext cx="2648482" cy="461665"/>
          </a:xfrm>
          <a:prstGeom prst="rect">
            <a:avLst/>
          </a:prstGeom>
          <a:noFill/>
        </p:spPr>
        <p:txBody>
          <a:bodyPr wrap="none" rtlCol="0">
            <a:spAutoFit/>
          </a:bodyPr>
          <a:lstStyle/>
          <a:p>
            <a:r>
              <a:rPr lang="es-ES" sz="2400" dirty="0" smtClean="0">
                <a:solidFill>
                  <a:schemeClr val="bg1"/>
                </a:solidFill>
                <a:latin typeface="Arial"/>
                <a:cs typeface="Arial"/>
              </a:rPr>
              <a:t>CONCLUSIONES</a:t>
            </a:r>
            <a:endParaRPr lang="es-ES" sz="2400" dirty="0">
              <a:solidFill>
                <a:schemeClr val="bg1"/>
              </a:solidFill>
              <a:latin typeface="Arial"/>
              <a:cs typeface="Arial"/>
            </a:endParaRPr>
          </a:p>
        </p:txBody>
      </p:sp>
    </p:spTree>
    <p:extLst>
      <p:ext uri="{BB962C8B-B14F-4D97-AF65-F5344CB8AC3E}">
        <p14:creationId xmlns:p14="http://schemas.microsoft.com/office/powerpoint/2010/main" val="3126798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60419" y="2360385"/>
            <a:ext cx="3014337" cy="307777"/>
          </a:xfrm>
          <a:prstGeom prst="rect">
            <a:avLst/>
          </a:prstGeom>
          <a:noFill/>
        </p:spPr>
        <p:txBody>
          <a:bodyPr wrap="square" rtlCol="0">
            <a:spAutoFit/>
          </a:bodyPr>
          <a:lstStyle/>
          <a:p>
            <a:pPr algn="just"/>
            <a:endParaRPr lang="es-CO" sz="1400" dirty="0">
              <a:solidFill>
                <a:srgbClr val="274FB2"/>
              </a:solidFill>
              <a:latin typeface="Work Sans" panose="00000500000000000000" pitchFamily="2"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9206" y="721875"/>
            <a:ext cx="3005588" cy="3011685"/>
          </a:xfrm>
          <a:prstGeom prst="rect">
            <a:avLst/>
          </a:prstGeom>
        </p:spPr>
      </p:pic>
      <p:sp>
        <p:nvSpPr>
          <p:cNvPr id="4" name="CuadroTexto 3"/>
          <p:cNvSpPr txBox="1"/>
          <p:nvPr/>
        </p:nvSpPr>
        <p:spPr>
          <a:xfrm>
            <a:off x="2784297" y="3733560"/>
            <a:ext cx="4119937" cy="1200329"/>
          </a:xfrm>
          <a:prstGeom prst="rect">
            <a:avLst/>
          </a:prstGeom>
          <a:noFill/>
        </p:spPr>
        <p:txBody>
          <a:bodyPr wrap="square" rtlCol="0">
            <a:spAutoFit/>
          </a:bodyPr>
          <a:lstStyle/>
          <a:p>
            <a:r>
              <a:rPr lang="es-ES" dirty="0" smtClean="0"/>
              <a:t>CRISTIAN DAVID CUARTAS HERNANDEZ</a:t>
            </a:r>
            <a:br>
              <a:rPr lang="es-ES" dirty="0" smtClean="0"/>
            </a:br>
            <a:r>
              <a:rPr lang="es-ES" dirty="0" smtClean="0"/>
              <a:t>JHON ALEJANDRO MURILLO DIAZ</a:t>
            </a:r>
          </a:p>
          <a:p>
            <a:r>
              <a:rPr lang="es-ES" smtClean="0"/>
              <a:t>PROGRAMACIÓN </a:t>
            </a:r>
            <a:r>
              <a:rPr lang="es-ES" dirty="0" smtClean="0"/>
              <a:t>DE SOFTWARE</a:t>
            </a:r>
          </a:p>
          <a:p>
            <a:r>
              <a:rPr lang="es-ES" dirty="0" smtClean="0"/>
              <a:t>FICHA: 1752634</a:t>
            </a:r>
            <a:endParaRPr lang="es-CO" dirty="0"/>
          </a:p>
        </p:txBody>
      </p:sp>
    </p:spTree>
    <p:extLst>
      <p:ext uri="{BB962C8B-B14F-4D97-AF65-F5344CB8AC3E}">
        <p14:creationId xmlns:p14="http://schemas.microsoft.com/office/powerpoint/2010/main" val="3963756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60419" y="2360385"/>
            <a:ext cx="3014337" cy="307777"/>
          </a:xfrm>
          <a:prstGeom prst="rect">
            <a:avLst/>
          </a:prstGeom>
          <a:noFill/>
        </p:spPr>
        <p:txBody>
          <a:bodyPr wrap="square" rtlCol="0">
            <a:spAutoFit/>
          </a:bodyPr>
          <a:lstStyle/>
          <a:p>
            <a:pPr algn="just"/>
            <a:endParaRPr lang="es-CO" sz="1400" dirty="0">
              <a:solidFill>
                <a:srgbClr val="274FB2"/>
              </a:solidFill>
              <a:latin typeface="Work Sans" panose="00000500000000000000" pitchFamily="2" charset="0"/>
            </a:endParaRPr>
          </a:p>
        </p:txBody>
      </p:sp>
      <p:pic>
        <p:nvPicPr>
          <p:cNvPr id="13" name="Imagen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763" y="1227465"/>
            <a:ext cx="2682472" cy="2688569"/>
          </a:xfrm>
          <a:prstGeom prst="rect">
            <a:avLst/>
          </a:prstGeom>
        </p:spPr>
      </p:pic>
      <p:sp>
        <p:nvSpPr>
          <p:cNvPr id="7" name="CuadroTexto 6"/>
          <p:cNvSpPr txBox="1"/>
          <p:nvPr/>
        </p:nvSpPr>
        <p:spPr>
          <a:xfrm>
            <a:off x="2161309" y="1771531"/>
            <a:ext cx="4821381" cy="1600438"/>
          </a:xfrm>
          <a:prstGeom prst="rect">
            <a:avLst/>
          </a:prstGeom>
          <a:noFill/>
        </p:spPr>
        <p:txBody>
          <a:bodyPr wrap="square" rtlCol="0">
            <a:spAutoFit/>
          </a:bodyPr>
          <a:lstStyle/>
          <a:p>
            <a:pPr algn="just"/>
            <a:r>
              <a:rPr lang="es-CO" sz="1400" dirty="0">
                <a:solidFill>
                  <a:srgbClr val="274FB2"/>
                </a:solidFill>
                <a:latin typeface="Arial" panose="020B0604020202020204" pitchFamily="34" charset="0"/>
                <a:cs typeface="Arial" panose="020B0604020202020204" pitchFamily="34" charset="0"/>
              </a:rPr>
              <a:t>Aceptar el reto de desarrollar el aplicativo fue muy gratificante porqué además de poner en practica nuestros conocimientos logramos poner a prueba nuestras habilidades y capacidades en el ámbito de desarrollo, por otra parte, trabajar en equipo nos ayudó a mejorar la comunicación tomando y respetando las ideas que iban surgiendo.</a:t>
            </a:r>
          </a:p>
        </p:txBody>
      </p:sp>
    </p:spTree>
    <p:extLst>
      <p:ext uri="{BB962C8B-B14F-4D97-AF65-F5344CB8AC3E}">
        <p14:creationId xmlns:p14="http://schemas.microsoft.com/office/powerpoint/2010/main" val="2479426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60419" y="2360385"/>
            <a:ext cx="3014337" cy="307777"/>
          </a:xfrm>
          <a:prstGeom prst="rect">
            <a:avLst/>
          </a:prstGeom>
          <a:noFill/>
        </p:spPr>
        <p:txBody>
          <a:bodyPr wrap="square" rtlCol="0">
            <a:spAutoFit/>
          </a:bodyPr>
          <a:lstStyle/>
          <a:p>
            <a:pPr algn="just"/>
            <a:endParaRPr lang="es-CO" sz="1400" dirty="0">
              <a:solidFill>
                <a:srgbClr val="274FB2"/>
              </a:solidFill>
              <a:latin typeface="Work Sans" panose="00000500000000000000" pitchFamily="2" charset="0"/>
            </a:endParaRPr>
          </a:p>
        </p:txBody>
      </p:sp>
      <p:pic>
        <p:nvPicPr>
          <p:cNvPr id="13" name="Imagen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763" y="1227465"/>
            <a:ext cx="2682472" cy="2688569"/>
          </a:xfrm>
          <a:prstGeom prst="rect">
            <a:avLst/>
          </a:prstGeom>
        </p:spPr>
      </p:pic>
      <p:sp>
        <p:nvSpPr>
          <p:cNvPr id="7" name="CuadroTexto 6"/>
          <p:cNvSpPr txBox="1"/>
          <p:nvPr/>
        </p:nvSpPr>
        <p:spPr>
          <a:xfrm>
            <a:off x="2161309" y="1771531"/>
            <a:ext cx="4821381" cy="1600438"/>
          </a:xfrm>
          <a:prstGeom prst="rect">
            <a:avLst/>
          </a:prstGeom>
          <a:noFill/>
        </p:spPr>
        <p:txBody>
          <a:bodyPr wrap="square" rtlCol="0">
            <a:spAutoFit/>
          </a:bodyPr>
          <a:lstStyle/>
          <a:p>
            <a:pPr algn="just"/>
            <a:r>
              <a:rPr lang="es-CO" sz="1400" dirty="0">
                <a:solidFill>
                  <a:srgbClr val="274FB2"/>
                </a:solidFill>
                <a:latin typeface="Arial" panose="020B0604020202020204" pitchFamily="34" charset="0"/>
                <a:cs typeface="Arial" panose="020B0604020202020204" pitchFamily="34" charset="0"/>
              </a:rPr>
              <a:t>El programa Votaciones CME puede quedar establecido para futuros procesos electorales en centro de materiales y ensayos, lo cual es un indicador de que hicimos un buen trabajo.</a:t>
            </a:r>
          </a:p>
          <a:p>
            <a:pPr algn="just"/>
            <a:r>
              <a:rPr lang="es-CO" sz="1400" dirty="0">
                <a:solidFill>
                  <a:srgbClr val="274FB2"/>
                </a:solidFill>
                <a:latin typeface="Arial" panose="020B0604020202020204" pitchFamily="34" charset="0"/>
                <a:cs typeface="Arial" panose="020B0604020202020204" pitchFamily="34" charset="0"/>
              </a:rPr>
              <a:t>Se puede destacar lo intuitivo del programa mostrándose amable para el usuario, lo que permitió agilizar el proceso electoral y brindar soporte de manera rápida y sencilla.</a:t>
            </a:r>
          </a:p>
        </p:txBody>
      </p:sp>
    </p:spTree>
    <p:extLst>
      <p:ext uri="{BB962C8B-B14F-4D97-AF65-F5344CB8AC3E}">
        <p14:creationId xmlns:p14="http://schemas.microsoft.com/office/powerpoint/2010/main" val="2489794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95916" y="1139252"/>
            <a:ext cx="2947858" cy="461665"/>
          </a:xfrm>
          <a:prstGeom prst="rect">
            <a:avLst/>
          </a:prstGeom>
          <a:noFill/>
        </p:spPr>
        <p:txBody>
          <a:bodyPr wrap="none" rtlCol="0">
            <a:spAutoFit/>
          </a:bodyPr>
          <a:lstStyle/>
          <a:p>
            <a:r>
              <a:rPr lang="es-ES" sz="2400" dirty="0" smtClean="0">
                <a:solidFill>
                  <a:schemeClr val="bg1"/>
                </a:solidFill>
                <a:latin typeface="Arial"/>
                <a:cs typeface="Arial"/>
              </a:rPr>
              <a:t>VOTACIONES CME</a:t>
            </a:r>
            <a:endParaRPr lang="es-ES" sz="2400" dirty="0">
              <a:solidFill>
                <a:schemeClr val="bg1"/>
              </a:solidFill>
              <a:latin typeface="Arial"/>
              <a:cs typeface="Arial"/>
            </a:endParaRPr>
          </a:p>
        </p:txBody>
      </p:sp>
      <p:sp>
        <p:nvSpPr>
          <p:cNvPr id="4" name="CuadroTexto 3"/>
          <p:cNvSpPr txBox="1"/>
          <p:nvPr/>
        </p:nvSpPr>
        <p:spPr>
          <a:xfrm>
            <a:off x="1008690" y="1685337"/>
            <a:ext cx="1749197" cy="369332"/>
          </a:xfrm>
          <a:prstGeom prst="rect">
            <a:avLst/>
          </a:prstGeom>
          <a:noFill/>
        </p:spPr>
        <p:txBody>
          <a:bodyPr wrap="none" rtlCol="0">
            <a:spAutoFit/>
          </a:bodyPr>
          <a:lstStyle/>
          <a:p>
            <a:r>
              <a:rPr lang="es-ES" dirty="0" smtClean="0">
                <a:solidFill>
                  <a:schemeClr val="bg1"/>
                </a:solidFill>
                <a:latin typeface="Arial"/>
                <a:cs typeface="Arial"/>
              </a:rPr>
              <a:t>Generalidades</a:t>
            </a:r>
            <a:endParaRPr lang="es-ES" dirty="0">
              <a:solidFill>
                <a:schemeClr val="bg1"/>
              </a:solidFill>
              <a:latin typeface="Arial"/>
              <a:cs typeface="Arial"/>
            </a:endParaRPr>
          </a:p>
        </p:txBody>
      </p:sp>
      <p:cxnSp>
        <p:nvCxnSpPr>
          <p:cNvPr id="6" name="Conector recto 5"/>
          <p:cNvCxnSpPr/>
          <p:nvPr/>
        </p:nvCxnSpPr>
        <p:spPr>
          <a:xfrm>
            <a:off x="1123481" y="210479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CuadroTexto 6"/>
          <p:cNvSpPr txBox="1"/>
          <p:nvPr/>
        </p:nvSpPr>
        <p:spPr>
          <a:xfrm>
            <a:off x="1008690" y="2161567"/>
            <a:ext cx="1236236" cy="369332"/>
          </a:xfrm>
          <a:prstGeom prst="rect">
            <a:avLst/>
          </a:prstGeom>
          <a:noFill/>
        </p:spPr>
        <p:txBody>
          <a:bodyPr wrap="none" rtlCol="0">
            <a:spAutoFit/>
          </a:bodyPr>
          <a:lstStyle/>
          <a:p>
            <a:r>
              <a:rPr lang="es-ES" dirty="0" smtClean="0">
                <a:solidFill>
                  <a:schemeClr val="bg1"/>
                </a:solidFill>
                <a:latin typeface="Arial"/>
                <a:cs typeface="Arial"/>
              </a:rPr>
              <a:t>Desarrollo</a:t>
            </a:r>
            <a:endParaRPr lang="es-ES" dirty="0">
              <a:solidFill>
                <a:schemeClr val="bg1"/>
              </a:solidFill>
              <a:latin typeface="Arial"/>
              <a:cs typeface="Arial"/>
            </a:endParaRPr>
          </a:p>
        </p:txBody>
      </p:sp>
      <p:cxnSp>
        <p:nvCxnSpPr>
          <p:cNvPr id="8" name="Conector recto 7"/>
          <p:cNvCxnSpPr/>
          <p:nvPr/>
        </p:nvCxnSpPr>
        <p:spPr>
          <a:xfrm>
            <a:off x="1123481" y="258102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CuadroTexto 8"/>
          <p:cNvSpPr txBox="1"/>
          <p:nvPr/>
        </p:nvSpPr>
        <p:spPr>
          <a:xfrm>
            <a:off x="1008690" y="2637798"/>
            <a:ext cx="1877437" cy="369332"/>
          </a:xfrm>
          <a:prstGeom prst="rect">
            <a:avLst/>
          </a:prstGeom>
          <a:noFill/>
        </p:spPr>
        <p:txBody>
          <a:bodyPr wrap="none" rtlCol="0">
            <a:spAutoFit/>
          </a:bodyPr>
          <a:lstStyle/>
          <a:p>
            <a:r>
              <a:rPr lang="es-ES" dirty="0" smtClean="0">
                <a:solidFill>
                  <a:schemeClr val="bg1"/>
                </a:solidFill>
                <a:latin typeface="Arial"/>
                <a:cs typeface="Arial"/>
              </a:rPr>
              <a:t>Implementación</a:t>
            </a:r>
            <a:endParaRPr lang="es-ES" dirty="0">
              <a:solidFill>
                <a:schemeClr val="bg1"/>
              </a:solidFill>
              <a:latin typeface="Arial"/>
              <a:cs typeface="Arial"/>
            </a:endParaRPr>
          </a:p>
        </p:txBody>
      </p:sp>
      <p:cxnSp>
        <p:nvCxnSpPr>
          <p:cNvPr id="10" name="Conector recto 9"/>
          <p:cNvCxnSpPr/>
          <p:nvPr/>
        </p:nvCxnSpPr>
        <p:spPr>
          <a:xfrm>
            <a:off x="1123481" y="3047754"/>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1" name="CuadroTexto 10"/>
          <p:cNvSpPr txBox="1"/>
          <p:nvPr/>
        </p:nvSpPr>
        <p:spPr>
          <a:xfrm>
            <a:off x="1008690" y="3056898"/>
            <a:ext cx="1569660" cy="369332"/>
          </a:xfrm>
          <a:prstGeom prst="rect">
            <a:avLst/>
          </a:prstGeom>
          <a:noFill/>
        </p:spPr>
        <p:txBody>
          <a:bodyPr wrap="none" rtlCol="0">
            <a:spAutoFit/>
          </a:bodyPr>
          <a:lstStyle/>
          <a:p>
            <a:r>
              <a:rPr lang="es-ES" dirty="0" smtClean="0">
                <a:solidFill>
                  <a:schemeClr val="bg1"/>
                </a:solidFill>
                <a:latin typeface="Arial"/>
                <a:cs typeface="Arial"/>
              </a:rPr>
              <a:t>Conclusiones</a:t>
            </a:r>
            <a:endParaRPr lang="es-ES" dirty="0">
              <a:solidFill>
                <a:schemeClr val="bg1"/>
              </a:solidFill>
              <a:latin typeface="Arial"/>
              <a:cs typeface="Arial"/>
            </a:endParaRPr>
          </a:p>
        </p:txBody>
      </p:sp>
    </p:spTree>
    <p:extLst>
      <p:ext uri="{BB962C8B-B14F-4D97-AF65-F5344CB8AC3E}">
        <p14:creationId xmlns:p14="http://schemas.microsoft.com/office/powerpoint/2010/main" val="4093264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170815" y="2340918"/>
            <a:ext cx="2802370" cy="461665"/>
          </a:xfrm>
          <a:prstGeom prst="rect">
            <a:avLst/>
          </a:prstGeom>
          <a:noFill/>
        </p:spPr>
        <p:txBody>
          <a:bodyPr wrap="none" rtlCol="0">
            <a:spAutoFit/>
          </a:bodyPr>
          <a:lstStyle/>
          <a:p>
            <a:r>
              <a:rPr lang="es-ES" sz="2400" dirty="0" smtClean="0">
                <a:solidFill>
                  <a:schemeClr val="bg1"/>
                </a:solidFill>
                <a:latin typeface="Arial"/>
                <a:cs typeface="Arial"/>
              </a:rPr>
              <a:t>GENERALIDADES</a:t>
            </a:r>
            <a:endParaRPr lang="es-ES" sz="2400" dirty="0">
              <a:solidFill>
                <a:schemeClr val="bg1"/>
              </a:solidFill>
              <a:latin typeface="Arial"/>
              <a:cs typeface="Arial"/>
            </a:endParaRPr>
          </a:p>
        </p:txBody>
      </p:sp>
    </p:spTree>
    <p:extLst>
      <p:ext uri="{BB962C8B-B14F-4D97-AF65-F5344CB8AC3E}">
        <p14:creationId xmlns:p14="http://schemas.microsoft.com/office/powerpoint/2010/main" val="1400567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06807" y="484292"/>
            <a:ext cx="5984332" cy="523220"/>
          </a:xfrm>
          <a:prstGeom prst="rect">
            <a:avLst/>
          </a:prstGeom>
          <a:noFill/>
        </p:spPr>
        <p:txBody>
          <a:bodyPr wrap="none" rtlCol="0">
            <a:spAutoFit/>
          </a:bodyPr>
          <a:lstStyle/>
          <a:p>
            <a:pPr algn="ctr"/>
            <a:r>
              <a:rPr lang="es-ES" sz="2800" dirty="0" smtClean="0">
                <a:solidFill>
                  <a:srgbClr val="274FB2"/>
                </a:solidFill>
                <a:latin typeface="Work Sans" panose="00000500000000000000" pitchFamily="2" charset="0"/>
              </a:rPr>
              <a:t>PLANTEAMIENTO DEL PROBLEMA</a:t>
            </a:r>
            <a:endParaRPr lang="es-ES" sz="2800" dirty="0">
              <a:solidFill>
                <a:srgbClr val="274FB2"/>
              </a:solidFill>
              <a:latin typeface="Work Sans" panose="00000500000000000000" pitchFamily="2" charset="0"/>
            </a:endParaRPr>
          </a:p>
        </p:txBody>
      </p:sp>
      <p:sp>
        <p:nvSpPr>
          <p:cNvPr id="3" name="CuadroTexto 2"/>
          <p:cNvSpPr txBox="1"/>
          <p:nvPr/>
        </p:nvSpPr>
        <p:spPr>
          <a:xfrm>
            <a:off x="2008041" y="1205572"/>
            <a:ext cx="4218709" cy="1092607"/>
          </a:xfrm>
          <a:prstGeom prst="rect">
            <a:avLst/>
          </a:prstGeom>
          <a:noFill/>
        </p:spPr>
        <p:txBody>
          <a:bodyPr wrap="square" rtlCol="0">
            <a:spAutoFit/>
          </a:bodyPr>
          <a:lstStyle/>
          <a:p>
            <a:pPr algn="just"/>
            <a:r>
              <a:rPr lang="es-CO" sz="1300" dirty="0">
                <a:solidFill>
                  <a:srgbClr val="274FB2"/>
                </a:solidFill>
                <a:latin typeface="Arial" panose="020B0604020202020204" pitchFamily="34" charset="0"/>
                <a:cs typeface="Arial" panose="020B0604020202020204" pitchFamily="34" charset="0"/>
              </a:rPr>
              <a:t>El centro de materiales y ensayos estaba utilizando un programa para realizar las elecciones el cual fue descontinuado, por esto se planeaba la realización del proceso electoral por medio de tarjetones, lo cual no era lo más óptimo para el acto democrático.</a:t>
            </a:r>
          </a:p>
        </p:txBody>
      </p:sp>
      <p:pic>
        <p:nvPicPr>
          <p:cNvPr id="8" name="Imagen 7"/>
          <p:cNvPicPr>
            <a:picLocks noChangeAspect="1"/>
          </p:cNvPicPr>
          <p:nvPr/>
        </p:nvPicPr>
        <p:blipFill>
          <a:blip r:embed="rId3"/>
          <a:stretch>
            <a:fillRect/>
          </a:stretch>
        </p:blipFill>
        <p:spPr>
          <a:xfrm>
            <a:off x="2144712" y="3964480"/>
            <a:ext cx="723179" cy="639935"/>
          </a:xfrm>
          <a:prstGeom prst="rect">
            <a:avLst/>
          </a:prstGeom>
        </p:spPr>
      </p:pic>
      <p:pic>
        <p:nvPicPr>
          <p:cNvPr id="11" name="Imagen 10"/>
          <p:cNvPicPr>
            <a:picLocks noChangeAspect="1"/>
          </p:cNvPicPr>
          <p:nvPr/>
        </p:nvPicPr>
        <p:blipFill>
          <a:blip r:embed="rId4"/>
          <a:stretch>
            <a:fillRect/>
          </a:stretch>
        </p:blipFill>
        <p:spPr>
          <a:xfrm>
            <a:off x="1735460" y="2568617"/>
            <a:ext cx="1266825" cy="1228725"/>
          </a:xfrm>
          <a:prstGeom prst="rect">
            <a:avLst/>
          </a:prstGeom>
        </p:spPr>
      </p:pic>
      <p:pic>
        <p:nvPicPr>
          <p:cNvPr id="28" name="Imagen 27"/>
          <p:cNvPicPr>
            <a:picLocks noChangeAspect="1"/>
          </p:cNvPicPr>
          <p:nvPr/>
        </p:nvPicPr>
        <p:blipFill>
          <a:blip r:embed="rId4"/>
          <a:stretch>
            <a:fillRect/>
          </a:stretch>
        </p:blipFill>
        <p:spPr>
          <a:xfrm>
            <a:off x="4122155" y="2583028"/>
            <a:ext cx="1266825" cy="1228725"/>
          </a:xfrm>
          <a:prstGeom prst="rect">
            <a:avLst/>
          </a:prstGeom>
        </p:spPr>
      </p:pic>
      <p:pic>
        <p:nvPicPr>
          <p:cNvPr id="29" name="Imagen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4161" y="3881628"/>
            <a:ext cx="845435" cy="845435"/>
          </a:xfrm>
          <a:prstGeom prst="rect">
            <a:avLst/>
          </a:prstGeom>
        </p:spPr>
      </p:pic>
      <p:pic>
        <p:nvPicPr>
          <p:cNvPr id="30" name="Imagen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5861" y="3910216"/>
            <a:ext cx="734293" cy="734293"/>
          </a:xfrm>
          <a:prstGeom prst="rect">
            <a:avLst/>
          </a:prstGeom>
        </p:spPr>
      </p:pic>
      <p:pic>
        <p:nvPicPr>
          <p:cNvPr id="31" name="Imagen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86421" y="3924071"/>
            <a:ext cx="706582" cy="706582"/>
          </a:xfrm>
          <a:prstGeom prst="rect">
            <a:avLst/>
          </a:prstGeom>
        </p:spPr>
      </p:pic>
      <p:pic>
        <p:nvPicPr>
          <p:cNvPr id="32" name="Imagen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800000">
            <a:off x="344921" y="2772523"/>
            <a:ext cx="1660701" cy="1660701"/>
          </a:xfrm>
          <a:prstGeom prst="rect">
            <a:avLst/>
          </a:prstGeom>
        </p:spPr>
      </p:pic>
      <p:pic>
        <p:nvPicPr>
          <p:cNvPr id="36" name="Imagen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22841" y="2737887"/>
            <a:ext cx="1660701" cy="1660701"/>
          </a:xfrm>
          <a:prstGeom prst="rect">
            <a:avLst/>
          </a:prstGeom>
        </p:spPr>
      </p:pic>
    </p:spTree>
    <p:extLst>
      <p:ext uri="{BB962C8B-B14F-4D97-AF65-F5344CB8AC3E}">
        <p14:creationId xmlns:p14="http://schemas.microsoft.com/office/powerpoint/2010/main" val="474073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40669" y="-42990"/>
            <a:ext cx="9225338" cy="5229480"/>
          </a:xfrm>
          <a:prstGeom prst="rect">
            <a:avLst/>
          </a:prstGeom>
        </p:spPr>
      </p:pic>
      <p:sp>
        <p:nvSpPr>
          <p:cNvPr id="3" name="Rectángulo 2"/>
          <p:cNvSpPr/>
          <p:nvPr/>
        </p:nvSpPr>
        <p:spPr>
          <a:xfrm rot="16200000">
            <a:off x="4567046" y="557612"/>
            <a:ext cx="5302242" cy="3955513"/>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p:cNvSpPr txBox="1"/>
          <p:nvPr/>
        </p:nvSpPr>
        <p:spPr>
          <a:xfrm>
            <a:off x="1625249" y="894152"/>
            <a:ext cx="6957815" cy="800219"/>
          </a:xfrm>
          <a:prstGeom prst="rect">
            <a:avLst/>
          </a:prstGeom>
          <a:noFill/>
        </p:spPr>
        <p:txBody>
          <a:bodyPr wrap="square" rtlCol="0">
            <a:spAutoFit/>
          </a:bodyPr>
          <a:lstStyle/>
          <a:p>
            <a:pPr algn="r"/>
            <a:r>
              <a:rPr lang="es-CO" sz="2300" b="1" dirty="0">
                <a:solidFill>
                  <a:schemeClr val="accent6"/>
                </a:solidFill>
                <a:latin typeface="Arial" panose="020B0604020202020204" pitchFamily="34" charset="0"/>
                <a:cs typeface="Arial" panose="020B0604020202020204" pitchFamily="34" charset="0"/>
              </a:rPr>
              <a:t>¿Es necesaria la implementación de nuevo software para la realización de las elecciones?</a:t>
            </a:r>
            <a:endParaRPr lang="es-ES" sz="2300" b="1" dirty="0">
              <a:solidFill>
                <a:schemeClr val="accent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4"/>
          <a:stretch>
            <a:fillRect/>
          </a:stretch>
        </p:blipFill>
        <p:spPr>
          <a:xfrm>
            <a:off x="6126132" y="1910952"/>
            <a:ext cx="2456932" cy="158974"/>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Tree>
    <p:extLst>
      <p:ext uri="{BB962C8B-B14F-4D97-AF65-F5344CB8AC3E}">
        <p14:creationId xmlns:p14="http://schemas.microsoft.com/office/powerpoint/2010/main" val="2940092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008041" y="1205572"/>
            <a:ext cx="4218709" cy="1292662"/>
          </a:xfrm>
          <a:prstGeom prst="rect">
            <a:avLst/>
          </a:prstGeom>
          <a:noFill/>
        </p:spPr>
        <p:txBody>
          <a:bodyPr wrap="square" rtlCol="0">
            <a:spAutoFit/>
          </a:bodyPr>
          <a:lstStyle/>
          <a:p>
            <a:pPr algn="just"/>
            <a:r>
              <a:rPr lang="es-CO" sz="1300" dirty="0" smtClean="0">
                <a:solidFill>
                  <a:srgbClr val="274FB2"/>
                </a:solidFill>
                <a:latin typeface="Arial" panose="020B0604020202020204" pitchFamily="34" charset="0"/>
                <a:cs typeface="Arial" panose="020B0604020202020204" pitchFamily="34" charset="0"/>
              </a:rPr>
              <a:t>El aplicativo Votaciones CME nace a partir de la necesidad de una nueva alternativa para realizar el proceso electoral en el centro de materias y ensayos, petición hecha por el área de bienestar, tomada por el instructor y posteriormente propuesta ante nosotros para su desarrollo.</a:t>
            </a:r>
            <a:endParaRPr lang="es-CO" sz="1300" dirty="0">
              <a:solidFill>
                <a:srgbClr val="274FB2"/>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3"/>
          <a:stretch>
            <a:fillRect/>
          </a:stretch>
        </p:blipFill>
        <p:spPr>
          <a:xfrm>
            <a:off x="5553938" y="2565639"/>
            <a:ext cx="1345623" cy="1345623"/>
          </a:xfrm>
          <a:prstGeom prst="rect">
            <a:avLst/>
          </a:prstGeom>
        </p:spPr>
      </p:pic>
      <p:pic>
        <p:nvPicPr>
          <p:cNvPr id="8" name="Imagen 7"/>
          <p:cNvPicPr>
            <a:picLocks noChangeAspect="1"/>
          </p:cNvPicPr>
          <p:nvPr/>
        </p:nvPicPr>
        <p:blipFill>
          <a:blip r:embed="rId4"/>
          <a:stretch>
            <a:fillRect/>
          </a:stretch>
        </p:blipFill>
        <p:spPr>
          <a:xfrm>
            <a:off x="1656336" y="4040682"/>
            <a:ext cx="961482" cy="850807"/>
          </a:xfrm>
          <a:prstGeom prst="rect">
            <a:avLst/>
          </a:prstGeom>
        </p:spPr>
      </p:pic>
      <p:pic>
        <p:nvPicPr>
          <p:cNvPr id="11" name="Imagen 10"/>
          <p:cNvPicPr>
            <a:picLocks noChangeAspect="1"/>
          </p:cNvPicPr>
          <p:nvPr/>
        </p:nvPicPr>
        <p:blipFill>
          <a:blip r:embed="rId5"/>
          <a:stretch>
            <a:fillRect/>
          </a:stretch>
        </p:blipFill>
        <p:spPr>
          <a:xfrm>
            <a:off x="1350993" y="2620572"/>
            <a:ext cx="1266825" cy="1228725"/>
          </a:xfrm>
          <a:prstGeom prst="rect">
            <a:avLst/>
          </a:prstGeom>
        </p:spPr>
      </p:pic>
      <p:pic>
        <p:nvPicPr>
          <p:cNvPr id="12" name="Imagen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3276" y="3978667"/>
            <a:ext cx="846905" cy="846905"/>
          </a:xfrm>
          <a:prstGeom prst="rect">
            <a:avLst/>
          </a:prstGeom>
        </p:spPr>
      </p:pic>
      <p:pic>
        <p:nvPicPr>
          <p:cNvPr id="13" name="Imagen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709876" y="2862449"/>
            <a:ext cx="752004" cy="752004"/>
          </a:xfrm>
          <a:prstGeom prst="rect">
            <a:avLst/>
          </a:prstGeom>
        </p:spPr>
      </p:pic>
      <p:cxnSp>
        <p:nvCxnSpPr>
          <p:cNvPr id="17" name="Conector recto de flecha 16"/>
          <p:cNvCxnSpPr>
            <a:stCxn id="11" idx="3"/>
            <a:endCxn id="13" idx="3"/>
          </p:cNvCxnSpPr>
          <p:nvPr/>
        </p:nvCxnSpPr>
        <p:spPr>
          <a:xfrm>
            <a:off x="2617818" y="3234935"/>
            <a:ext cx="1092058" cy="3516"/>
          </a:xfrm>
          <a:prstGeom prst="straightConnector1">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Conector recto de flecha 18"/>
          <p:cNvCxnSpPr>
            <a:stCxn id="13" idx="1"/>
            <a:endCxn id="6" idx="1"/>
          </p:cNvCxnSpPr>
          <p:nvPr/>
        </p:nvCxnSpPr>
        <p:spPr>
          <a:xfrm>
            <a:off x="4461880" y="3238451"/>
            <a:ext cx="1092058"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54502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43813" y="484292"/>
            <a:ext cx="4910319" cy="523220"/>
          </a:xfrm>
          <a:prstGeom prst="rect">
            <a:avLst/>
          </a:prstGeom>
          <a:noFill/>
        </p:spPr>
        <p:txBody>
          <a:bodyPr wrap="none" rtlCol="0">
            <a:spAutoFit/>
          </a:bodyPr>
          <a:lstStyle/>
          <a:p>
            <a:pPr algn="ctr"/>
            <a:r>
              <a:rPr lang="es-ES" sz="2800" dirty="0" smtClean="0">
                <a:solidFill>
                  <a:srgbClr val="274FB2"/>
                </a:solidFill>
                <a:latin typeface="Work Sans" panose="00000500000000000000" pitchFamily="2" charset="0"/>
              </a:rPr>
              <a:t>OBJETIVOS DEL PROYECTO</a:t>
            </a:r>
            <a:endParaRPr lang="es-ES" sz="2800" dirty="0">
              <a:solidFill>
                <a:srgbClr val="274FB2"/>
              </a:solidFill>
              <a:latin typeface="Work Sans" panose="00000500000000000000" pitchFamily="2" charset="0"/>
            </a:endParaRPr>
          </a:p>
        </p:txBody>
      </p:sp>
      <p:sp>
        <p:nvSpPr>
          <p:cNvPr id="3" name="CuadroTexto 2"/>
          <p:cNvSpPr txBox="1"/>
          <p:nvPr/>
        </p:nvSpPr>
        <p:spPr>
          <a:xfrm>
            <a:off x="819150" y="1205572"/>
            <a:ext cx="6762749" cy="2492990"/>
          </a:xfrm>
          <a:prstGeom prst="rect">
            <a:avLst/>
          </a:prstGeom>
          <a:noFill/>
        </p:spPr>
        <p:txBody>
          <a:bodyPr wrap="square" rtlCol="0">
            <a:spAutoFit/>
          </a:bodyPr>
          <a:lstStyle/>
          <a:p>
            <a:pPr algn="just"/>
            <a:r>
              <a:rPr lang="es-CO" sz="1300" b="1" dirty="0" smtClean="0">
                <a:solidFill>
                  <a:srgbClr val="274FB2"/>
                </a:solidFill>
                <a:latin typeface="Arial" panose="020B0604020202020204" pitchFamily="34" charset="0"/>
                <a:cs typeface="Arial" panose="020B0604020202020204" pitchFamily="34" charset="0"/>
              </a:rPr>
              <a:t>Objetivo general</a:t>
            </a:r>
          </a:p>
          <a:p>
            <a:pPr algn="just"/>
            <a:endParaRPr lang="es-CO" sz="1300" b="1" dirty="0">
              <a:solidFill>
                <a:srgbClr val="274FB2"/>
              </a:solidFill>
              <a:latin typeface="Arial" panose="020B0604020202020204" pitchFamily="34" charset="0"/>
              <a:cs typeface="Arial" panose="020B0604020202020204" pitchFamily="34" charset="0"/>
            </a:endParaRPr>
          </a:p>
          <a:p>
            <a:pPr marL="342900" indent="-342900" algn="just">
              <a:buAutoNum type="arabicPeriod"/>
            </a:pPr>
            <a:r>
              <a:rPr lang="es-CO" sz="1300" dirty="0" smtClean="0">
                <a:solidFill>
                  <a:srgbClr val="274FB2"/>
                </a:solidFill>
                <a:latin typeface="Arial" panose="020B0604020202020204" pitchFamily="34" charset="0"/>
                <a:cs typeface="Arial" panose="020B0604020202020204" pitchFamily="34" charset="0"/>
              </a:rPr>
              <a:t>Desarrollar </a:t>
            </a:r>
            <a:r>
              <a:rPr lang="es-CO" sz="1300" dirty="0">
                <a:solidFill>
                  <a:srgbClr val="274FB2"/>
                </a:solidFill>
                <a:latin typeface="Arial" panose="020B0604020202020204" pitchFamily="34" charset="0"/>
                <a:cs typeface="Arial" panose="020B0604020202020204" pitchFamily="34" charset="0"/>
              </a:rPr>
              <a:t>un nuevo software eficiente y óptimo para realizar el proceso electoral y así elegir a los Representantes de Aprendices SENA</a:t>
            </a:r>
            <a:r>
              <a:rPr lang="es-CO" sz="1300" dirty="0" smtClean="0">
                <a:solidFill>
                  <a:srgbClr val="274FB2"/>
                </a:solidFill>
                <a:latin typeface="Arial" panose="020B0604020202020204" pitchFamily="34" charset="0"/>
                <a:cs typeface="Arial" panose="020B0604020202020204" pitchFamily="34" charset="0"/>
              </a:rPr>
              <a:t>.</a:t>
            </a:r>
          </a:p>
          <a:p>
            <a:pPr marL="342900" indent="-342900" algn="just">
              <a:buAutoNum type="arabicPeriod"/>
            </a:pPr>
            <a:endParaRPr lang="es-CO" sz="1300" dirty="0">
              <a:solidFill>
                <a:srgbClr val="274FB2"/>
              </a:solidFill>
              <a:latin typeface="Arial" panose="020B0604020202020204" pitchFamily="34" charset="0"/>
              <a:cs typeface="Arial" panose="020B0604020202020204" pitchFamily="34" charset="0"/>
            </a:endParaRPr>
          </a:p>
          <a:p>
            <a:pPr algn="just"/>
            <a:r>
              <a:rPr lang="es-CO" sz="1300" b="1" dirty="0" smtClean="0">
                <a:solidFill>
                  <a:srgbClr val="274FB2"/>
                </a:solidFill>
                <a:latin typeface="Arial" panose="020B0604020202020204" pitchFamily="34" charset="0"/>
                <a:cs typeface="Arial" panose="020B0604020202020204" pitchFamily="34" charset="0"/>
              </a:rPr>
              <a:t>Objetivos específicos</a:t>
            </a:r>
          </a:p>
          <a:p>
            <a:pPr algn="just"/>
            <a:endParaRPr lang="es-CO" sz="1300" b="1" dirty="0">
              <a:solidFill>
                <a:srgbClr val="274FB2"/>
              </a:solidFill>
              <a:latin typeface="Arial" panose="020B0604020202020204" pitchFamily="34" charset="0"/>
              <a:cs typeface="Arial" panose="020B0604020202020204" pitchFamily="34" charset="0"/>
            </a:endParaRPr>
          </a:p>
          <a:p>
            <a:pPr algn="just"/>
            <a:r>
              <a:rPr lang="es-CO" sz="1300" dirty="0">
                <a:solidFill>
                  <a:srgbClr val="274FB2"/>
                </a:solidFill>
                <a:latin typeface="Arial" panose="020B0604020202020204" pitchFamily="34" charset="0"/>
                <a:cs typeface="Arial" panose="020B0604020202020204" pitchFamily="34" charset="0"/>
              </a:rPr>
              <a:t>1.	Implementar el nuevo software en el CME para la realización de los </a:t>
            </a:r>
            <a:r>
              <a:rPr lang="es-CO" sz="1300">
                <a:solidFill>
                  <a:srgbClr val="274FB2"/>
                </a:solidFill>
                <a:latin typeface="Arial" panose="020B0604020202020204" pitchFamily="34" charset="0"/>
                <a:cs typeface="Arial" panose="020B0604020202020204" pitchFamily="34" charset="0"/>
              </a:rPr>
              <a:t>futuros </a:t>
            </a:r>
            <a:r>
              <a:rPr lang="es-CO" sz="1300" smtClean="0">
                <a:solidFill>
                  <a:srgbClr val="274FB2"/>
                </a:solidFill>
                <a:latin typeface="Arial" panose="020B0604020202020204" pitchFamily="34" charset="0"/>
                <a:cs typeface="Arial" panose="020B0604020202020204" pitchFamily="34" charset="0"/>
              </a:rPr>
              <a:t>	procesos </a:t>
            </a:r>
            <a:r>
              <a:rPr lang="es-CO" sz="1300" dirty="0">
                <a:solidFill>
                  <a:srgbClr val="274FB2"/>
                </a:solidFill>
                <a:latin typeface="Arial" panose="020B0604020202020204" pitchFamily="34" charset="0"/>
                <a:cs typeface="Arial" panose="020B0604020202020204" pitchFamily="34" charset="0"/>
              </a:rPr>
              <a:t>electorales.</a:t>
            </a:r>
          </a:p>
          <a:p>
            <a:pPr algn="just"/>
            <a:r>
              <a:rPr lang="es-CO" sz="1300" dirty="0">
                <a:solidFill>
                  <a:srgbClr val="274FB2"/>
                </a:solidFill>
                <a:latin typeface="Arial" panose="020B0604020202020204" pitchFamily="34" charset="0"/>
                <a:cs typeface="Arial" panose="020B0604020202020204" pitchFamily="34" charset="0"/>
              </a:rPr>
              <a:t>2.	Diseñar una interfaz intuitiva y amable para el usuario.</a:t>
            </a:r>
          </a:p>
          <a:p>
            <a:pPr algn="just"/>
            <a:r>
              <a:rPr lang="es-CO" sz="1300" dirty="0">
                <a:solidFill>
                  <a:srgbClr val="274FB2"/>
                </a:solidFill>
                <a:latin typeface="Arial" panose="020B0604020202020204" pitchFamily="34" charset="0"/>
                <a:cs typeface="Arial" panose="020B0604020202020204" pitchFamily="34" charset="0"/>
              </a:rPr>
              <a:t>3.	Mitigar el uso del papel y reducir el tiempo del proceso electoral. </a:t>
            </a:r>
          </a:p>
          <a:p>
            <a:pPr algn="just"/>
            <a:r>
              <a:rPr lang="es-CO" sz="1300" dirty="0">
                <a:solidFill>
                  <a:srgbClr val="274FB2"/>
                </a:solidFill>
                <a:latin typeface="Arial" panose="020B0604020202020204" pitchFamily="34" charset="0"/>
                <a:cs typeface="Arial" panose="020B0604020202020204" pitchFamily="34" charset="0"/>
              </a:rPr>
              <a:t>4.	Desarrollar un proceso electoral trasparente y claro.</a:t>
            </a:r>
          </a:p>
        </p:txBody>
      </p:sp>
    </p:spTree>
    <p:extLst>
      <p:ext uri="{BB962C8B-B14F-4D97-AF65-F5344CB8AC3E}">
        <p14:creationId xmlns:p14="http://schemas.microsoft.com/office/powerpoint/2010/main" val="1243657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966163" y="2339623"/>
            <a:ext cx="3014337" cy="307777"/>
          </a:xfrm>
          <a:prstGeom prst="rect">
            <a:avLst/>
          </a:prstGeom>
          <a:noFill/>
        </p:spPr>
        <p:txBody>
          <a:bodyPr wrap="square" rtlCol="0">
            <a:spAutoFit/>
          </a:bodyPr>
          <a:lstStyle/>
          <a:p>
            <a:pPr algn="just"/>
            <a:endParaRPr lang="es-CO" sz="1400" dirty="0">
              <a:solidFill>
                <a:srgbClr val="274FB2"/>
              </a:solidFill>
              <a:latin typeface="Work Sans" panose="00000500000000000000" pitchFamily="2" charset="0"/>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50" y="989426"/>
            <a:ext cx="3008169" cy="3008169"/>
          </a:xfrm>
          <a:prstGeom prst="rect">
            <a:avLst/>
          </a:prstGeom>
        </p:spPr>
      </p:pic>
      <p:sp>
        <p:nvSpPr>
          <p:cNvPr id="7" name="CuadroTexto 6"/>
          <p:cNvSpPr txBox="1"/>
          <p:nvPr/>
        </p:nvSpPr>
        <p:spPr>
          <a:xfrm>
            <a:off x="3605645" y="1109546"/>
            <a:ext cx="4821381" cy="2292935"/>
          </a:xfrm>
          <a:prstGeom prst="rect">
            <a:avLst/>
          </a:prstGeom>
          <a:noFill/>
        </p:spPr>
        <p:txBody>
          <a:bodyPr wrap="square" rtlCol="0">
            <a:spAutoFit/>
          </a:bodyPr>
          <a:lstStyle/>
          <a:p>
            <a:pPr algn="just"/>
            <a:r>
              <a:rPr lang="es-CO" sz="1300" dirty="0" smtClean="0">
                <a:solidFill>
                  <a:srgbClr val="274FB2"/>
                </a:solidFill>
                <a:latin typeface="Arial" panose="020B0604020202020204" pitchFamily="34" charset="0"/>
                <a:cs typeface="Arial" panose="020B0604020202020204" pitchFamily="34" charset="0"/>
              </a:rPr>
              <a:t>Como nueva alternativa el aplicativo tenia la obligación de cumplir eficaz y </a:t>
            </a:r>
            <a:r>
              <a:rPr lang="es-CO" sz="1300" dirty="0">
                <a:solidFill>
                  <a:srgbClr val="274FB2"/>
                </a:solidFill>
                <a:latin typeface="Arial" panose="020B0604020202020204" pitchFamily="34" charset="0"/>
                <a:cs typeface="Arial" panose="020B0604020202020204" pitchFamily="34" charset="0"/>
              </a:rPr>
              <a:t>ó</a:t>
            </a:r>
            <a:r>
              <a:rPr lang="es-CO" sz="1300" dirty="0" smtClean="0">
                <a:solidFill>
                  <a:srgbClr val="274FB2"/>
                </a:solidFill>
                <a:latin typeface="Arial" panose="020B0604020202020204" pitchFamily="34" charset="0"/>
                <a:cs typeface="Arial" panose="020B0604020202020204" pitchFamily="34" charset="0"/>
              </a:rPr>
              <a:t>ptimamente con los objetivos planteados.</a:t>
            </a:r>
          </a:p>
          <a:p>
            <a:pPr algn="just"/>
            <a:endParaRPr lang="es-CO" sz="1300" dirty="0" smtClean="0">
              <a:solidFill>
                <a:srgbClr val="274FB2"/>
              </a:solidFill>
              <a:latin typeface="Arial" panose="020B0604020202020204" pitchFamily="34" charset="0"/>
              <a:cs typeface="Arial" panose="020B0604020202020204" pitchFamily="34" charset="0"/>
            </a:endParaRPr>
          </a:p>
          <a:p>
            <a:pPr algn="just"/>
            <a:r>
              <a:rPr lang="es-CO" sz="1300" dirty="0">
                <a:solidFill>
                  <a:srgbClr val="274FB2"/>
                </a:solidFill>
                <a:latin typeface="Arial" panose="020B0604020202020204" pitchFamily="34" charset="0"/>
                <a:cs typeface="Arial" panose="020B0604020202020204" pitchFamily="34" charset="0"/>
              </a:rPr>
              <a:t>Lo que nos llevó a desarrollar un </a:t>
            </a:r>
            <a:r>
              <a:rPr lang="es-CO" sz="1300" dirty="0" smtClean="0">
                <a:solidFill>
                  <a:srgbClr val="274FB2"/>
                </a:solidFill>
                <a:latin typeface="Arial" panose="020B0604020202020204" pitchFamily="34" charset="0"/>
                <a:cs typeface="Arial" panose="020B0604020202020204" pitchFamily="34" charset="0"/>
              </a:rPr>
              <a:t>programa:</a:t>
            </a:r>
          </a:p>
          <a:p>
            <a:pPr algn="just"/>
            <a:endParaRPr lang="es-CO" sz="1300" dirty="0" smtClean="0">
              <a:solidFill>
                <a:srgbClr val="274FB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s-CO" sz="1300" dirty="0" smtClean="0">
                <a:solidFill>
                  <a:srgbClr val="274FB2"/>
                </a:solidFill>
                <a:latin typeface="Arial" panose="020B0604020202020204" pitchFamily="34" charset="0"/>
                <a:cs typeface="Arial" panose="020B0604020202020204" pitchFamily="34" charset="0"/>
              </a:rPr>
              <a:t>Intuitivo </a:t>
            </a:r>
            <a:r>
              <a:rPr lang="es-CO" sz="1300" dirty="0">
                <a:solidFill>
                  <a:srgbClr val="274FB2"/>
                </a:solidFill>
                <a:latin typeface="Arial" panose="020B0604020202020204" pitchFamily="34" charset="0"/>
                <a:cs typeface="Arial" panose="020B0604020202020204" pitchFamily="34" charset="0"/>
              </a:rPr>
              <a:t>mostrándose amigable con el </a:t>
            </a:r>
            <a:r>
              <a:rPr lang="es-CO" sz="1300" dirty="0" smtClean="0">
                <a:solidFill>
                  <a:srgbClr val="274FB2"/>
                </a:solidFill>
                <a:latin typeface="Arial" panose="020B0604020202020204" pitchFamily="34" charset="0"/>
                <a:cs typeface="Arial" panose="020B0604020202020204" pitchFamily="34" charset="0"/>
              </a:rPr>
              <a:t>usuario.</a:t>
            </a:r>
          </a:p>
          <a:p>
            <a:pPr marL="285750" indent="-285750" algn="just">
              <a:buFont typeface="Wingdings" panose="05000000000000000000" pitchFamily="2" charset="2"/>
              <a:buChar char="q"/>
            </a:pPr>
            <a:endParaRPr lang="es-CO" sz="1300" dirty="0" smtClean="0">
              <a:solidFill>
                <a:srgbClr val="274FB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s-CO" sz="1300" dirty="0">
                <a:solidFill>
                  <a:srgbClr val="274FB2"/>
                </a:solidFill>
                <a:latin typeface="Arial" panose="020B0604020202020204" pitchFamily="34" charset="0"/>
                <a:cs typeface="Arial" panose="020B0604020202020204" pitchFamily="34" charset="0"/>
              </a:rPr>
              <a:t>Ó</a:t>
            </a:r>
            <a:r>
              <a:rPr lang="es-CO" sz="1300" dirty="0" smtClean="0">
                <a:solidFill>
                  <a:srgbClr val="274FB2"/>
                </a:solidFill>
                <a:latin typeface="Arial" panose="020B0604020202020204" pitchFamily="34" charset="0"/>
                <a:cs typeface="Arial" panose="020B0604020202020204" pitchFamily="34" charset="0"/>
              </a:rPr>
              <a:t>ptimo </a:t>
            </a:r>
            <a:r>
              <a:rPr lang="es-CO" sz="1300" dirty="0">
                <a:solidFill>
                  <a:srgbClr val="274FB2"/>
                </a:solidFill>
                <a:latin typeface="Arial" panose="020B0604020202020204" pitchFamily="34" charset="0"/>
                <a:cs typeface="Arial" panose="020B0604020202020204" pitchFamily="34" charset="0"/>
              </a:rPr>
              <a:t>donde el registro de los votos y los resultados sean inmediatos y </a:t>
            </a:r>
            <a:r>
              <a:rPr lang="es-CO" sz="1300" dirty="0" smtClean="0">
                <a:solidFill>
                  <a:srgbClr val="274FB2"/>
                </a:solidFill>
                <a:latin typeface="Arial" panose="020B0604020202020204" pitchFamily="34" charset="0"/>
                <a:cs typeface="Arial" panose="020B0604020202020204" pitchFamily="34" charset="0"/>
              </a:rPr>
              <a:t>transparentes.</a:t>
            </a:r>
          </a:p>
          <a:p>
            <a:pPr algn="just"/>
            <a:endParaRPr lang="es-CO" sz="1300" dirty="0" smtClean="0">
              <a:solidFill>
                <a:srgbClr val="274FB2"/>
              </a:solidFill>
              <a:latin typeface="Arial" panose="020B0604020202020204" pitchFamily="34" charset="0"/>
              <a:cs typeface="Arial" panose="020B0604020202020204" pitchFamily="34" charset="0"/>
            </a:endParaRPr>
          </a:p>
          <a:p>
            <a:pPr algn="just"/>
            <a:r>
              <a:rPr lang="es-CO" sz="1300" dirty="0">
                <a:solidFill>
                  <a:srgbClr val="274FB2"/>
                </a:solidFill>
                <a:latin typeface="Arial" panose="020B0604020202020204" pitchFamily="34" charset="0"/>
                <a:cs typeface="Arial" panose="020B0604020202020204" pitchFamily="34" charset="0"/>
              </a:rPr>
              <a:t>B</a:t>
            </a:r>
            <a:r>
              <a:rPr lang="es-CO" sz="1300" dirty="0" smtClean="0">
                <a:solidFill>
                  <a:srgbClr val="274FB2"/>
                </a:solidFill>
                <a:latin typeface="Arial" panose="020B0604020202020204" pitchFamily="34" charset="0"/>
                <a:cs typeface="Arial" panose="020B0604020202020204" pitchFamily="34" charset="0"/>
              </a:rPr>
              <a:t>uscando </a:t>
            </a:r>
            <a:r>
              <a:rPr lang="es-CO" sz="1300" dirty="0">
                <a:solidFill>
                  <a:srgbClr val="274FB2"/>
                </a:solidFill>
                <a:latin typeface="Arial" panose="020B0604020202020204" pitchFamily="34" charset="0"/>
                <a:cs typeface="Arial" panose="020B0604020202020204" pitchFamily="34" charset="0"/>
              </a:rPr>
              <a:t>un programa que no acepte suplantaciones.</a:t>
            </a:r>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9468" y="3585366"/>
            <a:ext cx="1023505" cy="1023505"/>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3003" y="3619443"/>
            <a:ext cx="989428" cy="989428"/>
          </a:xfrm>
          <a:prstGeom prst="rect">
            <a:avLst/>
          </a:prstGeom>
        </p:spPr>
      </p:pic>
      <p:pic>
        <p:nvPicPr>
          <p:cNvPr id="10" name="Imagen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5423" y="3538717"/>
            <a:ext cx="1070154" cy="1070154"/>
          </a:xfrm>
          <a:prstGeom prst="rect">
            <a:avLst/>
          </a:prstGeom>
        </p:spPr>
      </p:pic>
    </p:spTree>
    <p:extLst>
      <p:ext uri="{BB962C8B-B14F-4D97-AF65-F5344CB8AC3E}">
        <p14:creationId xmlns:p14="http://schemas.microsoft.com/office/powerpoint/2010/main" val="2562694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478</TotalTime>
  <Words>1808</Words>
  <Application>Microsoft Office PowerPoint</Application>
  <PresentationFormat>Presentación en pantalla (16:9)</PresentationFormat>
  <Paragraphs>129</Paragraphs>
  <Slides>22</Slides>
  <Notes>22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Wingdings</vt:lpstr>
      <vt:lpstr>Work sans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Jhon Alejandro Murillo Díaz</cp:lastModifiedBy>
  <cp:revision>40</cp:revision>
  <dcterms:created xsi:type="dcterms:W3CDTF">2018-12-10T14:32:57Z</dcterms:created>
  <dcterms:modified xsi:type="dcterms:W3CDTF">2019-04-11T13:56:38Z</dcterms:modified>
</cp:coreProperties>
</file>