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77" r:id="rId2"/>
    <p:sldId id="334" r:id="rId3"/>
    <p:sldId id="257" r:id="rId4"/>
    <p:sldId id="326" r:id="rId5"/>
    <p:sldId id="337" r:id="rId6"/>
    <p:sldId id="272" r:id="rId7"/>
    <p:sldId id="338" r:id="rId8"/>
    <p:sldId id="327" r:id="rId9"/>
    <p:sldId id="303" r:id="rId10"/>
    <p:sldId id="300" r:id="rId11"/>
    <p:sldId id="328" r:id="rId12"/>
    <p:sldId id="335" r:id="rId13"/>
    <p:sldId id="313" r:id="rId14"/>
    <p:sldId id="324" r:id="rId15"/>
    <p:sldId id="329" r:id="rId16"/>
    <p:sldId id="336" r:id="rId17"/>
    <p:sldId id="271" r:id="rId1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E1A"/>
    <a:srgbClr val="9DBB23"/>
    <a:srgbClr val="EAEAEA"/>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58" autoAdjust="0"/>
  </p:normalViewPr>
  <p:slideViewPr>
    <p:cSldViewPr snapToGrid="0" snapToObjects="1">
      <p:cViewPr varScale="1">
        <p:scale>
          <a:sx n="99" d="100"/>
          <a:sy n="99" d="100"/>
        </p:scale>
        <p:origin x="546" y="72"/>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14/04/2019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14/04/2019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smtClean="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smtClean="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4.emf"/><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14.emf"/><Relationship Id="rId1" Type="http://schemas.openxmlformats.org/officeDocument/2006/relationships/slideLayout" Target="../slideLayouts/slideLayout12.xml"/><Relationship Id="rId4" Type="http://schemas.openxmlformats.org/officeDocument/2006/relationships/image" Target="../media/image33.jpe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7.emf"/><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emf"/><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7.emf"/><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733054" y="2165559"/>
            <a:ext cx="4432422" cy="523220"/>
          </a:xfrm>
          <a:prstGeom prst="rect">
            <a:avLst/>
          </a:prstGeom>
          <a:noFill/>
        </p:spPr>
        <p:txBody>
          <a:bodyPr wrap="square" rtlCol="0">
            <a:spAutoFit/>
          </a:bodyPr>
          <a:lstStyle/>
          <a:p>
            <a:r>
              <a:rPr lang="es-CO" sz="2800" b="1" dirty="0" smtClean="0">
                <a:solidFill>
                  <a:srgbClr val="080808"/>
                </a:solidFill>
              </a:rPr>
              <a:t>Votaciones CME</a:t>
            </a:r>
            <a:endParaRPr lang="es-CO" sz="2800" b="1" dirty="0">
              <a:solidFill>
                <a:srgbClr val="080808"/>
              </a:solidFill>
            </a:endParaRPr>
          </a:p>
        </p:txBody>
      </p:sp>
      <p:sp>
        <p:nvSpPr>
          <p:cNvPr id="8" name="CuadroTexto 7"/>
          <p:cNvSpPr txBox="1"/>
          <p:nvPr/>
        </p:nvSpPr>
        <p:spPr>
          <a:xfrm>
            <a:off x="754235" y="3068358"/>
            <a:ext cx="3707890" cy="369332"/>
          </a:xfrm>
          <a:prstGeom prst="rect">
            <a:avLst/>
          </a:prstGeom>
          <a:noFill/>
        </p:spPr>
        <p:txBody>
          <a:bodyPr wrap="square" rtlCol="0">
            <a:spAutoFit/>
          </a:bodyPr>
          <a:lstStyle/>
          <a:p>
            <a:r>
              <a:rPr lang="es-ES" altLang="es-CO" dirty="0"/>
              <a:t>Técnico Programación de Software</a:t>
            </a:r>
            <a:r>
              <a:rPr lang="es-CO" b="1" dirty="0" smtClean="0">
                <a:solidFill>
                  <a:schemeClr val="bg1"/>
                </a:solidFill>
              </a:rPr>
              <a:t> </a:t>
            </a:r>
            <a:endParaRPr lang="es-ES" b="1" dirty="0">
              <a:solidFill>
                <a:srgbClr val="FF9220"/>
              </a:solidFill>
              <a:latin typeface="Calibri"/>
              <a:cs typeface="Calibri"/>
            </a:endParaRPr>
          </a:p>
        </p:txBody>
      </p:sp>
    </p:spTree>
    <p:extLst>
      <p:ext uri="{BB962C8B-B14F-4D97-AF65-F5344CB8AC3E}">
        <p14:creationId xmlns:p14="http://schemas.microsoft.com/office/powerpoint/2010/main" val="3069972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553338" y="162651"/>
            <a:ext cx="281288" cy="369332"/>
          </a:xfrm>
          <a:prstGeom prst="rect">
            <a:avLst/>
          </a:prstGeom>
          <a:noFill/>
        </p:spPr>
        <p:txBody>
          <a:bodyPr wrap="square" rtlCol="0">
            <a:spAutoFit/>
          </a:bodyPr>
          <a:lstStyle/>
          <a:p>
            <a:r>
              <a:rPr lang="es-ES" b="1" dirty="0" smtClean="0">
                <a:solidFill>
                  <a:srgbClr val="E8E6E8"/>
                </a:solidFill>
                <a:latin typeface="Calibri"/>
                <a:cs typeface="Calibri"/>
              </a:rPr>
              <a:t>2</a:t>
            </a:r>
            <a:endParaRPr lang="es-ES" b="1" dirty="0">
              <a:solidFill>
                <a:srgbClr val="E8E6E8"/>
              </a:solidFill>
              <a:latin typeface="Calibri"/>
              <a:cs typeface="Calibri"/>
            </a:endParaRPr>
          </a:p>
        </p:txBody>
      </p:sp>
      <p:pic>
        <p:nvPicPr>
          <p:cNvPr id="6" name="Imagen 5"/>
          <p:cNvPicPr>
            <a:picLocks/>
          </p:cNvPicPr>
          <p:nvPr/>
        </p:nvPicPr>
        <p:blipFill>
          <a:blip r:embed="rId2"/>
          <a:stretch>
            <a:fillRect/>
          </a:stretch>
        </p:blipFill>
        <p:spPr>
          <a:xfrm>
            <a:off x="594778" y="510490"/>
            <a:ext cx="217898" cy="36000"/>
          </a:xfrm>
          <a:prstGeom prst="rect">
            <a:avLst/>
          </a:prstGeom>
        </p:spPr>
      </p:pic>
      <p:pic>
        <p:nvPicPr>
          <p:cNvPr id="8" name="Imagen 7"/>
          <p:cNvPicPr>
            <a:picLocks noChangeAspect="1"/>
          </p:cNvPicPr>
          <p:nvPr/>
        </p:nvPicPr>
        <p:blipFill>
          <a:blip r:embed="rId3"/>
          <a:stretch>
            <a:fillRect/>
          </a:stretch>
        </p:blipFill>
        <p:spPr>
          <a:xfrm>
            <a:off x="1101721" y="1958193"/>
            <a:ext cx="241300" cy="38100"/>
          </a:xfrm>
          <a:prstGeom prst="rect">
            <a:avLst/>
          </a:prstGeom>
        </p:spPr>
      </p:pic>
      <p:sp>
        <p:nvSpPr>
          <p:cNvPr id="9" name="CuadroTexto 8"/>
          <p:cNvSpPr txBox="1"/>
          <p:nvPr/>
        </p:nvSpPr>
        <p:spPr>
          <a:xfrm>
            <a:off x="954675" y="144887"/>
            <a:ext cx="2591262" cy="400110"/>
          </a:xfrm>
          <a:prstGeom prst="rect">
            <a:avLst/>
          </a:prstGeom>
          <a:noFill/>
        </p:spPr>
        <p:txBody>
          <a:bodyPr wrap="square" rtlCol="0">
            <a:spAutoFit/>
          </a:bodyPr>
          <a:lstStyle/>
          <a:p>
            <a:r>
              <a:rPr lang="es-ES" sz="2000" b="1" dirty="0">
                <a:solidFill>
                  <a:schemeClr val="bg1"/>
                </a:solidFill>
                <a:cs typeface="Calibri"/>
              </a:rPr>
              <a:t>Desarrollo</a:t>
            </a:r>
            <a:endParaRPr lang="es-ES" sz="2000" b="1" dirty="0">
              <a:solidFill>
                <a:srgbClr val="E8E6E8"/>
              </a:solidFill>
              <a:latin typeface="Calibri"/>
              <a:cs typeface="Calibri"/>
            </a:endParaRPr>
          </a:p>
        </p:txBody>
      </p:sp>
      <p:sp>
        <p:nvSpPr>
          <p:cNvPr id="10" name="CuadroTexto 9"/>
          <p:cNvSpPr txBox="1"/>
          <p:nvPr/>
        </p:nvSpPr>
        <p:spPr>
          <a:xfrm>
            <a:off x="954674" y="1227522"/>
            <a:ext cx="3979275" cy="400110"/>
          </a:xfrm>
          <a:prstGeom prst="rect">
            <a:avLst/>
          </a:prstGeom>
          <a:noFill/>
        </p:spPr>
        <p:txBody>
          <a:bodyPr wrap="square" rtlCol="0">
            <a:spAutoFit/>
          </a:bodyPr>
          <a:lstStyle/>
          <a:p>
            <a:r>
              <a:rPr lang="es-ES" sz="2000" b="1" dirty="0" smtClean="0">
                <a:solidFill>
                  <a:srgbClr val="5E5C5D"/>
                </a:solidFill>
                <a:latin typeface="Calibri"/>
                <a:cs typeface="Calibri"/>
              </a:rPr>
              <a:t>Levantamiento de la información.</a:t>
            </a:r>
            <a:endParaRPr lang="es-ES" sz="2000" b="1" dirty="0">
              <a:solidFill>
                <a:srgbClr val="5E5C5D"/>
              </a:solidFill>
              <a:latin typeface="Calibri"/>
              <a:cs typeface="Calibri"/>
            </a:endParaRPr>
          </a:p>
        </p:txBody>
      </p:sp>
      <p:sp>
        <p:nvSpPr>
          <p:cNvPr id="11" name="CuadroTexto 10"/>
          <p:cNvSpPr txBox="1"/>
          <p:nvPr/>
        </p:nvSpPr>
        <p:spPr>
          <a:xfrm>
            <a:off x="990199" y="1552505"/>
            <a:ext cx="2591262" cy="338554"/>
          </a:xfrm>
          <a:prstGeom prst="rect">
            <a:avLst/>
          </a:prstGeom>
          <a:noFill/>
        </p:spPr>
        <p:txBody>
          <a:bodyPr wrap="square" rtlCol="0">
            <a:spAutoFit/>
          </a:bodyPr>
          <a:lstStyle/>
          <a:p>
            <a:r>
              <a:rPr lang="es-ES" sz="1600" b="1" dirty="0" smtClean="0">
                <a:solidFill>
                  <a:srgbClr val="FF9220"/>
                </a:solidFill>
                <a:latin typeface="Calibri"/>
                <a:cs typeface="Calibri"/>
              </a:rPr>
              <a:t>Consultas</a:t>
            </a:r>
            <a:endParaRPr lang="es-ES" sz="1600" b="1" dirty="0">
              <a:solidFill>
                <a:srgbClr val="FF9220"/>
              </a:solidFill>
              <a:latin typeface="Calibri"/>
              <a:cs typeface="Calibri"/>
            </a:endParaRPr>
          </a:p>
        </p:txBody>
      </p:sp>
      <p:sp>
        <p:nvSpPr>
          <p:cNvPr id="15" name="CuadroTexto 14"/>
          <p:cNvSpPr txBox="1"/>
          <p:nvPr/>
        </p:nvSpPr>
        <p:spPr>
          <a:xfrm>
            <a:off x="954674" y="2216042"/>
            <a:ext cx="4360276" cy="1815882"/>
          </a:xfrm>
          <a:prstGeom prst="rect">
            <a:avLst/>
          </a:prstGeom>
          <a:noFill/>
        </p:spPr>
        <p:txBody>
          <a:bodyPr wrap="square" rtlCol="0">
            <a:spAutoFit/>
          </a:bodyPr>
          <a:lstStyle/>
          <a:p>
            <a:r>
              <a:rPr lang="es-CO" sz="1400" dirty="0">
                <a:solidFill>
                  <a:srgbClr val="5E5C5D"/>
                </a:solidFill>
                <a:cs typeface="Calibri"/>
              </a:rPr>
              <a:t>Por medio de una serie de entrevistas a nuestro instructor y al área de bienestar empezamos a recolectar datos acerca de los requerimientos qué se estaban buscando y las funcionalidades especificas qué se requerían para qué el proceso electoral se llevará acabo de la mejor </a:t>
            </a:r>
            <a:r>
              <a:rPr lang="es-CO" sz="1400" dirty="0" smtClean="0">
                <a:solidFill>
                  <a:srgbClr val="5E5C5D"/>
                </a:solidFill>
                <a:cs typeface="Calibri"/>
              </a:rPr>
              <a:t>manera además, teniendo </a:t>
            </a:r>
            <a:r>
              <a:rPr lang="es-CO" sz="1400" dirty="0">
                <a:solidFill>
                  <a:srgbClr val="5E5C5D"/>
                </a:solidFill>
                <a:cs typeface="Calibri"/>
              </a:rPr>
              <a:t>en cuenta </a:t>
            </a:r>
            <a:r>
              <a:rPr lang="es-CO" sz="1400" dirty="0" smtClean="0">
                <a:solidFill>
                  <a:srgbClr val="5E5C5D"/>
                </a:solidFill>
                <a:cs typeface="Calibri"/>
              </a:rPr>
              <a:t>los lineamientos de las elecciones 2019 (Documento provisto por la dirección general).</a:t>
            </a:r>
            <a:endParaRPr lang="es-CO" sz="1400" dirty="0">
              <a:solidFill>
                <a:srgbClr val="5E5C5D"/>
              </a:solidFill>
              <a:cs typeface="Calibri"/>
            </a:endParaRPr>
          </a:p>
        </p:txBody>
      </p:sp>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7157" y="1273539"/>
            <a:ext cx="2758385" cy="2758385"/>
          </a:xfrm>
          <a:prstGeom prst="rect">
            <a:avLst/>
          </a:prstGeom>
        </p:spPr>
      </p:pic>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r>
              <a:rPr lang="es-ES" sz="2400" b="1" dirty="0" smtClean="0">
                <a:solidFill>
                  <a:schemeClr val="bg1"/>
                </a:solidFill>
                <a:latin typeface="Calibri"/>
                <a:cs typeface="Calibri"/>
              </a:rPr>
              <a:t>Análisis</a:t>
            </a:r>
            <a:endParaRPr lang="es-ES" sz="2400" b="1" dirty="0">
              <a:solidFill>
                <a:schemeClr val="bg1"/>
              </a:solidFill>
              <a:latin typeface="Calibri"/>
              <a:cs typeface="Calibri"/>
            </a:endParaRPr>
          </a:p>
        </p:txBody>
      </p:sp>
      <p:pic>
        <p:nvPicPr>
          <p:cNvPr id="3" name="Imagen 2"/>
          <p:cNvPicPr>
            <a:picLocks noChangeAspect="1"/>
          </p:cNvPicPr>
          <p:nvPr/>
        </p:nvPicPr>
        <p:blipFill>
          <a:blip r:embed="rId2"/>
          <a:stretch>
            <a:fillRect/>
          </a:stretch>
        </p:blipFill>
        <p:spPr>
          <a:xfrm>
            <a:off x="613148" y="1769688"/>
            <a:ext cx="990600" cy="50800"/>
          </a:xfrm>
          <a:prstGeom prst="rect">
            <a:avLst/>
          </a:prstGeom>
        </p:spPr>
      </p:pic>
      <p:sp>
        <p:nvSpPr>
          <p:cNvPr id="5" name="CuadroTexto 4"/>
          <p:cNvSpPr txBox="1"/>
          <p:nvPr/>
        </p:nvSpPr>
        <p:spPr>
          <a:xfrm>
            <a:off x="4409348" y="866381"/>
            <a:ext cx="3885416" cy="954107"/>
          </a:xfrm>
          <a:prstGeom prst="rect">
            <a:avLst/>
          </a:prstGeom>
          <a:noFill/>
        </p:spPr>
        <p:txBody>
          <a:bodyPr wrap="square" rtlCol="0">
            <a:spAutoFit/>
          </a:bodyPr>
          <a:lstStyle/>
          <a:p>
            <a:r>
              <a:rPr lang="es-CO" sz="1400" dirty="0">
                <a:solidFill>
                  <a:srgbClr val="5E5C5D"/>
                </a:solidFill>
                <a:cs typeface="Calibri"/>
              </a:rPr>
              <a:t>Establecimos una serie de pautas para la creación del software, funciones que necesitábamos en el programa e instrucciones para tener en cuenta el desarrollo.</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457595" y="2622689"/>
            <a:ext cx="1690799" cy="1690799"/>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4004" y="4323666"/>
            <a:ext cx="373590" cy="373590"/>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6198" y="4626618"/>
            <a:ext cx="373590" cy="373590"/>
          </a:xfrm>
          <a:prstGeom prst="rect">
            <a:avLst/>
          </a:prstGeom>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8394" y="4313488"/>
            <a:ext cx="373589" cy="373589"/>
          </a:xfrm>
          <a:prstGeom prst="rect">
            <a:avLst/>
          </a:prstGeom>
        </p:spPr>
      </p:pic>
    </p:spTree>
    <p:extLst>
      <p:ext uri="{BB962C8B-B14F-4D97-AF65-F5344CB8AC3E}">
        <p14:creationId xmlns:p14="http://schemas.microsoft.com/office/powerpoint/2010/main" val="1598112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r>
              <a:rPr lang="es-ES" sz="2400" b="1" dirty="0" smtClean="0">
                <a:solidFill>
                  <a:schemeClr val="bg1"/>
                </a:solidFill>
                <a:latin typeface="Calibri"/>
                <a:cs typeface="Calibri"/>
              </a:rPr>
              <a:t>Análisis</a:t>
            </a:r>
            <a:endParaRPr lang="es-ES" sz="2400" b="1" dirty="0">
              <a:solidFill>
                <a:schemeClr val="bg1"/>
              </a:solidFill>
              <a:latin typeface="Calibri"/>
              <a:cs typeface="Calibri"/>
            </a:endParaRPr>
          </a:p>
        </p:txBody>
      </p:sp>
      <p:pic>
        <p:nvPicPr>
          <p:cNvPr id="3" name="Imagen 2"/>
          <p:cNvPicPr>
            <a:picLocks noChangeAspect="1"/>
          </p:cNvPicPr>
          <p:nvPr/>
        </p:nvPicPr>
        <p:blipFill>
          <a:blip r:embed="rId2"/>
          <a:stretch>
            <a:fillRect/>
          </a:stretch>
        </p:blipFill>
        <p:spPr>
          <a:xfrm>
            <a:off x="613148" y="1769688"/>
            <a:ext cx="990600" cy="50800"/>
          </a:xfrm>
          <a:prstGeom prst="rect">
            <a:avLst/>
          </a:prstGeom>
        </p:spPr>
      </p:pic>
      <p:sp>
        <p:nvSpPr>
          <p:cNvPr id="5" name="CuadroTexto 4"/>
          <p:cNvSpPr txBox="1"/>
          <p:nvPr/>
        </p:nvSpPr>
        <p:spPr>
          <a:xfrm>
            <a:off x="4409348" y="666356"/>
            <a:ext cx="3885416" cy="738664"/>
          </a:xfrm>
          <a:prstGeom prst="rect">
            <a:avLst/>
          </a:prstGeom>
          <a:noFill/>
        </p:spPr>
        <p:txBody>
          <a:bodyPr wrap="square" rtlCol="0">
            <a:spAutoFit/>
          </a:bodyPr>
          <a:lstStyle/>
          <a:p>
            <a:r>
              <a:rPr lang="es-CO" sz="1400" dirty="0">
                <a:solidFill>
                  <a:srgbClr val="5E5C5D"/>
                </a:solidFill>
                <a:cs typeface="Calibri"/>
              </a:rPr>
              <a:t>Por medio de unas directrices dadas por el grupo de bienestar al aprendiz y atención al egresado se hizo el siguiente análisis de los requerimientos:</a:t>
            </a:r>
          </a:p>
        </p:txBody>
      </p:sp>
      <p:pic>
        <p:nvPicPr>
          <p:cNvPr id="10" name="Picture 2" descr="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068" y="1769688"/>
            <a:ext cx="3101975" cy="311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9344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747397" y="2168790"/>
            <a:ext cx="5591670" cy="923330"/>
          </a:xfrm>
          <a:prstGeom prst="rect">
            <a:avLst/>
          </a:prstGeom>
          <a:noFill/>
        </p:spPr>
        <p:txBody>
          <a:bodyPr wrap="square" rtlCol="0">
            <a:spAutoFit/>
          </a:bodyPr>
          <a:lstStyle/>
          <a:p>
            <a:pPr algn="ctr"/>
            <a:r>
              <a:rPr lang="es-ES" sz="5400" b="1" dirty="0">
                <a:solidFill>
                  <a:schemeClr val="bg1"/>
                </a:solidFill>
                <a:cs typeface="Calibri"/>
              </a:rPr>
              <a:t>IMPLEMENTACIÓN</a:t>
            </a:r>
            <a:endParaRPr lang="es-ES" sz="6600" b="1" dirty="0">
              <a:solidFill>
                <a:schemeClr val="bg1"/>
              </a:solidFill>
              <a:latin typeface="Calibri"/>
              <a:cs typeface="Calibri"/>
            </a:endParaRPr>
          </a:p>
        </p:txBody>
      </p:sp>
    </p:spTree>
    <p:extLst>
      <p:ext uri="{BB962C8B-B14F-4D97-AF65-F5344CB8AC3E}">
        <p14:creationId xmlns:p14="http://schemas.microsoft.com/office/powerpoint/2010/main" val="2893836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553338" y="162651"/>
            <a:ext cx="281288" cy="369332"/>
          </a:xfrm>
          <a:prstGeom prst="rect">
            <a:avLst/>
          </a:prstGeom>
          <a:noFill/>
        </p:spPr>
        <p:txBody>
          <a:bodyPr wrap="square" rtlCol="0">
            <a:spAutoFit/>
          </a:bodyPr>
          <a:lstStyle/>
          <a:p>
            <a:r>
              <a:rPr lang="es-ES" b="1" dirty="0" smtClean="0">
                <a:solidFill>
                  <a:srgbClr val="E8E6E8"/>
                </a:solidFill>
                <a:latin typeface="Calibri"/>
                <a:cs typeface="Calibri"/>
              </a:rPr>
              <a:t>3</a:t>
            </a:r>
            <a:endParaRPr lang="es-ES" b="1" dirty="0">
              <a:solidFill>
                <a:srgbClr val="E8E6E8"/>
              </a:solidFill>
              <a:latin typeface="Calibri"/>
              <a:cs typeface="Calibri"/>
            </a:endParaRPr>
          </a:p>
        </p:txBody>
      </p:sp>
      <p:pic>
        <p:nvPicPr>
          <p:cNvPr id="14" name="Imagen 13"/>
          <p:cNvPicPr>
            <a:picLocks/>
          </p:cNvPicPr>
          <p:nvPr/>
        </p:nvPicPr>
        <p:blipFill>
          <a:blip r:embed="rId2"/>
          <a:stretch>
            <a:fillRect/>
          </a:stretch>
        </p:blipFill>
        <p:spPr>
          <a:xfrm>
            <a:off x="594778" y="510490"/>
            <a:ext cx="217898" cy="36000"/>
          </a:xfrm>
          <a:prstGeom prst="rect">
            <a:avLst/>
          </a:prstGeom>
        </p:spPr>
      </p:pic>
      <p:pic>
        <p:nvPicPr>
          <p:cNvPr id="19" name="Imagen 18"/>
          <p:cNvPicPr>
            <a:picLocks noChangeAspect="1"/>
          </p:cNvPicPr>
          <p:nvPr/>
        </p:nvPicPr>
        <p:blipFill>
          <a:blip r:embed="rId3"/>
          <a:stretch>
            <a:fillRect/>
          </a:stretch>
        </p:blipFill>
        <p:spPr>
          <a:xfrm>
            <a:off x="1101721" y="1958193"/>
            <a:ext cx="241300" cy="38100"/>
          </a:xfrm>
          <a:prstGeom prst="rect">
            <a:avLst/>
          </a:prstGeom>
        </p:spPr>
      </p:pic>
      <p:sp>
        <p:nvSpPr>
          <p:cNvPr id="20" name="CuadroTexto 19"/>
          <p:cNvSpPr txBox="1"/>
          <p:nvPr/>
        </p:nvSpPr>
        <p:spPr>
          <a:xfrm>
            <a:off x="954675" y="144887"/>
            <a:ext cx="2591262" cy="400110"/>
          </a:xfrm>
          <a:prstGeom prst="rect">
            <a:avLst/>
          </a:prstGeom>
          <a:noFill/>
        </p:spPr>
        <p:txBody>
          <a:bodyPr wrap="square" rtlCol="0">
            <a:spAutoFit/>
          </a:bodyPr>
          <a:lstStyle/>
          <a:p>
            <a:r>
              <a:rPr lang="es-ES" sz="2000" b="1" dirty="0">
                <a:solidFill>
                  <a:schemeClr val="bg1"/>
                </a:solidFill>
                <a:cs typeface="Calibri"/>
              </a:rPr>
              <a:t>IMPLEMENTACIÓN</a:t>
            </a:r>
            <a:endParaRPr lang="es-ES" sz="2000" b="1" dirty="0">
              <a:solidFill>
                <a:srgbClr val="E8E6E8"/>
              </a:solidFill>
              <a:latin typeface="Calibri"/>
              <a:cs typeface="Calibri"/>
            </a:endParaRPr>
          </a:p>
        </p:txBody>
      </p:sp>
      <p:sp>
        <p:nvSpPr>
          <p:cNvPr id="21" name="CuadroTexto 20"/>
          <p:cNvSpPr txBox="1"/>
          <p:nvPr/>
        </p:nvSpPr>
        <p:spPr>
          <a:xfrm>
            <a:off x="954674" y="1227522"/>
            <a:ext cx="3274425" cy="400110"/>
          </a:xfrm>
          <a:prstGeom prst="rect">
            <a:avLst/>
          </a:prstGeom>
          <a:noFill/>
        </p:spPr>
        <p:txBody>
          <a:bodyPr wrap="square" rtlCol="0">
            <a:spAutoFit/>
          </a:bodyPr>
          <a:lstStyle/>
          <a:p>
            <a:r>
              <a:rPr lang="es-ES" sz="2000" b="1" dirty="0">
                <a:solidFill>
                  <a:srgbClr val="5E5C5D"/>
                </a:solidFill>
                <a:cs typeface="Calibri"/>
              </a:rPr>
              <a:t>REQUISITOS </a:t>
            </a:r>
            <a:r>
              <a:rPr lang="es-ES" sz="2000" b="1" dirty="0" smtClean="0">
                <a:solidFill>
                  <a:srgbClr val="5E5C5D"/>
                </a:solidFill>
                <a:cs typeface="Calibri"/>
              </a:rPr>
              <a:t>DEL PROGRAMA</a:t>
            </a:r>
            <a:endParaRPr lang="es-ES" sz="2000" b="1" dirty="0">
              <a:solidFill>
                <a:srgbClr val="5E5C5D"/>
              </a:solidFill>
              <a:latin typeface="Calibri"/>
              <a:cs typeface="Calibri"/>
            </a:endParaRPr>
          </a:p>
        </p:txBody>
      </p:sp>
      <p:sp>
        <p:nvSpPr>
          <p:cNvPr id="22" name="CuadroTexto 21"/>
          <p:cNvSpPr txBox="1"/>
          <p:nvPr/>
        </p:nvSpPr>
        <p:spPr>
          <a:xfrm>
            <a:off x="990199" y="1552505"/>
            <a:ext cx="2591262" cy="338554"/>
          </a:xfrm>
          <a:prstGeom prst="rect">
            <a:avLst/>
          </a:prstGeom>
          <a:noFill/>
        </p:spPr>
        <p:txBody>
          <a:bodyPr wrap="square" rtlCol="0">
            <a:spAutoFit/>
          </a:bodyPr>
          <a:lstStyle/>
          <a:p>
            <a:r>
              <a:rPr lang="es-ES" sz="1600" b="1" dirty="0">
                <a:solidFill>
                  <a:srgbClr val="1D9A88"/>
                </a:solidFill>
                <a:cs typeface="Calibri"/>
              </a:rPr>
              <a:t>REQUISITOS DE HARDWARE</a:t>
            </a:r>
            <a:endParaRPr lang="es-ES" sz="1600" b="1" dirty="0">
              <a:solidFill>
                <a:srgbClr val="1D9A88"/>
              </a:solidFill>
              <a:latin typeface="Calibri"/>
              <a:cs typeface="Calibri"/>
            </a:endParaRPr>
          </a:p>
        </p:txBody>
      </p:sp>
      <p:sp>
        <p:nvSpPr>
          <p:cNvPr id="24" name="CuadroTexto 23"/>
          <p:cNvSpPr txBox="1"/>
          <p:nvPr/>
        </p:nvSpPr>
        <p:spPr>
          <a:xfrm>
            <a:off x="990199" y="2070703"/>
            <a:ext cx="5936906" cy="954107"/>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solidFill>
                  <a:srgbClr val="5E5C5D"/>
                </a:solidFill>
                <a:cs typeface="Calibri"/>
              </a:rPr>
              <a:t>Procesador </a:t>
            </a:r>
            <a:r>
              <a:rPr lang="es-ES" sz="1400" dirty="0">
                <a:solidFill>
                  <a:srgbClr val="5E5C5D"/>
                </a:solidFill>
                <a:cs typeface="Calibri"/>
              </a:rPr>
              <a:t>de 1,6 GHz o superior</a:t>
            </a:r>
          </a:p>
          <a:p>
            <a:pPr marL="285750" indent="-285750">
              <a:buFont typeface="Arial" panose="020B0604020202020204" pitchFamily="34" charset="0"/>
              <a:buChar char="•"/>
            </a:pPr>
            <a:r>
              <a:rPr lang="es-ES" sz="1400" dirty="0">
                <a:solidFill>
                  <a:srgbClr val="5E5C5D"/>
                </a:solidFill>
                <a:cs typeface="Calibri"/>
              </a:rPr>
              <a:t>1 GB de RAM</a:t>
            </a:r>
          </a:p>
          <a:p>
            <a:pPr marL="285750" indent="-285750">
              <a:buFont typeface="Arial" panose="020B0604020202020204" pitchFamily="34" charset="0"/>
              <a:buChar char="•"/>
            </a:pPr>
            <a:r>
              <a:rPr lang="es-ES" sz="1400" dirty="0">
                <a:solidFill>
                  <a:srgbClr val="5E5C5D"/>
                </a:solidFill>
                <a:cs typeface="Calibri"/>
              </a:rPr>
              <a:t>50 MB de espacio disponible en disco duro</a:t>
            </a:r>
          </a:p>
          <a:p>
            <a:pPr marL="285750" indent="-285750">
              <a:buFont typeface="Arial" panose="020B0604020202020204" pitchFamily="34" charset="0"/>
              <a:buChar char="•"/>
            </a:pPr>
            <a:r>
              <a:rPr lang="es-ES" sz="1400" dirty="0">
                <a:solidFill>
                  <a:srgbClr val="5E5C5D"/>
                </a:solidFill>
                <a:cs typeface="Calibri"/>
              </a:rPr>
              <a:t>Tarjeta de vídeo compatible con DirectX 9</a:t>
            </a:r>
          </a:p>
        </p:txBody>
      </p:sp>
      <p:pic>
        <p:nvPicPr>
          <p:cNvPr id="10" name="Imagen 9"/>
          <p:cNvPicPr>
            <a:picLocks noChangeAspect="1"/>
          </p:cNvPicPr>
          <p:nvPr/>
        </p:nvPicPr>
        <p:blipFill>
          <a:blip r:embed="rId3"/>
          <a:stretch>
            <a:fillRect/>
          </a:stretch>
        </p:blipFill>
        <p:spPr>
          <a:xfrm>
            <a:off x="1101721" y="3642982"/>
            <a:ext cx="241300" cy="38100"/>
          </a:xfrm>
          <a:prstGeom prst="rect">
            <a:avLst/>
          </a:prstGeom>
        </p:spPr>
      </p:pic>
      <p:sp>
        <p:nvSpPr>
          <p:cNvPr id="11" name="CuadroTexto 10"/>
          <p:cNvSpPr txBox="1"/>
          <p:nvPr/>
        </p:nvSpPr>
        <p:spPr>
          <a:xfrm>
            <a:off x="990199" y="3237294"/>
            <a:ext cx="2591262" cy="338554"/>
          </a:xfrm>
          <a:prstGeom prst="rect">
            <a:avLst/>
          </a:prstGeom>
          <a:noFill/>
        </p:spPr>
        <p:txBody>
          <a:bodyPr wrap="square" rtlCol="0">
            <a:spAutoFit/>
          </a:bodyPr>
          <a:lstStyle/>
          <a:p>
            <a:r>
              <a:rPr lang="es-ES" sz="1600" b="1" dirty="0" smtClean="0">
                <a:solidFill>
                  <a:srgbClr val="1D9A88"/>
                </a:solidFill>
                <a:latin typeface="Calibri"/>
                <a:cs typeface="Calibri"/>
              </a:rPr>
              <a:t>SISTEMA OPERATIVO</a:t>
            </a:r>
            <a:endParaRPr lang="es-ES" sz="1600" b="1" dirty="0">
              <a:solidFill>
                <a:srgbClr val="1D9A88"/>
              </a:solidFill>
              <a:latin typeface="Calibri"/>
              <a:cs typeface="Calibri"/>
            </a:endParaRPr>
          </a:p>
        </p:txBody>
      </p:sp>
      <p:sp>
        <p:nvSpPr>
          <p:cNvPr id="13" name="CuadroTexto 12"/>
          <p:cNvSpPr txBox="1"/>
          <p:nvPr/>
        </p:nvSpPr>
        <p:spPr>
          <a:xfrm>
            <a:off x="990199" y="3742469"/>
            <a:ext cx="5936906" cy="307777"/>
          </a:xfrm>
          <a:prstGeom prst="rect">
            <a:avLst/>
          </a:prstGeom>
          <a:noFill/>
        </p:spPr>
        <p:txBody>
          <a:bodyPr wrap="square" rtlCol="0">
            <a:spAutoFit/>
          </a:bodyPr>
          <a:lstStyle/>
          <a:p>
            <a:pPr marL="285750" indent="-285750">
              <a:buFont typeface="Arial" panose="020B0604020202020204" pitchFamily="34" charset="0"/>
              <a:buChar char="•"/>
            </a:pPr>
            <a:r>
              <a:rPr lang="es-ES" sz="1400" dirty="0" smtClean="0">
                <a:solidFill>
                  <a:srgbClr val="5E5C5D"/>
                </a:solidFill>
                <a:cs typeface="Calibri"/>
              </a:rPr>
              <a:t>Windows </a:t>
            </a:r>
            <a:r>
              <a:rPr lang="es-ES" sz="1400" dirty="0">
                <a:solidFill>
                  <a:srgbClr val="5E5C5D"/>
                </a:solidFill>
                <a:cs typeface="Calibri"/>
              </a:rPr>
              <a:t>7, Windows 8, Windows 8.1, Windows 10 o versiones </a:t>
            </a:r>
            <a:r>
              <a:rPr lang="es-ES" sz="1400" dirty="0" smtClean="0">
                <a:solidFill>
                  <a:srgbClr val="5E5C5D"/>
                </a:solidFill>
                <a:cs typeface="Calibri"/>
              </a:rPr>
              <a:t>superiores</a:t>
            </a:r>
            <a:endParaRPr lang="es-ES" sz="1400" dirty="0">
              <a:solidFill>
                <a:srgbClr val="5E5C5D"/>
              </a:solidFill>
              <a:cs typeface="Calibri"/>
            </a:endParaRPr>
          </a:p>
        </p:txBody>
      </p:sp>
      <p:pic>
        <p:nvPicPr>
          <p:cNvPr id="1026" name="Picture 2" descr="Imagen relacionad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089732"/>
            <a:ext cx="3530600" cy="235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874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r>
              <a:rPr lang="es-ES" sz="2400" b="1" dirty="0">
                <a:solidFill>
                  <a:schemeClr val="bg1"/>
                </a:solidFill>
                <a:cs typeface="Calibri"/>
              </a:rPr>
              <a:t>Implementación</a:t>
            </a:r>
            <a:endParaRPr lang="es-ES" sz="2400" b="1" dirty="0">
              <a:solidFill>
                <a:schemeClr val="bg1"/>
              </a:solidFill>
              <a:latin typeface="Calibri"/>
              <a:cs typeface="Calibri"/>
            </a:endParaRPr>
          </a:p>
        </p:txBody>
      </p:sp>
      <p:pic>
        <p:nvPicPr>
          <p:cNvPr id="3" name="Imagen 2"/>
          <p:cNvPicPr>
            <a:picLocks noChangeAspect="1"/>
          </p:cNvPicPr>
          <p:nvPr/>
        </p:nvPicPr>
        <p:blipFill>
          <a:blip r:embed="rId2"/>
          <a:stretch>
            <a:fillRect/>
          </a:stretch>
        </p:blipFill>
        <p:spPr>
          <a:xfrm>
            <a:off x="613148" y="1769688"/>
            <a:ext cx="990600" cy="50800"/>
          </a:xfrm>
          <a:prstGeom prst="rect">
            <a:avLst/>
          </a:prstGeom>
        </p:spPr>
      </p:pic>
      <p:sp>
        <p:nvSpPr>
          <p:cNvPr id="5" name="CuadroTexto 4"/>
          <p:cNvSpPr txBox="1"/>
          <p:nvPr/>
        </p:nvSpPr>
        <p:spPr>
          <a:xfrm>
            <a:off x="4409348" y="410927"/>
            <a:ext cx="4296502" cy="2308324"/>
          </a:xfrm>
          <a:prstGeom prst="rect">
            <a:avLst/>
          </a:prstGeom>
          <a:noFill/>
        </p:spPr>
        <p:txBody>
          <a:bodyPr wrap="square" rtlCol="0">
            <a:spAutoFit/>
          </a:bodyPr>
          <a:lstStyle/>
          <a:p>
            <a:r>
              <a:rPr lang="es-CO" sz="1600" dirty="0">
                <a:solidFill>
                  <a:srgbClr val="5E5C5D"/>
                </a:solidFill>
                <a:cs typeface="Calibri"/>
              </a:rPr>
              <a:t>El aplicativo se desarrolló en Visual Basic utilizando Visual estudio, porqué el manejo de su interfaz era la más adecuada para el trabajo que estábamos realizando, esto permitió llevar un control de cada parte del programa, ya qué estaba dividido en varios formularios que funcionaban de manera independiente el uno del otro, convirtiendo la tarea de codificación más sencilla.</a:t>
            </a:r>
          </a:p>
        </p:txBody>
      </p:sp>
      <p:pic>
        <p:nvPicPr>
          <p:cNvPr id="3076" name="Picture 4" descr="I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l="23888" t="26621" r="26529" b="20324"/>
          <a:stretch/>
        </p:blipFill>
        <p:spPr bwMode="auto">
          <a:xfrm>
            <a:off x="4857386" y="2876550"/>
            <a:ext cx="340042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90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3478" y="2012401"/>
            <a:ext cx="2789280" cy="461665"/>
          </a:xfrm>
          <a:prstGeom prst="rect">
            <a:avLst/>
          </a:prstGeom>
          <a:noFill/>
        </p:spPr>
        <p:txBody>
          <a:bodyPr wrap="square" rtlCol="0">
            <a:spAutoFit/>
          </a:bodyPr>
          <a:lstStyle/>
          <a:p>
            <a:r>
              <a:rPr lang="es-ES" sz="2400" b="1" dirty="0">
                <a:solidFill>
                  <a:schemeClr val="bg1"/>
                </a:solidFill>
                <a:cs typeface="Calibri"/>
              </a:rPr>
              <a:t>Implementación</a:t>
            </a:r>
            <a:endParaRPr lang="es-ES" sz="2400" b="1" dirty="0">
              <a:solidFill>
                <a:schemeClr val="bg1"/>
              </a:solidFill>
              <a:latin typeface="Calibri"/>
              <a:cs typeface="Calibri"/>
            </a:endParaRPr>
          </a:p>
        </p:txBody>
      </p:sp>
      <p:pic>
        <p:nvPicPr>
          <p:cNvPr id="3" name="Imagen 2"/>
          <p:cNvPicPr>
            <a:picLocks noChangeAspect="1"/>
          </p:cNvPicPr>
          <p:nvPr/>
        </p:nvPicPr>
        <p:blipFill>
          <a:blip r:embed="rId2"/>
          <a:stretch>
            <a:fillRect/>
          </a:stretch>
        </p:blipFill>
        <p:spPr>
          <a:xfrm>
            <a:off x="613148" y="1769688"/>
            <a:ext cx="990600" cy="50800"/>
          </a:xfrm>
          <a:prstGeom prst="rect">
            <a:avLst/>
          </a:prstGeom>
        </p:spPr>
      </p:pic>
      <p:sp>
        <p:nvSpPr>
          <p:cNvPr id="5" name="CuadroTexto 4"/>
          <p:cNvSpPr txBox="1"/>
          <p:nvPr/>
        </p:nvSpPr>
        <p:spPr>
          <a:xfrm>
            <a:off x="4409348" y="410927"/>
            <a:ext cx="4296502" cy="1077218"/>
          </a:xfrm>
          <a:prstGeom prst="rect">
            <a:avLst/>
          </a:prstGeom>
          <a:noFill/>
        </p:spPr>
        <p:txBody>
          <a:bodyPr wrap="square" rtlCol="0">
            <a:spAutoFit/>
          </a:bodyPr>
          <a:lstStyle/>
          <a:p>
            <a:r>
              <a:rPr lang="es-CO" sz="1600" dirty="0">
                <a:solidFill>
                  <a:srgbClr val="5E5C5D"/>
                </a:solidFill>
                <a:cs typeface="Calibri"/>
              </a:rPr>
              <a:t>Utilizando Microsoft Access y SQL se hizo el manejo de las bases de datos, donde quedaban los aprendices habilitados para realizar la votación. </a:t>
            </a:r>
          </a:p>
        </p:txBody>
      </p:sp>
      <p:pic>
        <p:nvPicPr>
          <p:cNvPr id="4100" name="Picture 4" descr="Resultado de imagen para access logo png"/>
          <p:cNvPicPr>
            <a:picLocks noChangeAspect="1" noChangeArrowheads="1"/>
          </p:cNvPicPr>
          <p:nvPr/>
        </p:nvPicPr>
        <p:blipFill rotWithShape="1">
          <a:blip r:embed="rId3">
            <a:extLst>
              <a:ext uri="{28A0092B-C50C-407E-A947-70E740481C1C}">
                <a14:useLocalDpi xmlns:a14="http://schemas.microsoft.com/office/drawing/2010/main" val="0"/>
              </a:ext>
            </a:extLst>
          </a:blip>
          <a:srcRect l="27278" r="27889"/>
          <a:stretch/>
        </p:blipFill>
        <p:spPr bwMode="auto">
          <a:xfrm>
            <a:off x="3995375" y="1488145"/>
            <a:ext cx="1933986" cy="2264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sql logo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360" y="2744092"/>
            <a:ext cx="2238990" cy="223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96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062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p:cNvSpPr txBox="1"/>
          <p:nvPr/>
        </p:nvSpPr>
        <p:spPr>
          <a:xfrm>
            <a:off x="954675" y="144887"/>
            <a:ext cx="2591262" cy="707886"/>
          </a:xfrm>
          <a:prstGeom prst="rect">
            <a:avLst/>
          </a:prstGeom>
          <a:noFill/>
        </p:spPr>
        <p:txBody>
          <a:bodyPr wrap="square" rtlCol="0">
            <a:spAutoFit/>
          </a:bodyPr>
          <a:lstStyle/>
          <a:p>
            <a:r>
              <a:rPr lang="es-ES" sz="2000" b="1" dirty="0" smtClean="0">
                <a:solidFill>
                  <a:srgbClr val="E8E6E8"/>
                </a:solidFill>
                <a:cs typeface="Calibri"/>
              </a:rPr>
              <a:t>ABSTRACT</a:t>
            </a:r>
            <a:br>
              <a:rPr lang="es-ES" sz="2000" b="1" dirty="0" smtClean="0">
                <a:solidFill>
                  <a:srgbClr val="E8E6E8"/>
                </a:solidFill>
                <a:cs typeface="Calibri"/>
              </a:rPr>
            </a:br>
            <a:endParaRPr lang="es-ES" sz="2000" b="1" dirty="0">
              <a:solidFill>
                <a:srgbClr val="E8E6E8"/>
              </a:solidFill>
              <a:latin typeface="Calibri"/>
              <a:cs typeface="Calibri"/>
            </a:endParaRPr>
          </a:p>
        </p:txBody>
      </p:sp>
      <p:sp>
        <p:nvSpPr>
          <p:cNvPr id="15" name="CuadroTexto 14"/>
          <p:cNvSpPr txBox="1"/>
          <p:nvPr/>
        </p:nvSpPr>
        <p:spPr>
          <a:xfrm>
            <a:off x="410404" y="1113999"/>
            <a:ext cx="8276398" cy="4016484"/>
          </a:xfrm>
          <a:prstGeom prst="rect">
            <a:avLst/>
          </a:prstGeom>
          <a:noFill/>
        </p:spPr>
        <p:txBody>
          <a:bodyPr wrap="square" rtlCol="0">
            <a:spAutoFit/>
          </a:bodyPr>
          <a:lstStyle/>
          <a:p>
            <a:r>
              <a:rPr lang="en-US" sz="1500" dirty="0" smtClean="0"/>
              <a:t>In </a:t>
            </a:r>
            <a:r>
              <a:rPr lang="en-US" sz="1500" dirty="0"/>
              <a:t>recent years the Materials and Testing Center (MTC) used VotoSoft an application for the electoral process, however, this program has flaws in its execution, was not intuitive and being a web program, it had many dependencies. </a:t>
            </a:r>
          </a:p>
          <a:p>
            <a:r>
              <a:rPr lang="en-US" sz="1500" dirty="0"/>
              <a:t>In the training process, the wellness area suggested to the instructor an alternative to the program that was being used, then we were presented with the proposal to develop new software to respond to the wellness area. </a:t>
            </a:r>
          </a:p>
          <a:p>
            <a:r>
              <a:rPr lang="en-US" sz="1500" dirty="0"/>
              <a:t>According to the above the institution needed a new software to carry out the voting, which led us to develop an intuitive, optimal and transparent program that solves SENA's problems at the national level. </a:t>
            </a:r>
          </a:p>
          <a:p>
            <a:r>
              <a:rPr lang="en-US" sz="1500" dirty="0"/>
              <a:t>Resuming what has been said previously MTC had an absolute program to carry out the elections to a spokesperson, which presents, difficulties in its efficiency, showing little intuition and presenting flaws during its execution. </a:t>
            </a:r>
          </a:p>
          <a:p>
            <a:r>
              <a:rPr lang="en-US" sz="1500" dirty="0"/>
              <a:t>Along with the application was developed using Visual Studio using Visual Basic as an event driven programming language, with SQL for manage and direct internal queries, also Access was used to manage the database. </a:t>
            </a:r>
          </a:p>
          <a:p>
            <a:r>
              <a:rPr lang="en-US" sz="1500" dirty="0"/>
              <a:t>To conclude, the elections were a success, demonstrating to be intuitive and transparent, there were some problems in the event related to database, because these were outdated, however the application permit to make new income, this allowed all apprentices could participate in the democratic act.</a:t>
            </a:r>
            <a:endParaRPr lang="es-ES" sz="1500" dirty="0">
              <a:solidFill>
                <a:srgbClr val="5E5C5D"/>
              </a:solidFill>
              <a:latin typeface="Calibri"/>
              <a:cs typeface="Calibri"/>
            </a:endParaRPr>
          </a:p>
        </p:txBody>
      </p:sp>
      <p:sp>
        <p:nvSpPr>
          <p:cNvPr id="12" name="CuadroTexto 11"/>
          <p:cNvSpPr txBox="1"/>
          <p:nvPr/>
        </p:nvSpPr>
        <p:spPr>
          <a:xfrm>
            <a:off x="954675" y="595025"/>
            <a:ext cx="2591262" cy="707886"/>
          </a:xfrm>
          <a:prstGeom prst="rect">
            <a:avLst/>
          </a:prstGeom>
          <a:noFill/>
        </p:spPr>
        <p:txBody>
          <a:bodyPr wrap="square" rtlCol="0">
            <a:spAutoFit/>
          </a:bodyPr>
          <a:lstStyle/>
          <a:p>
            <a:r>
              <a:rPr lang="es-ES" sz="2000" b="1" dirty="0" smtClean="0">
                <a:solidFill>
                  <a:srgbClr val="E8E6E8"/>
                </a:solidFill>
                <a:cs typeface="Calibri"/>
              </a:rPr>
              <a:t>Votaciones CME</a:t>
            </a:r>
            <a:br>
              <a:rPr lang="es-ES" sz="2000" b="1" dirty="0" smtClean="0">
                <a:solidFill>
                  <a:srgbClr val="E8E6E8"/>
                </a:solidFill>
                <a:cs typeface="Calibri"/>
              </a:rPr>
            </a:br>
            <a:endParaRPr lang="es-ES" sz="2000" b="1" dirty="0">
              <a:solidFill>
                <a:srgbClr val="E8E6E8"/>
              </a:solidFill>
              <a:latin typeface="Calibri"/>
              <a:cs typeface="Calibri"/>
            </a:endParaRPr>
          </a:p>
        </p:txBody>
      </p:sp>
    </p:spTree>
    <p:extLst>
      <p:ext uri="{BB962C8B-B14F-4D97-AF65-F5344CB8AC3E}">
        <p14:creationId xmlns:p14="http://schemas.microsoft.com/office/powerpoint/2010/main" val="1623277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1"/>
            <a:ext cx="9144000" cy="51434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CuadroTexto 3"/>
          <p:cNvSpPr txBox="1"/>
          <p:nvPr/>
        </p:nvSpPr>
        <p:spPr>
          <a:xfrm>
            <a:off x="1459486" y="2040835"/>
            <a:ext cx="6225028" cy="1061829"/>
          </a:xfrm>
          <a:prstGeom prst="rect">
            <a:avLst/>
          </a:prstGeom>
          <a:noFill/>
        </p:spPr>
        <p:txBody>
          <a:bodyPr wrap="square" rtlCol="0">
            <a:spAutoFit/>
          </a:bodyPr>
          <a:lstStyle/>
          <a:p>
            <a:pPr algn="ctr"/>
            <a:r>
              <a:rPr lang="es-ES" sz="6250" b="1" dirty="0">
                <a:solidFill>
                  <a:schemeClr val="bg1"/>
                </a:solidFill>
                <a:cs typeface="Calibri"/>
              </a:rPr>
              <a:t>GENERALIDADES</a:t>
            </a:r>
          </a:p>
        </p:txBody>
      </p:sp>
    </p:spTree>
    <p:extLst>
      <p:ext uri="{BB962C8B-B14F-4D97-AF65-F5344CB8AC3E}">
        <p14:creationId xmlns:p14="http://schemas.microsoft.com/office/powerpoint/2010/main" val="2304344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p:cNvSpPr txBox="1"/>
          <p:nvPr/>
        </p:nvSpPr>
        <p:spPr>
          <a:xfrm>
            <a:off x="876066" y="115214"/>
            <a:ext cx="2591262" cy="400110"/>
          </a:xfrm>
          <a:prstGeom prst="rect">
            <a:avLst/>
          </a:prstGeom>
          <a:noFill/>
        </p:spPr>
        <p:txBody>
          <a:bodyPr wrap="square" rtlCol="0">
            <a:spAutoFit/>
          </a:bodyPr>
          <a:lstStyle/>
          <a:p>
            <a:r>
              <a:rPr lang="es-ES" sz="2000" b="1" dirty="0" smtClean="0">
                <a:solidFill>
                  <a:srgbClr val="E8E6E8"/>
                </a:solidFill>
                <a:cs typeface="Calibri"/>
              </a:rPr>
              <a:t>GENERALIDADES</a:t>
            </a:r>
            <a:endParaRPr lang="es-ES" sz="2000" b="1" dirty="0">
              <a:solidFill>
                <a:srgbClr val="E8E6E8"/>
              </a:solidFill>
              <a:latin typeface="Calibri"/>
              <a:cs typeface="Calibri"/>
            </a:endParaRPr>
          </a:p>
        </p:txBody>
      </p:sp>
      <p:sp>
        <p:nvSpPr>
          <p:cNvPr id="13" name="CuadroTexto 12"/>
          <p:cNvSpPr txBox="1"/>
          <p:nvPr/>
        </p:nvSpPr>
        <p:spPr>
          <a:xfrm>
            <a:off x="553338" y="162651"/>
            <a:ext cx="281288" cy="369332"/>
          </a:xfrm>
          <a:prstGeom prst="rect">
            <a:avLst/>
          </a:prstGeom>
          <a:noFill/>
        </p:spPr>
        <p:txBody>
          <a:bodyPr wrap="square" rtlCol="0">
            <a:spAutoFit/>
          </a:bodyPr>
          <a:lstStyle/>
          <a:p>
            <a:r>
              <a:rPr lang="es-ES" b="1" dirty="0" smtClean="0">
                <a:solidFill>
                  <a:srgbClr val="E8E6E8"/>
                </a:solidFill>
                <a:latin typeface="Calibri"/>
                <a:cs typeface="Calibri"/>
              </a:rPr>
              <a:t>1</a:t>
            </a:r>
            <a:endParaRPr lang="es-ES" b="1" dirty="0">
              <a:solidFill>
                <a:srgbClr val="E8E6E8"/>
              </a:solidFill>
              <a:latin typeface="Calibri"/>
              <a:cs typeface="Calibri"/>
            </a:endParaRPr>
          </a:p>
        </p:txBody>
      </p:sp>
      <p:pic>
        <p:nvPicPr>
          <p:cNvPr id="14" name="Imagen 13"/>
          <p:cNvPicPr>
            <a:picLocks/>
          </p:cNvPicPr>
          <p:nvPr/>
        </p:nvPicPr>
        <p:blipFill>
          <a:blip r:embed="rId2"/>
          <a:stretch>
            <a:fillRect/>
          </a:stretch>
        </p:blipFill>
        <p:spPr>
          <a:xfrm>
            <a:off x="594778" y="510490"/>
            <a:ext cx="217898" cy="36000"/>
          </a:xfrm>
          <a:prstGeom prst="rect">
            <a:avLst/>
          </a:prstGeom>
        </p:spPr>
      </p:pic>
      <p:sp>
        <p:nvSpPr>
          <p:cNvPr id="15" name="CuadroTexto 14"/>
          <p:cNvSpPr txBox="1"/>
          <p:nvPr/>
        </p:nvSpPr>
        <p:spPr>
          <a:xfrm>
            <a:off x="954674" y="1227522"/>
            <a:ext cx="4912726" cy="707886"/>
          </a:xfrm>
          <a:prstGeom prst="rect">
            <a:avLst/>
          </a:prstGeom>
          <a:noFill/>
        </p:spPr>
        <p:txBody>
          <a:bodyPr wrap="square" rtlCol="0">
            <a:spAutoFit/>
          </a:bodyPr>
          <a:lstStyle/>
          <a:p>
            <a:r>
              <a:rPr lang="es-ES" sz="2000" b="1" dirty="0">
                <a:solidFill>
                  <a:srgbClr val="5E5C5D"/>
                </a:solidFill>
                <a:cs typeface="Calibri"/>
              </a:rPr>
              <a:t>OBJETIVOS DEL PROYECTO</a:t>
            </a:r>
          </a:p>
          <a:p>
            <a:endParaRPr lang="es-ES" sz="2000" b="1" dirty="0">
              <a:solidFill>
                <a:srgbClr val="5E5C5D"/>
              </a:solidFill>
              <a:latin typeface="Calibri"/>
              <a:cs typeface="Calibri"/>
            </a:endParaRPr>
          </a:p>
        </p:txBody>
      </p:sp>
      <p:sp>
        <p:nvSpPr>
          <p:cNvPr id="16" name="CuadroTexto 15"/>
          <p:cNvSpPr txBox="1"/>
          <p:nvPr/>
        </p:nvSpPr>
        <p:spPr>
          <a:xfrm>
            <a:off x="990199" y="1552505"/>
            <a:ext cx="2591262" cy="584775"/>
          </a:xfrm>
          <a:prstGeom prst="rect">
            <a:avLst/>
          </a:prstGeom>
          <a:noFill/>
        </p:spPr>
        <p:txBody>
          <a:bodyPr wrap="square" rtlCol="0">
            <a:spAutoFit/>
          </a:bodyPr>
          <a:lstStyle/>
          <a:p>
            <a:r>
              <a:rPr lang="es-ES" sz="1600" b="1" dirty="0">
                <a:solidFill>
                  <a:srgbClr val="ACC42D"/>
                </a:solidFill>
                <a:cs typeface="Calibri"/>
              </a:rPr>
              <a:t>Objetivo general</a:t>
            </a:r>
          </a:p>
          <a:p>
            <a:endParaRPr lang="es-ES" sz="1600" b="1" dirty="0">
              <a:solidFill>
                <a:srgbClr val="ACC42D"/>
              </a:solidFill>
              <a:latin typeface="Calibri"/>
              <a:cs typeface="Calibri"/>
            </a:endParaRPr>
          </a:p>
        </p:txBody>
      </p:sp>
      <p:sp>
        <p:nvSpPr>
          <p:cNvPr id="18" name="CuadroTexto 17"/>
          <p:cNvSpPr txBox="1"/>
          <p:nvPr/>
        </p:nvSpPr>
        <p:spPr>
          <a:xfrm>
            <a:off x="954675" y="2165238"/>
            <a:ext cx="5188950" cy="738664"/>
          </a:xfrm>
          <a:prstGeom prst="rect">
            <a:avLst/>
          </a:prstGeom>
          <a:noFill/>
        </p:spPr>
        <p:txBody>
          <a:bodyPr wrap="square" rtlCol="0">
            <a:spAutoFit/>
          </a:bodyPr>
          <a:lstStyle/>
          <a:p>
            <a:r>
              <a:rPr lang="es-CO" sz="1400" dirty="0" smtClean="0">
                <a:solidFill>
                  <a:srgbClr val="5E5C5D"/>
                </a:solidFill>
                <a:cs typeface="Calibri"/>
              </a:rPr>
              <a:t>1. Desarrollar un </a:t>
            </a:r>
            <a:r>
              <a:rPr lang="es-CO" sz="1400" dirty="0">
                <a:solidFill>
                  <a:srgbClr val="5E5C5D"/>
                </a:solidFill>
                <a:cs typeface="Calibri"/>
              </a:rPr>
              <a:t>nuevo software eficiente y óptimo para realizar el proceso electoral y así </a:t>
            </a:r>
            <a:r>
              <a:rPr lang="es-CO" sz="1400" dirty="0" smtClean="0">
                <a:solidFill>
                  <a:srgbClr val="5E5C5D"/>
                </a:solidFill>
                <a:cs typeface="Calibri"/>
              </a:rPr>
              <a:t>elegir </a:t>
            </a:r>
            <a:r>
              <a:rPr lang="es-CO" sz="1400" dirty="0">
                <a:solidFill>
                  <a:srgbClr val="5E5C5D"/>
                </a:solidFill>
                <a:cs typeface="Calibri"/>
              </a:rPr>
              <a:t>a los Representantes de Aprendices SENA.</a:t>
            </a:r>
          </a:p>
        </p:txBody>
      </p:sp>
      <p:pic>
        <p:nvPicPr>
          <p:cNvPr id="19" name="Imagen 18"/>
          <p:cNvPicPr>
            <a:picLocks noChangeAspect="1"/>
          </p:cNvPicPr>
          <p:nvPr/>
        </p:nvPicPr>
        <p:blipFill>
          <a:blip r:embed="rId3"/>
          <a:stretch>
            <a:fillRect/>
          </a:stretch>
        </p:blipFill>
        <p:spPr>
          <a:xfrm>
            <a:off x="1101721" y="1963366"/>
            <a:ext cx="265430" cy="41910"/>
          </a:xfrm>
          <a:prstGeom prst="rect">
            <a:avLst/>
          </a:prstGeom>
        </p:spPr>
      </p:pic>
      <p:sp>
        <p:nvSpPr>
          <p:cNvPr id="10" name="CuadroTexto 9"/>
          <p:cNvSpPr txBox="1"/>
          <p:nvPr/>
        </p:nvSpPr>
        <p:spPr>
          <a:xfrm>
            <a:off x="1025724" y="2824871"/>
            <a:ext cx="2591262" cy="584775"/>
          </a:xfrm>
          <a:prstGeom prst="rect">
            <a:avLst/>
          </a:prstGeom>
          <a:noFill/>
        </p:spPr>
        <p:txBody>
          <a:bodyPr wrap="square" rtlCol="0">
            <a:spAutoFit/>
          </a:bodyPr>
          <a:lstStyle/>
          <a:p>
            <a:r>
              <a:rPr lang="es-ES" sz="1600" b="1" dirty="0">
                <a:solidFill>
                  <a:srgbClr val="ACC42D"/>
                </a:solidFill>
                <a:cs typeface="Calibri"/>
              </a:rPr>
              <a:t>Objetivos específicos</a:t>
            </a:r>
          </a:p>
          <a:p>
            <a:endParaRPr lang="es-ES" sz="1600" b="1" dirty="0">
              <a:solidFill>
                <a:srgbClr val="ACC42D"/>
              </a:solidFill>
              <a:latin typeface="Calibri"/>
              <a:cs typeface="Calibri"/>
            </a:endParaRPr>
          </a:p>
        </p:txBody>
      </p:sp>
      <p:sp>
        <p:nvSpPr>
          <p:cNvPr id="11" name="CuadroTexto 10"/>
          <p:cNvSpPr txBox="1"/>
          <p:nvPr/>
        </p:nvSpPr>
        <p:spPr>
          <a:xfrm>
            <a:off x="990199" y="3437604"/>
            <a:ext cx="5153425" cy="1384995"/>
          </a:xfrm>
          <a:prstGeom prst="rect">
            <a:avLst/>
          </a:prstGeom>
          <a:noFill/>
        </p:spPr>
        <p:txBody>
          <a:bodyPr wrap="square" rtlCol="0">
            <a:spAutoFit/>
          </a:bodyPr>
          <a:lstStyle/>
          <a:p>
            <a:r>
              <a:rPr lang="es-CO" sz="1400" dirty="0">
                <a:solidFill>
                  <a:srgbClr val="5E5C5D"/>
                </a:solidFill>
                <a:cs typeface="Calibri"/>
              </a:rPr>
              <a:t>1.	Implementar el nuevo software en el CME para la realización </a:t>
            </a:r>
            <a:r>
              <a:rPr lang="es-CO" sz="1400" dirty="0" smtClean="0">
                <a:solidFill>
                  <a:srgbClr val="5E5C5D"/>
                </a:solidFill>
                <a:cs typeface="Calibri"/>
              </a:rPr>
              <a:t>	de </a:t>
            </a:r>
            <a:r>
              <a:rPr lang="es-CO" sz="1400" dirty="0">
                <a:solidFill>
                  <a:srgbClr val="5E5C5D"/>
                </a:solidFill>
                <a:cs typeface="Calibri"/>
              </a:rPr>
              <a:t>los futuros </a:t>
            </a:r>
            <a:r>
              <a:rPr lang="es-CO" sz="1400" dirty="0" smtClean="0">
                <a:solidFill>
                  <a:srgbClr val="5E5C5D"/>
                </a:solidFill>
                <a:cs typeface="Calibri"/>
              </a:rPr>
              <a:t>procesos </a:t>
            </a:r>
            <a:r>
              <a:rPr lang="es-CO" sz="1400" dirty="0">
                <a:solidFill>
                  <a:srgbClr val="5E5C5D"/>
                </a:solidFill>
                <a:cs typeface="Calibri"/>
              </a:rPr>
              <a:t>electorales.</a:t>
            </a:r>
          </a:p>
          <a:p>
            <a:r>
              <a:rPr lang="es-CO" sz="1400" dirty="0">
                <a:solidFill>
                  <a:srgbClr val="5E5C5D"/>
                </a:solidFill>
                <a:cs typeface="Calibri"/>
              </a:rPr>
              <a:t>2.	Diseñar una interfaz intuitiva y amable para el usuario.</a:t>
            </a:r>
          </a:p>
          <a:p>
            <a:r>
              <a:rPr lang="es-CO" sz="1400" dirty="0">
                <a:solidFill>
                  <a:srgbClr val="5E5C5D"/>
                </a:solidFill>
                <a:cs typeface="Calibri"/>
              </a:rPr>
              <a:t>3.	Mitigar el uso del papel y reducir el tiempo del proceso </a:t>
            </a:r>
            <a:r>
              <a:rPr lang="es-CO" sz="1400" dirty="0" smtClean="0">
                <a:solidFill>
                  <a:srgbClr val="5E5C5D"/>
                </a:solidFill>
                <a:cs typeface="Calibri"/>
              </a:rPr>
              <a:t>	electoral</a:t>
            </a:r>
            <a:r>
              <a:rPr lang="es-CO" sz="1400" dirty="0">
                <a:solidFill>
                  <a:srgbClr val="5E5C5D"/>
                </a:solidFill>
                <a:cs typeface="Calibri"/>
              </a:rPr>
              <a:t>. </a:t>
            </a:r>
          </a:p>
          <a:p>
            <a:r>
              <a:rPr lang="es-CO" sz="1400" dirty="0">
                <a:solidFill>
                  <a:srgbClr val="5E5C5D"/>
                </a:solidFill>
                <a:cs typeface="Calibri"/>
              </a:rPr>
              <a:t>4.	Desarrollar un proceso electoral trasparente y claro.</a:t>
            </a:r>
          </a:p>
        </p:txBody>
      </p:sp>
      <p:pic>
        <p:nvPicPr>
          <p:cNvPr id="20" name="Imagen 19"/>
          <p:cNvPicPr>
            <a:picLocks noChangeAspect="1"/>
          </p:cNvPicPr>
          <p:nvPr/>
        </p:nvPicPr>
        <p:blipFill>
          <a:blip r:embed="rId3"/>
          <a:stretch>
            <a:fillRect/>
          </a:stretch>
        </p:blipFill>
        <p:spPr>
          <a:xfrm>
            <a:off x="1137246" y="3235732"/>
            <a:ext cx="265430" cy="41910"/>
          </a:xfrm>
          <a:prstGeom prst="rect">
            <a:avLst/>
          </a:prstGeom>
        </p:spPr>
      </p:pic>
      <p:pic>
        <p:nvPicPr>
          <p:cNvPr id="2052" name="Picture 4" descr="Resultado de imagen para objetivos png"/>
          <p:cNvPicPr>
            <a:picLocks noChangeAspect="1" noChangeArrowheads="1"/>
          </p:cNvPicPr>
          <p:nvPr/>
        </p:nvPicPr>
        <p:blipFill rotWithShape="1">
          <a:blip r:embed="rId4">
            <a:extLst>
              <a:ext uri="{28A0092B-C50C-407E-A947-70E740481C1C}">
                <a14:useLocalDpi xmlns:a14="http://schemas.microsoft.com/office/drawing/2010/main" val="0"/>
              </a:ext>
            </a:extLst>
          </a:blip>
          <a:srcRect r="40567"/>
          <a:stretch/>
        </p:blipFill>
        <p:spPr bwMode="auto">
          <a:xfrm>
            <a:off x="6478787" y="1024898"/>
            <a:ext cx="2160618" cy="20923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Resultado de imagen para objetivos png"/>
          <p:cNvPicPr>
            <a:picLocks noChangeAspect="1" noChangeArrowheads="1"/>
          </p:cNvPicPr>
          <p:nvPr/>
        </p:nvPicPr>
        <p:blipFill rotWithShape="1">
          <a:blip r:embed="rId4">
            <a:extLst>
              <a:ext uri="{28A0092B-C50C-407E-A947-70E740481C1C}">
                <a14:useLocalDpi xmlns:a14="http://schemas.microsoft.com/office/drawing/2010/main" val="0"/>
              </a:ext>
            </a:extLst>
          </a:blip>
          <a:srcRect l="57511"/>
          <a:stretch/>
        </p:blipFill>
        <p:spPr bwMode="auto">
          <a:xfrm>
            <a:off x="6528400" y="3051140"/>
            <a:ext cx="1544637" cy="209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05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ES" sz="2400" b="1" dirty="0" smtClean="0">
                <a:solidFill>
                  <a:schemeClr val="bg1"/>
                </a:solidFill>
                <a:cs typeface="Calibri"/>
              </a:rPr>
              <a:t>Planteamiento del problema</a:t>
            </a:r>
            <a:endParaRPr lang="es-ES" sz="2400" b="1" dirty="0">
              <a:solidFill>
                <a:schemeClr val="bg1"/>
              </a:solidFill>
              <a:cs typeface="Calibri"/>
            </a:endParaRPr>
          </a:p>
        </p:txBody>
      </p:sp>
      <p:pic>
        <p:nvPicPr>
          <p:cNvPr id="4" name="Imagen 3"/>
          <p:cNvPicPr>
            <a:picLocks noChangeAspect="1"/>
          </p:cNvPicPr>
          <p:nvPr/>
        </p:nvPicPr>
        <p:blipFill>
          <a:blip r:embed="rId2"/>
          <a:stretch>
            <a:fillRect/>
          </a:stretch>
        </p:blipFill>
        <p:spPr>
          <a:xfrm>
            <a:off x="613148" y="1769688"/>
            <a:ext cx="990600" cy="50800"/>
          </a:xfrm>
          <a:prstGeom prst="rect">
            <a:avLst/>
          </a:prstGeom>
        </p:spPr>
      </p:pic>
      <p:sp>
        <p:nvSpPr>
          <p:cNvPr id="7" name="CuadroTexto 6"/>
          <p:cNvSpPr txBox="1"/>
          <p:nvPr/>
        </p:nvSpPr>
        <p:spPr>
          <a:xfrm>
            <a:off x="3904523" y="869008"/>
            <a:ext cx="4753702" cy="1323439"/>
          </a:xfrm>
          <a:prstGeom prst="rect">
            <a:avLst/>
          </a:prstGeom>
          <a:noFill/>
        </p:spPr>
        <p:txBody>
          <a:bodyPr wrap="square" rtlCol="0">
            <a:spAutoFit/>
          </a:bodyPr>
          <a:lstStyle/>
          <a:p>
            <a:r>
              <a:rPr lang="es-CO" sz="1600" dirty="0">
                <a:solidFill>
                  <a:srgbClr val="5E5C5D"/>
                </a:solidFill>
                <a:cs typeface="Calibri"/>
              </a:rPr>
              <a:t>El centro de materiales y ensayos estaba utilizando un programa para realizar las elecciones el cual fue descontinuado, por esto se planeaba la realización del proceso electoral por medio de tarjetones, lo cual no era lo más óptimo para el acto democrático.</a:t>
            </a:r>
          </a:p>
        </p:txBody>
      </p:sp>
      <p:pic>
        <p:nvPicPr>
          <p:cNvPr id="8" name="Imagen 7"/>
          <p:cNvPicPr>
            <a:picLocks noChangeAspect="1"/>
          </p:cNvPicPr>
          <p:nvPr/>
        </p:nvPicPr>
        <p:blipFill>
          <a:blip r:embed="rId3"/>
          <a:stretch>
            <a:fillRect/>
          </a:stretch>
        </p:blipFill>
        <p:spPr>
          <a:xfrm>
            <a:off x="5702879" y="4016342"/>
            <a:ext cx="723179" cy="639935"/>
          </a:xfrm>
          <a:prstGeom prst="rect">
            <a:avLst/>
          </a:prstGeom>
        </p:spPr>
      </p:pic>
      <p:pic>
        <p:nvPicPr>
          <p:cNvPr id="9" name="Imagen 8"/>
          <p:cNvPicPr>
            <a:picLocks noChangeAspect="1"/>
          </p:cNvPicPr>
          <p:nvPr/>
        </p:nvPicPr>
        <p:blipFill>
          <a:blip r:embed="rId4"/>
          <a:stretch>
            <a:fillRect/>
          </a:stretch>
        </p:blipFill>
        <p:spPr>
          <a:xfrm>
            <a:off x="5293627" y="2620479"/>
            <a:ext cx="1266825" cy="1228725"/>
          </a:xfrm>
          <a:prstGeom prst="rect">
            <a:avLst/>
          </a:prstGeom>
        </p:spPr>
      </p:pic>
      <p:pic>
        <p:nvPicPr>
          <p:cNvPr id="12" name="Imagen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4983" y="3900392"/>
            <a:ext cx="734293" cy="734293"/>
          </a:xfrm>
          <a:prstGeom prst="rect">
            <a:avLst/>
          </a:prstGeom>
        </p:spPr>
      </p:pic>
      <p:pic>
        <p:nvPicPr>
          <p:cNvPr id="13" name="Imagen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2694" y="2948153"/>
            <a:ext cx="706582" cy="706582"/>
          </a:xfrm>
          <a:prstGeom prst="rect">
            <a:avLst/>
          </a:prstGeom>
        </p:spPr>
      </p:pic>
      <p:pic>
        <p:nvPicPr>
          <p:cNvPr id="14" name="Imagen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a:off x="3903088" y="2824385"/>
            <a:ext cx="1660701" cy="1660701"/>
          </a:xfrm>
          <a:prstGeom prst="rect">
            <a:avLst/>
          </a:prstGeom>
        </p:spPr>
      </p:pic>
      <p:pic>
        <p:nvPicPr>
          <p:cNvPr id="15" name="Imagen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3668" y="2752628"/>
            <a:ext cx="1660701" cy="1660701"/>
          </a:xfrm>
          <a:prstGeom prst="rect">
            <a:avLst/>
          </a:prstGeom>
        </p:spPr>
      </p:pic>
    </p:spTree>
    <p:extLst>
      <p:ext uri="{BB962C8B-B14F-4D97-AF65-F5344CB8AC3E}">
        <p14:creationId xmlns:p14="http://schemas.microsoft.com/office/powerpoint/2010/main" val="2824069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830997"/>
          </a:xfrm>
          <a:prstGeom prst="rect">
            <a:avLst/>
          </a:prstGeom>
          <a:noFill/>
        </p:spPr>
        <p:txBody>
          <a:bodyPr wrap="square" rtlCol="0">
            <a:spAutoFit/>
          </a:bodyPr>
          <a:lstStyle/>
          <a:p>
            <a:r>
              <a:rPr lang="es-ES" sz="2400" b="1" dirty="0">
                <a:solidFill>
                  <a:schemeClr val="bg1"/>
                </a:solidFill>
                <a:cs typeface="Calibri"/>
              </a:rPr>
              <a:t>Delimitación del proyecto.</a:t>
            </a:r>
          </a:p>
        </p:txBody>
      </p:sp>
      <p:pic>
        <p:nvPicPr>
          <p:cNvPr id="4" name="Imagen 3"/>
          <p:cNvPicPr>
            <a:picLocks noChangeAspect="1"/>
          </p:cNvPicPr>
          <p:nvPr/>
        </p:nvPicPr>
        <p:blipFill>
          <a:blip r:embed="rId2"/>
          <a:stretch>
            <a:fillRect/>
          </a:stretch>
        </p:blipFill>
        <p:spPr>
          <a:xfrm>
            <a:off x="613148" y="1769688"/>
            <a:ext cx="990600" cy="50800"/>
          </a:xfrm>
          <a:prstGeom prst="rect">
            <a:avLst/>
          </a:prstGeom>
        </p:spPr>
      </p:pic>
      <p:sp>
        <p:nvSpPr>
          <p:cNvPr id="7" name="CuadroTexto 6"/>
          <p:cNvSpPr txBox="1"/>
          <p:nvPr/>
        </p:nvSpPr>
        <p:spPr>
          <a:xfrm>
            <a:off x="3904523" y="981349"/>
            <a:ext cx="5153752" cy="2893100"/>
          </a:xfrm>
          <a:prstGeom prst="rect">
            <a:avLst/>
          </a:prstGeom>
          <a:noFill/>
        </p:spPr>
        <p:txBody>
          <a:bodyPr wrap="square" rtlCol="0">
            <a:spAutoFit/>
          </a:bodyPr>
          <a:lstStyle/>
          <a:p>
            <a:r>
              <a:rPr lang="es-CO" sz="1400" dirty="0">
                <a:solidFill>
                  <a:srgbClr val="5E5C5D"/>
                </a:solidFill>
                <a:cs typeface="Calibri"/>
              </a:rPr>
              <a:t>Implementar un sistema de votaciones que remplace el anteriormente utilizado </a:t>
            </a:r>
            <a:r>
              <a:rPr lang="es-CO" sz="1400" dirty="0" smtClean="0">
                <a:solidFill>
                  <a:srgbClr val="5E5C5D"/>
                </a:solidFill>
                <a:cs typeface="Calibri"/>
              </a:rPr>
              <a:t>“VotoSoft” </a:t>
            </a:r>
            <a:r>
              <a:rPr lang="es-CO" sz="1400" dirty="0">
                <a:solidFill>
                  <a:srgbClr val="5E5C5D"/>
                </a:solidFill>
                <a:cs typeface="Calibri"/>
              </a:rPr>
              <a:t>y además desplace la idea inicial de votar a partir de tarjetones, esto incluye</a:t>
            </a:r>
            <a:r>
              <a:rPr lang="es-CO" sz="1400" dirty="0" smtClean="0">
                <a:solidFill>
                  <a:srgbClr val="5E5C5D"/>
                </a:solidFill>
                <a:cs typeface="Calibri"/>
              </a:rPr>
              <a:t>:</a:t>
            </a:r>
            <a:br>
              <a:rPr lang="es-CO" sz="1400" dirty="0" smtClean="0">
                <a:solidFill>
                  <a:srgbClr val="5E5C5D"/>
                </a:solidFill>
                <a:cs typeface="Calibri"/>
              </a:rPr>
            </a:br>
            <a:endParaRPr lang="es-CO" sz="1400" dirty="0">
              <a:solidFill>
                <a:srgbClr val="5E5C5D"/>
              </a:solidFill>
              <a:cs typeface="Calibri"/>
            </a:endParaRPr>
          </a:p>
          <a:p>
            <a:pPr marL="285750" indent="-285750">
              <a:buFont typeface="Arial" panose="020B0604020202020204" pitchFamily="34" charset="0"/>
              <a:buChar char="•"/>
            </a:pPr>
            <a:r>
              <a:rPr lang="es-CO" sz="1400" dirty="0" smtClean="0">
                <a:solidFill>
                  <a:srgbClr val="5E5C5D"/>
                </a:solidFill>
                <a:cs typeface="Calibri"/>
              </a:rPr>
              <a:t>Implementar </a:t>
            </a:r>
            <a:r>
              <a:rPr lang="es-CO" sz="1400" dirty="0">
                <a:solidFill>
                  <a:srgbClr val="5E5C5D"/>
                </a:solidFill>
                <a:cs typeface="Calibri"/>
              </a:rPr>
              <a:t>una interfaz amable e intuitiva que permita el fácil uso para el usuario y </a:t>
            </a:r>
            <a:r>
              <a:rPr lang="es-CO" sz="1400" dirty="0" smtClean="0">
                <a:solidFill>
                  <a:srgbClr val="5E5C5D"/>
                </a:solidFill>
                <a:cs typeface="Calibri"/>
              </a:rPr>
              <a:t>administrador.</a:t>
            </a:r>
          </a:p>
          <a:p>
            <a:pPr marL="285750" indent="-285750">
              <a:buFont typeface="Arial" panose="020B0604020202020204" pitchFamily="34" charset="0"/>
              <a:buChar char="•"/>
            </a:pPr>
            <a:r>
              <a:rPr lang="es-CO" sz="1400" dirty="0" smtClean="0">
                <a:solidFill>
                  <a:srgbClr val="5E5C5D"/>
                </a:solidFill>
                <a:cs typeface="Calibri"/>
              </a:rPr>
              <a:t>Optimizar </a:t>
            </a:r>
            <a:r>
              <a:rPr lang="es-CO" sz="1400" dirty="0">
                <a:solidFill>
                  <a:srgbClr val="5E5C5D"/>
                </a:solidFill>
                <a:cs typeface="Calibri"/>
              </a:rPr>
              <a:t>la velocidad en el proceso electoral, acortando el tiempo del </a:t>
            </a:r>
            <a:r>
              <a:rPr lang="es-CO" sz="1400" dirty="0" smtClean="0">
                <a:solidFill>
                  <a:srgbClr val="5E5C5D"/>
                </a:solidFill>
                <a:cs typeface="Calibri"/>
              </a:rPr>
              <a:t>evento.</a:t>
            </a:r>
          </a:p>
          <a:p>
            <a:pPr marL="285750" indent="-285750">
              <a:buFont typeface="Arial" panose="020B0604020202020204" pitchFamily="34" charset="0"/>
              <a:buChar char="•"/>
            </a:pPr>
            <a:r>
              <a:rPr lang="es-CO" sz="1400" dirty="0" smtClean="0">
                <a:solidFill>
                  <a:srgbClr val="5E5C5D"/>
                </a:solidFill>
                <a:cs typeface="Calibri"/>
              </a:rPr>
              <a:t>Disminuir los tiempos de procesamiento de la información a la mitad de los actualmente establecidos.</a:t>
            </a:r>
          </a:p>
          <a:p>
            <a:pPr marL="285750" indent="-285750">
              <a:buFont typeface="Arial" panose="020B0604020202020204" pitchFamily="34" charset="0"/>
              <a:buChar char="•"/>
            </a:pPr>
            <a:r>
              <a:rPr lang="es-CO" sz="1400" dirty="0" smtClean="0">
                <a:solidFill>
                  <a:srgbClr val="5E5C5D"/>
                </a:solidFill>
                <a:cs typeface="Calibri"/>
              </a:rPr>
              <a:t>Contribuir </a:t>
            </a:r>
            <a:r>
              <a:rPr lang="es-CO" sz="1400" dirty="0">
                <a:solidFill>
                  <a:srgbClr val="5E5C5D"/>
                </a:solidFill>
                <a:cs typeface="Calibri"/>
              </a:rPr>
              <a:t>con el medio ambiente optimizando el uso de los recursos electrónicos para descartar la idea de tarjetones y papel.</a:t>
            </a:r>
          </a:p>
        </p:txBody>
      </p:sp>
    </p:spTree>
    <p:extLst>
      <p:ext uri="{BB962C8B-B14F-4D97-AF65-F5344CB8AC3E}">
        <p14:creationId xmlns:p14="http://schemas.microsoft.com/office/powerpoint/2010/main" val="1288738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33478" y="2012401"/>
            <a:ext cx="2789280" cy="1938992"/>
          </a:xfrm>
          <a:prstGeom prst="rect">
            <a:avLst/>
          </a:prstGeom>
          <a:noFill/>
        </p:spPr>
        <p:txBody>
          <a:bodyPr wrap="square" rtlCol="0">
            <a:spAutoFit/>
          </a:bodyPr>
          <a:lstStyle/>
          <a:p>
            <a:r>
              <a:rPr lang="es-CO" sz="2400" b="1" dirty="0">
                <a:solidFill>
                  <a:schemeClr val="bg1"/>
                </a:solidFill>
                <a:cs typeface="Calibri"/>
              </a:rPr>
              <a:t>¿Es necesaria la implementación de nuevo software para la realización de las elecciones?</a:t>
            </a:r>
          </a:p>
        </p:txBody>
      </p:sp>
      <p:pic>
        <p:nvPicPr>
          <p:cNvPr id="4" name="Imagen 3"/>
          <p:cNvPicPr>
            <a:picLocks noChangeAspect="1"/>
          </p:cNvPicPr>
          <p:nvPr/>
        </p:nvPicPr>
        <p:blipFill>
          <a:blip r:embed="rId2"/>
          <a:stretch>
            <a:fillRect/>
          </a:stretch>
        </p:blipFill>
        <p:spPr>
          <a:xfrm>
            <a:off x="613148" y="1769688"/>
            <a:ext cx="990600" cy="50800"/>
          </a:xfrm>
          <a:prstGeom prst="rect">
            <a:avLst/>
          </a:prstGeom>
        </p:spPr>
      </p:pic>
      <p:sp>
        <p:nvSpPr>
          <p:cNvPr id="7" name="CuadroTexto 6"/>
          <p:cNvSpPr txBox="1"/>
          <p:nvPr/>
        </p:nvSpPr>
        <p:spPr>
          <a:xfrm>
            <a:off x="3904523" y="805162"/>
            <a:ext cx="4753702" cy="1569660"/>
          </a:xfrm>
          <a:prstGeom prst="rect">
            <a:avLst/>
          </a:prstGeom>
          <a:noFill/>
        </p:spPr>
        <p:txBody>
          <a:bodyPr wrap="square" rtlCol="0">
            <a:spAutoFit/>
          </a:bodyPr>
          <a:lstStyle/>
          <a:p>
            <a:r>
              <a:rPr lang="es-CO" sz="1600" dirty="0">
                <a:solidFill>
                  <a:srgbClr val="5E5C5D"/>
                </a:solidFill>
                <a:cs typeface="Calibri"/>
              </a:rPr>
              <a:t>El aplicativo Votaciones CME nace a partir de la necesidad de una nueva alternativa para realizar el proceso electoral en el centro de materias y ensayos, petición hecha por el área de bienestar, tomada por el instructor y posteriormente propuesta ante </a:t>
            </a:r>
            <a:r>
              <a:rPr lang="es-CO" sz="1600" dirty="0" smtClean="0">
                <a:solidFill>
                  <a:srgbClr val="5E5C5D"/>
                </a:solidFill>
                <a:cs typeface="Calibri"/>
              </a:rPr>
              <a:t>los aprendices </a:t>
            </a:r>
            <a:r>
              <a:rPr lang="es-CO" sz="1600" dirty="0">
                <a:solidFill>
                  <a:srgbClr val="5E5C5D"/>
                </a:solidFill>
                <a:cs typeface="Calibri"/>
              </a:rPr>
              <a:t>para su desarrollo.</a:t>
            </a:r>
          </a:p>
        </p:txBody>
      </p:sp>
      <p:pic>
        <p:nvPicPr>
          <p:cNvPr id="11" name="Imagen 10"/>
          <p:cNvPicPr>
            <a:picLocks noChangeAspect="1"/>
          </p:cNvPicPr>
          <p:nvPr/>
        </p:nvPicPr>
        <p:blipFill>
          <a:blip r:embed="rId3"/>
          <a:stretch>
            <a:fillRect/>
          </a:stretch>
        </p:blipFill>
        <p:spPr>
          <a:xfrm>
            <a:off x="6948655" y="2503674"/>
            <a:ext cx="1345623" cy="1345623"/>
          </a:xfrm>
          <a:prstGeom prst="rect">
            <a:avLst/>
          </a:prstGeom>
        </p:spPr>
      </p:pic>
      <p:pic>
        <p:nvPicPr>
          <p:cNvPr id="16" name="Imagen 15"/>
          <p:cNvPicPr>
            <a:picLocks noChangeAspect="1"/>
          </p:cNvPicPr>
          <p:nvPr/>
        </p:nvPicPr>
        <p:blipFill>
          <a:blip r:embed="rId4"/>
          <a:stretch>
            <a:fillRect/>
          </a:stretch>
        </p:blipFill>
        <p:spPr>
          <a:xfrm>
            <a:off x="4580511" y="3916702"/>
            <a:ext cx="961482" cy="850807"/>
          </a:xfrm>
          <a:prstGeom prst="rect">
            <a:avLst/>
          </a:prstGeom>
        </p:spPr>
      </p:pic>
      <p:pic>
        <p:nvPicPr>
          <p:cNvPr id="17" name="Imagen 16"/>
          <p:cNvPicPr>
            <a:picLocks noChangeAspect="1"/>
          </p:cNvPicPr>
          <p:nvPr/>
        </p:nvPicPr>
        <p:blipFill>
          <a:blip r:embed="rId5"/>
          <a:stretch>
            <a:fillRect/>
          </a:stretch>
        </p:blipFill>
        <p:spPr>
          <a:xfrm>
            <a:off x="4166326" y="2562123"/>
            <a:ext cx="1266825" cy="1228725"/>
          </a:xfrm>
          <a:prstGeom prst="rect">
            <a:avLst/>
          </a:prstGeom>
        </p:spPr>
      </p:pic>
      <p:pic>
        <p:nvPicPr>
          <p:cNvPr id="18" name="Imagen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1396" y="3920604"/>
            <a:ext cx="846905" cy="846905"/>
          </a:xfrm>
          <a:prstGeom prst="rect">
            <a:avLst/>
          </a:prstGeom>
        </p:spPr>
      </p:pic>
      <p:pic>
        <p:nvPicPr>
          <p:cNvPr id="19" name="Imagen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5814901" y="2800484"/>
            <a:ext cx="752004" cy="752004"/>
          </a:xfrm>
          <a:prstGeom prst="rect">
            <a:avLst/>
          </a:prstGeom>
        </p:spPr>
      </p:pic>
      <p:cxnSp>
        <p:nvCxnSpPr>
          <p:cNvPr id="20" name="Conector recto de flecha 19"/>
          <p:cNvCxnSpPr>
            <a:stCxn id="17" idx="3"/>
            <a:endCxn id="19" idx="3"/>
          </p:cNvCxnSpPr>
          <p:nvPr/>
        </p:nvCxnSpPr>
        <p:spPr>
          <a:xfrm>
            <a:off x="5433151" y="3176486"/>
            <a:ext cx="381750" cy="0"/>
          </a:xfrm>
          <a:prstGeom prst="straightConnector1">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Conector recto de flecha 20"/>
          <p:cNvCxnSpPr>
            <a:stCxn id="19" idx="1"/>
            <a:endCxn id="11" idx="1"/>
          </p:cNvCxnSpPr>
          <p:nvPr/>
        </p:nvCxnSpPr>
        <p:spPr>
          <a:xfrm>
            <a:off x="6566905" y="3176486"/>
            <a:ext cx="381750"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83688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54675" y="162651"/>
            <a:ext cx="2591262" cy="707886"/>
          </a:xfrm>
          <a:prstGeom prst="rect">
            <a:avLst/>
          </a:prstGeom>
          <a:noFill/>
        </p:spPr>
        <p:txBody>
          <a:bodyPr wrap="square" rtlCol="0">
            <a:spAutoFit/>
          </a:bodyPr>
          <a:lstStyle/>
          <a:p>
            <a:r>
              <a:rPr lang="es-ES" sz="2000" b="1" dirty="0" smtClean="0">
                <a:solidFill>
                  <a:srgbClr val="E8E6E8"/>
                </a:solidFill>
                <a:latin typeface="Calibri"/>
                <a:cs typeface="Calibri"/>
              </a:rPr>
              <a:t>LÍNEA</a:t>
            </a:r>
          </a:p>
          <a:p>
            <a:r>
              <a:rPr lang="es-ES" sz="2000" b="1" dirty="0" smtClean="0">
                <a:solidFill>
                  <a:srgbClr val="E8E6E8"/>
                </a:solidFill>
                <a:latin typeface="Calibri"/>
                <a:cs typeface="Calibri"/>
              </a:rPr>
              <a:t>DE TIEMPO</a:t>
            </a:r>
            <a:endParaRPr lang="es-ES" sz="2000" b="1" dirty="0">
              <a:solidFill>
                <a:srgbClr val="E8E6E8"/>
              </a:solidFill>
              <a:latin typeface="Calibri"/>
              <a:cs typeface="Calibri"/>
            </a:endParaRPr>
          </a:p>
        </p:txBody>
      </p:sp>
      <p:sp>
        <p:nvSpPr>
          <p:cNvPr id="3" name="CuadroTexto 2"/>
          <p:cNvSpPr txBox="1"/>
          <p:nvPr/>
        </p:nvSpPr>
        <p:spPr>
          <a:xfrm>
            <a:off x="553338" y="162651"/>
            <a:ext cx="281288" cy="369332"/>
          </a:xfrm>
          <a:prstGeom prst="rect">
            <a:avLst/>
          </a:prstGeom>
          <a:noFill/>
        </p:spPr>
        <p:txBody>
          <a:bodyPr wrap="square" rtlCol="0">
            <a:spAutoFit/>
          </a:bodyPr>
          <a:lstStyle/>
          <a:p>
            <a:r>
              <a:rPr lang="es-ES" b="1" dirty="0" smtClean="0">
                <a:solidFill>
                  <a:srgbClr val="E8E6E8"/>
                </a:solidFill>
                <a:latin typeface="Calibri"/>
                <a:cs typeface="Calibri"/>
              </a:rPr>
              <a:t>1</a:t>
            </a:r>
            <a:endParaRPr lang="es-ES" b="1" dirty="0">
              <a:solidFill>
                <a:srgbClr val="E8E6E8"/>
              </a:solidFill>
              <a:latin typeface="Calibri"/>
              <a:cs typeface="Calibri"/>
            </a:endParaRPr>
          </a:p>
        </p:txBody>
      </p:sp>
      <p:pic>
        <p:nvPicPr>
          <p:cNvPr id="4" name="Imagen 3"/>
          <p:cNvPicPr>
            <a:picLocks/>
          </p:cNvPicPr>
          <p:nvPr/>
        </p:nvPicPr>
        <p:blipFill>
          <a:blip r:embed="rId2"/>
          <a:stretch>
            <a:fillRect/>
          </a:stretch>
        </p:blipFill>
        <p:spPr>
          <a:xfrm>
            <a:off x="594778" y="510490"/>
            <a:ext cx="217898" cy="36000"/>
          </a:xfrm>
          <a:prstGeom prst="rect">
            <a:avLst/>
          </a:prstGeom>
        </p:spPr>
      </p:pic>
      <p:cxnSp>
        <p:nvCxnSpPr>
          <p:cNvPr id="6" name="Conector recto 5"/>
          <p:cNvCxnSpPr>
            <a:stCxn id="9" idx="6"/>
            <a:endCxn id="11" idx="6"/>
          </p:cNvCxnSpPr>
          <p:nvPr/>
        </p:nvCxnSpPr>
        <p:spPr>
          <a:xfrm flipV="1">
            <a:off x="1268306" y="1933182"/>
            <a:ext cx="6572183" cy="32776"/>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Elipse 8"/>
          <p:cNvSpPr/>
          <p:nvPr/>
        </p:nvSpPr>
        <p:spPr>
          <a:xfrm>
            <a:off x="1113248" y="1888429"/>
            <a:ext cx="155058" cy="155058"/>
          </a:xfrm>
          <a:prstGeom prst="ellipse">
            <a:avLst/>
          </a:prstGeom>
          <a:solidFill>
            <a:srgbClr val="EAEAEA"/>
          </a:solidFill>
          <a:ln w="28575" cmpd="sng">
            <a:solidFill>
              <a:srgbClr val="E46C0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Elipse 9"/>
          <p:cNvSpPr/>
          <p:nvPr/>
        </p:nvSpPr>
        <p:spPr>
          <a:xfrm>
            <a:off x="4325073" y="1885151"/>
            <a:ext cx="155058" cy="155058"/>
          </a:xfrm>
          <a:prstGeom prst="ellipse">
            <a:avLst/>
          </a:prstGeom>
          <a:solidFill>
            <a:srgbClr val="EAEAEA"/>
          </a:solidFill>
          <a:ln w="28575" cmpd="sng">
            <a:solidFill>
              <a:srgbClr val="E46C0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Elipse 10"/>
          <p:cNvSpPr/>
          <p:nvPr/>
        </p:nvSpPr>
        <p:spPr>
          <a:xfrm>
            <a:off x="7685431" y="1855653"/>
            <a:ext cx="155058" cy="155058"/>
          </a:xfrm>
          <a:prstGeom prst="ellipse">
            <a:avLst/>
          </a:prstGeom>
          <a:solidFill>
            <a:srgbClr val="EAEAEA"/>
          </a:solidFill>
          <a:ln w="28575" cmpd="sng">
            <a:solidFill>
              <a:srgbClr val="E46C0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CuadroTexto 18"/>
          <p:cNvSpPr txBox="1"/>
          <p:nvPr/>
        </p:nvSpPr>
        <p:spPr>
          <a:xfrm>
            <a:off x="827494" y="1433380"/>
            <a:ext cx="581159" cy="204327"/>
          </a:xfrm>
          <a:prstGeom prst="rect">
            <a:avLst/>
          </a:prstGeom>
        </p:spPr>
        <p:txBody>
          <a:bodyPr vert="horz" wrap="none" lIns="91440" tIns="45720" rIns="91440" bIns="45720" rtlCol="0" anchor="ctr">
            <a:noAutofit/>
          </a:bodyPr>
          <a:lstStyle/>
          <a:p>
            <a:pPr algn="l"/>
            <a:r>
              <a:rPr lang="es-ES" sz="1400" b="1" dirty="0" smtClean="0">
                <a:solidFill>
                  <a:schemeClr val="tx1">
                    <a:lumMod val="65000"/>
                    <a:lumOff val="35000"/>
                  </a:schemeClr>
                </a:solidFill>
              </a:rPr>
              <a:t>Febrero</a:t>
            </a:r>
          </a:p>
        </p:txBody>
      </p:sp>
      <p:sp>
        <p:nvSpPr>
          <p:cNvPr id="20" name="CuadroTexto 19"/>
          <p:cNvSpPr txBox="1"/>
          <p:nvPr/>
        </p:nvSpPr>
        <p:spPr>
          <a:xfrm>
            <a:off x="928586" y="1604931"/>
            <a:ext cx="622710" cy="254000"/>
          </a:xfrm>
          <a:prstGeom prst="rect">
            <a:avLst/>
          </a:prstGeom>
        </p:spPr>
        <p:txBody>
          <a:bodyPr vert="horz" wrap="none" lIns="91440" tIns="45720" rIns="91440" bIns="45720" rtlCol="0" anchor="ctr">
            <a:noAutofit/>
          </a:bodyPr>
          <a:lstStyle/>
          <a:p>
            <a:pPr algn="l"/>
            <a:r>
              <a:rPr lang="es-ES" sz="1400" b="1" dirty="0" smtClean="0">
                <a:solidFill>
                  <a:schemeClr val="accent6">
                    <a:lumMod val="75000"/>
                  </a:schemeClr>
                </a:solidFill>
              </a:rPr>
              <a:t>2019</a:t>
            </a:r>
            <a:endParaRPr lang="es-ES" sz="1400" b="1" dirty="0" smtClean="0">
              <a:solidFill>
                <a:schemeClr val="accent6">
                  <a:lumMod val="75000"/>
                </a:schemeClr>
              </a:solidFill>
            </a:endParaRPr>
          </a:p>
        </p:txBody>
      </p:sp>
      <p:sp>
        <p:nvSpPr>
          <p:cNvPr id="21" name="CuadroTexto 20"/>
          <p:cNvSpPr txBox="1"/>
          <p:nvPr/>
        </p:nvSpPr>
        <p:spPr>
          <a:xfrm>
            <a:off x="4083460" y="1430102"/>
            <a:ext cx="581159" cy="204327"/>
          </a:xfrm>
          <a:prstGeom prst="rect">
            <a:avLst/>
          </a:prstGeom>
        </p:spPr>
        <p:txBody>
          <a:bodyPr vert="horz" wrap="none" lIns="91440" tIns="45720" rIns="91440" bIns="45720" rtlCol="0" anchor="ctr">
            <a:noAutofit/>
          </a:bodyPr>
          <a:lstStyle/>
          <a:p>
            <a:pPr algn="ctr"/>
            <a:r>
              <a:rPr lang="es-ES" sz="1400" b="1" dirty="0" smtClean="0">
                <a:solidFill>
                  <a:schemeClr val="tx1">
                    <a:lumMod val="65000"/>
                    <a:lumOff val="35000"/>
                  </a:schemeClr>
                </a:solidFill>
              </a:rPr>
              <a:t>Marzo</a:t>
            </a:r>
          </a:p>
        </p:txBody>
      </p:sp>
      <p:sp>
        <p:nvSpPr>
          <p:cNvPr id="22" name="CuadroTexto 21"/>
          <p:cNvSpPr txBox="1"/>
          <p:nvPr/>
        </p:nvSpPr>
        <p:spPr>
          <a:xfrm>
            <a:off x="4078030" y="1601653"/>
            <a:ext cx="622710" cy="254000"/>
          </a:xfrm>
          <a:prstGeom prst="rect">
            <a:avLst/>
          </a:prstGeom>
        </p:spPr>
        <p:txBody>
          <a:bodyPr vert="horz" wrap="none" lIns="91440" tIns="45720" rIns="91440" bIns="45720" rtlCol="0" anchor="ctr">
            <a:noAutofit/>
          </a:bodyPr>
          <a:lstStyle/>
          <a:p>
            <a:pPr algn="ctr"/>
            <a:r>
              <a:rPr lang="es-ES" sz="1400" b="1" dirty="0" smtClean="0">
                <a:solidFill>
                  <a:schemeClr val="accent6">
                    <a:lumMod val="75000"/>
                  </a:schemeClr>
                </a:solidFill>
              </a:rPr>
              <a:t>2019</a:t>
            </a:r>
            <a:endParaRPr lang="es-ES" sz="1400" b="1" dirty="0" smtClean="0">
              <a:solidFill>
                <a:schemeClr val="accent6">
                  <a:lumMod val="75000"/>
                </a:schemeClr>
              </a:solidFill>
            </a:endParaRPr>
          </a:p>
        </p:txBody>
      </p:sp>
      <p:sp>
        <p:nvSpPr>
          <p:cNvPr id="23" name="CuadroTexto 22"/>
          <p:cNvSpPr txBox="1"/>
          <p:nvPr/>
        </p:nvSpPr>
        <p:spPr>
          <a:xfrm>
            <a:off x="7460205" y="1400604"/>
            <a:ext cx="581159" cy="204327"/>
          </a:xfrm>
          <a:prstGeom prst="rect">
            <a:avLst/>
          </a:prstGeom>
        </p:spPr>
        <p:txBody>
          <a:bodyPr vert="horz" wrap="none" lIns="91440" tIns="45720" rIns="91440" bIns="45720" rtlCol="0" anchor="ctr">
            <a:noAutofit/>
          </a:bodyPr>
          <a:lstStyle/>
          <a:p>
            <a:pPr algn="ctr"/>
            <a:r>
              <a:rPr lang="es-ES" sz="1400" b="1" dirty="0" smtClean="0">
                <a:solidFill>
                  <a:schemeClr val="tx1">
                    <a:lumMod val="65000"/>
                    <a:lumOff val="35000"/>
                  </a:schemeClr>
                </a:solidFill>
              </a:rPr>
              <a:t>Abril</a:t>
            </a:r>
          </a:p>
        </p:txBody>
      </p:sp>
      <p:sp>
        <p:nvSpPr>
          <p:cNvPr id="24" name="CuadroTexto 23"/>
          <p:cNvSpPr txBox="1"/>
          <p:nvPr/>
        </p:nvSpPr>
        <p:spPr>
          <a:xfrm>
            <a:off x="7454775" y="1572155"/>
            <a:ext cx="622710" cy="254000"/>
          </a:xfrm>
          <a:prstGeom prst="rect">
            <a:avLst/>
          </a:prstGeom>
        </p:spPr>
        <p:txBody>
          <a:bodyPr vert="horz" wrap="none" lIns="91440" tIns="45720" rIns="91440" bIns="45720" rtlCol="0" anchor="ctr">
            <a:noAutofit/>
          </a:bodyPr>
          <a:lstStyle/>
          <a:p>
            <a:pPr algn="ctr"/>
            <a:r>
              <a:rPr lang="es-ES" sz="1400" b="1" smtClean="0">
                <a:solidFill>
                  <a:schemeClr val="accent6">
                    <a:lumMod val="75000"/>
                  </a:schemeClr>
                </a:solidFill>
              </a:rPr>
              <a:t>2019</a:t>
            </a:r>
            <a:endParaRPr lang="es-ES" sz="1400" b="1" dirty="0" smtClean="0">
              <a:solidFill>
                <a:schemeClr val="accent6">
                  <a:lumMod val="75000"/>
                </a:schemeClr>
              </a:solidFill>
            </a:endParaRPr>
          </a:p>
        </p:txBody>
      </p:sp>
      <p:sp>
        <p:nvSpPr>
          <p:cNvPr id="40" name="CuadroTexto 39"/>
          <p:cNvSpPr txBox="1"/>
          <p:nvPr/>
        </p:nvSpPr>
        <p:spPr>
          <a:xfrm>
            <a:off x="643482" y="2264711"/>
            <a:ext cx="1394083" cy="1094594"/>
          </a:xfrm>
          <a:prstGeom prst="rect">
            <a:avLst/>
          </a:prstGeom>
        </p:spPr>
        <p:txBody>
          <a:bodyPr vert="horz" wrap="square" lIns="91440" tIns="45720" rIns="91440" bIns="45720" rtlCol="0" anchor="ctr">
            <a:noAutofit/>
          </a:bodyPr>
          <a:lstStyle/>
          <a:p>
            <a:r>
              <a:rPr lang="es-ES" sz="1050" b="1" dirty="0">
                <a:solidFill>
                  <a:schemeClr val="tx1">
                    <a:lumMod val="50000"/>
                    <a:lumOff val="50000"/>
                  </a:schemeClr>
                </a:solidFill>
              </a:rPr>
              <a:t>Radicación Circular </a:t>
            </a:r>
            <a:r>
              <a:rPr lang="es-ES" sz="1050" b="1" dirty="0" smtClean="0">
                <a:solidFill>
                  <a:schemeClr val="tx1">
                    <a:lumMod val="50000"/>
                    <a:lumOff val="50000"/>
                  </a:schemeClr>
                </a:solidFill>
              </a:rPr>
              <a:t>General, </a:t>
            </a:r>
            <a:r>
              <a:rPr lang="es-CO" sz="1050" b="1" dirty="0">
                <a:solidFill>
                  <a:schemeClr val="tx1">
                    <a:lumMod val="50000"/>
                    <a:lumOff val="50000"/>
                  </a:schemeClr>
                </a:solidFill>
              </a:rPr>
              <a:t>Petición de alternativa del </a:t>
            </a:r>
            <a:r>
              <a:rPr lang="es-CO" sz="1050" b="1" dirty="0" smtClean="0">
                <a:solidFill>
                  <a:schemeClr val="tx1">
                    <a:lumMod val="50000"/>
                    <a:lumOff val="50000"/>
                  </a:schemeClr>
                </a:solidFill>
              </a:rPr>
              <a:t>área </a:t>
            </a:r>
            <a:r>
              <a:rPr lang="es-CO" sz="1050" b="1" dirty="0">
                <a:solidFill>
                  <a:schemeClr val="tx1">
                    <a:lumMod val="50000"/>
                    <a:lumOff val="50000"/>
                  </a:schemeClr>
                </a:solidFill>
              </a:rPr>
              <a:t>de bienestar, Desarrollo del software</a:t>
            </a:r>
          </a:p>
          <a:p>
            <a:endParaRPr lang="es-CO" sz="800" b="1" dirty="0">
              <a:solidFill>
                <a:schemeClr val="tx1">
                  <a:lumMod val="50000"/>
                  <a:lumOff val="50000"/>
                </a:schemeClr>
              </a:solidFill>
            </a:endParaRPr>
          </a:p>
          <a:p>
            <a:endParaRPr lang="es-ES" sz="800" b="1" dirty="0">
              <a:solidFill>
                <a:schemeClr val="tx1">
                  <a:lumMod val="50000"/>
                  <a:lumOff val="50000"/>
                </a:schemeClr>
              </a:solidFill>
            </a:endParaRPr>
          </a:p>
        </p:txBody>
      </p:sp>
      <p:sp>
        <p:nvSpPr>
          <p:cNvPr id="41" name="CuadroTexto 40"/>
          <p:cNvSpPr txBox="1"/>
          <p:nvPr/>
        </p:nvSpPr>
        <p:spPr>
          <a:xfrm>
            <a:off x="3778459" y="2264711"/>
            <a:ext cx="1403343" cy="1261502"/>
          </a:xfrm>
          <a:prstGeom prst="rect">
            <a:avLst/>
          </a:prstGeom>
        </p:spPr>
        <p:txBody>
          <a:bodyPr vert="horz" wrap="square" lIns="91440" tIns="45720" rIns="91440" bIns="45720" rtlCol="0" anchor="ctr">
            <a:noAutofit/>
          </a:bodyPr>
          <a:lstStyle/>
          <a:p>
            <a:r>
              <a:rPr lang="es-ES" sz="1050" b="1" dirty="0">
                <a:solidFill>
                  <a:schemeClr val="tx1">
                    <a:lumMod val="50000"/>
                    <a:lumOff val="50000"/>
                  </a:schemeClr>
                </a:solidFill>
              </a:rPr>
              <a:t>Desarrollo </a:t>
            </a:r>
            <a:r>
              <a:rPr lang="es-ES" sz="1050" b="1" dirty="0" smtClean="0">
                <a:solidFill>
                  <a:schemeClr val="tx1">
                    <a:lumMod val="50000"/>
                    <a:lumOff val="50000"/>
                  </a:schemeClr>
                </a:solidFill>
              </a:rPr>
              <a:t>y diseño del </a:t>
            </a:r>
            <a:r>
              <a:rPr lang="es-ES" sz="1050" b="1" dirty="0">
                <a:solidFill>
                  <a:schemeClr val="tx1">
                    <a:lumMod val="50000"/>
                    <a:lumOff val="50000"/>
                  </a:schemeClr>
                </a:solidFill>
              </a:rPr>
              <a:t>software</a:t>
            </a:r>
          </a:p>
        </p:txBody>
      </p:sp>
      <p:sp>
        <p:nvSpPr>
          <p:cNvPr id="42" name="CuadroTexto 41"/>
          <p:cNvSpPr txBox="1"/>
          <p:nvPr/>
        </p:nvSpPr>
        <p:spPr>
          <a:xfrm>
            <a:off x="6922696" y="2179826"/>
            <a:ext cx="1471704" cy="1100823"/>
          </a:xfrm>
          <a:prstGeom prst="rect">
            <a:avLst/>
          </a:prstGeom>
        </p:spPr>
        <p:txBody>
          <a:bodyPr vert="horz" wrap="square" lIns="91440" tIns="45720" rIns="91440" bIns="45720" rtlCol="0" anchor="ctr">
            <a:noAutofit/>
          </a:bodyPr>
          <a:lstStyle/>
          <a:p>
            <a:r>
              <a:rPr lang="es-ES" sz="1050" b="1" dirty="0" smtClean="0">
                <a:solidFill>
                  <a:schemeClr val="tx1">
                    <a:lumMod val="50000"/>
                    <a:lumOff val="50000"/>
                  </a:schemeClr>
                </a:solidFill>
              </a:rPr>
              <a:t>Elaboración </a:t>
            </a:r>
            <a:r>
              <a:rPr lang="es-ES" sz="1050" b="1" dirty="0">
                <a:solidFill>
                  <a:schemeClr val="tx1">
                    <a:lumMod val="50000"/>
                    <a:lumOff val="50000"/>
                  </a:schemeClr>
                </a:solidFill>
              </a:rPr>
              <a:t>de la documentación</a:t>
            </a:r>
            <a:endParaRPr lang="es-ES" sz="1050" b="1" dirty="0" smtClean="0">
              <a:solidFill>
                <a:schemeClr val="tx1">
                  <a:lumMod val="50000"/>
                  <a:lumOff val="50000"/>
                </a:schemeClr>
              </a:solidFill>
            </a:endParaRPr>
          </a:p>
        </p:txBody>
      </p:sp>
    </p:spTree>
    <p:extLst>
      <p:ext uri="{BB962C8B-B14F-4D97-AF65-F5344CB8AC3E}">
        <p14:creationId xmlns:p14="http://schemas.microsoft.com/office/powerpoint/2010/main" val="2951549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747397" y="1968765"/>
            <a:ext cx="5591670" cy="1107996"/>
          </a:xfrm>
          <a:prstGeom prst="rect">
            <a:avLst/>
          </a:prstGeom>
          <a:noFill/>
        </p:spPr>
        <p:txBody>
          <a:bodyPr wrap="square" rtlCol="0">
            <a:spAutoFit/>
          </a:bodyPr>
          <a:lstStyle/>
          <a:p>
            <a:pPr algn="ctr"/>
            <a:r>
              <a:rPr lang="es-ES" sz="6600" b="1" dirty="0">
                <a:solidFill>
                  <a:schemeClr val="bg1"/>
                </a:solidFill>
                <a:cs typeface="Calibri"/>
              </a:rPr>
              <a:t>Desarrollo</a:t>
            </a:r>
            <a:endParaRPr lang="es-ES" sz="6600" b="1" dirty="0">
              <a:solidFill>
                <a:schemeClr val="bg1"/>
              </a:solidFill>
              <a:latin typeface="Calibri"/>
              <a:cs typeface="Calibri"/>
            </a:endParaRPr>
          </a:p>
        </p:txBody>
      </p:sp>
    </p:spTree>
    <p:extLst>
      <p:ext uri="{BB962C8B-B14F-4D97-AF65-F5344CB8AC3E}">
        <p14:creationId xmlns:p14="http://schemas.microsoft.com/office/powerpoint/2010/main" val="1658975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767</TotalTime>
  <Words>741</Words>
  <Application>Microsoft Office PowerPoint</Application>
  <PresentationFormat>Presentación en pantalla (16:9)</PresentationFormat>
  <Paragraphs>68</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Jhon Alejandro Murillo Díaz</cp:lastModifiedBy>
  <cp:revision>45</cp:revision>
  <dcterms:created xsi:type="dcterms:W3CDTF">2015-08-06T22:24:59Z</dcterms:created>
  <dcterms:modified xsi:type="dcterms:W3CDTF">2019-04-15T02:43:51Z</dcterms:modified>
</cp:coreProperties>
</file>