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0" r:id="rId2"/>
    <p:sldId id="331" r:id="rId3"/>
    <p:sldId id="332" r:id="rId4"/>
    <p:sldId id="333" r:id="rId5"/>
    <p:sldId id="325" r:id="rId6"/>
    <p:sldId id="323" r:id="rId7"/>
    <p:sldId id="277" r:id="rId8"/>
    <p:sldId id="257" r:id="rId9"/>
    <p:sldId id="326" r:id="rId10"/>
    <p:sldId id="272" r:id="rId11"/>
    <p:sldId id="327" r:id="rId12"/>
    <p:sldId id="303" r:id="rId13"/>
    <p:sldId id="328" r:id="rId14"/>
    <p:sldId id="300" r:id="rId15"/>
    <p:sldId id="313" r:id="rId16"/>
    <p:sldId id="329" r:id="rId17"/>
    <p:sldId id="324" r:id="rId18"/>
    <p:sldId id="271" r:id="rId19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E1A"/>
    <a:srgbClr val="9DBB23"/>
    <a:srgbClr val="EAEAEA"/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58" autoAdjust="0"/>
  </p:normalViewPr>
  <p:slideViewPr>
    <p:cSldViewPr snapToGrid="0" snapToObjects="1">
      <p:cViewPr>
        <p:scale>
          <a:sx n="105" d="100"/>
          <a:sy n="105" d="100"/>
        </p:scale>
        <p:origin x="-282" y="21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09/04/2018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09/04/2018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4" y="0"/>
            <a:ext cx="9269582" cy="51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8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  <p:sp>
        <p:nvSpPr>
          <p:cNvPr id="3" name="CuadroTexto 2"/>
          <p:cNvSpPr txBox="1"/>
          <p:nvPr userDrawn="1"/>
        </p:nvSpPr>
        <p:spPr>
          <a:xfrm>
            <a:off x="-3091833" y="-93634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9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3" y="0"/>
            <a:ext cx="92695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 ESTIL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1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694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4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975" y="0"/>
            <a:ext cx="92567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CIÓ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65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Sin título6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804" y="0"/>
            <a:ext cx="926958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94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GRAL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emplate_PPT_Mesa de trabajo 24 copia 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384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2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ÍTULO ESTI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Sin título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7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4751012"/>
            <a:ext cx="1493298" cy="392488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7" r:id="rId7"/>
    <p:sldLayoutId id="214748366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688257" y="376904"/>
            <a:ext cx="7824840" cy="42524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</a:t>
            </a:r>
          </a:p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Tenga presentes los siguientes lineamientos al momento de desarrollar su presentación en esta plantilla:</a:t>
            </a:r>
          </a:p>
          <a:p>
            <a:pPr algn="l"/>
            <a:endParaRPr lang="es-ES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Los textos siempre deben ir en Calibri, en color gris para los textos y en color blanco para los titulares.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necesita destacar algún texto use </a:t>
            </a:r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“negrilla”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 alguno de los otros colores de la misma paleta: </a:t>
            </a:r>
            <a:r>
              <a:rPr lang="es-ES" sz="1400" dirty="0" smtClean="0">
                <a:solidFill>
                  <a:srgbClr val="9DBB23"/>
                </a:solidFill>
              </a:rPr>
              <a:t>verde, </a:t>
            </a:r>
            <a:r>
              <a:rPr lang="es-ES" sz="1400" dirty="0" smtClean="0">
                <a:solidFill>
                  <a:srgbClr val="0099A5"/>
                </a:solidFill>
              </a:rPr>
              <a:t>azul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1400" dirty="0" smtClean="0">
                <a:solidFill>
                  <a:srgbClr val="FB7E1A"/>
                </a:solidFill>
              </a:rPr>
              <a:t>naranja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 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Usted dispone de dos opciones de portada y 2 opciones de plantilla para incorporar los textos, cada plantilla la encuentra en los 3 colores institucionales.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 incorpore otros estilos de plantillas.</a:t>
            </a:r>
          </a:p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Mantenga los textos concisos y las presentaciones limpias, no las sobre cargue de elementos.</a:t>
            </a:r>
          </a:p>
        </p:txBody>
      </p:sp>
    </p:spTree>
    <p:extLst>
      <p:ext uri="{BB962C8B-B14F-4D97-AF65-F5344CB8AC3E}">
        <p14:creationId xmlns:p14="http://schemas.microsoft.com/office/powerpoint/2010/main" val="22822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12887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954675" y="162651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LÍNEA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DE TIEMPO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4" name="Imagen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cxnSp>
        <p:nvCxnSpPr>
          <p:cNvPr id="6" name="Conector recto 5"/>
          <p:cNvCxnSpPr/>
          <p:nvPr/>
        </p:nvCxnSpPr>
        <p:spPr>
          <a:xfrm>
            <a:off x="409678" y="2056582"/>
            <a:ext cx="828367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ipse 8"/>
          <p:cNvSpPr/>
          <p:nvPr/>
        </p:nvSpPr>
        <p:spPr>
          <a:xfrm>
            <a:off x="332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134814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239692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340726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504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Elipse 14"/>
          <p:cNvSpPr/>
          <p:nvPr/>
        </p:nvSpPr>
        <p:spPr>
          <a:xfrm>
            <a:off x="5520583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649561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Elipse 16"/>
          <p:cNvSpPr/>
          <p:nvPr/>
        </p:nvSpPr>
        <p:spPr>
          <a:xfrm>
            <a:off x="7544389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8538297" y="1979053"/>
            <a:ext cx="155058" cy="155058"/>
          </a:xfrm>
          <a:prstGeom prst="ellipse">
            <a:avLst/>
          </a:prstGeom>
          <a:solidFill>
            <a:srgbClr val="EAEAEA"/>
          </a:solidFill>
          <a:ln w="28575" cmpd="sng">
            <a:solidFill>
              <a:srgbClr val="E46C0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/>
          <p:cNvSpPr txBox="1"/>
          <p:nvPr/>
        </p:nvSpPr>
        <p:spPr>
          <a:xfrm>
            <a:off x="4639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Octubre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14748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1" name="CuadroTexto 20"/>
          <p:cNvSpPr txBox="1"/>
          <p:nvPr/>
        </p:nvSpPr>
        <p:spPr>
          <a:xfrm>
            <a:off x="1106536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Noviembre</a:t>
            </a:r>
          </a:p>
        </p:txBody>
      </p:sp>
      <p:sp>
        <p:nvSpPr>
          <p:cNvPr id="22" name="CuadroTexto 21"/>
          <p:cNvSpPr txBox="1"/>
          <p:nvPr/>
        </p:nvSpPr>
        <p:spPr>
          <a:xfrm>
            <a:off x="1101106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217169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Diciembre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216626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5" name="CuadroTexto 24"/>
          <p:cNvSpPr txBox="1"/>
          <p:nvPr/>
        </p:nvSpPr>
        <p:spPr>
          <a:xfrm>
            <a:off x="3179503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Enero</a:t>
            </a:r>
          </a:p>
        </p:txBody>
      </p:sp>
      <p:sp>
        <p:nvSpPr>
          <p:cNvPr id="26" name="CuadroTexto 25"/>
          <p:cNvSpPr txBox="1"/>
          <p:nvPr/>
        </p:nvSpPr>
        <p:spPr>
          <a:xfrm>
            <a:off x="3174073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4277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Febrero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4272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29" name="CuadroTexto 28"/>
          <p:cNvSpPr txBox="1"/>
          <p:nvPr/>
        </p:nvSpPr>
        <p:spPr>
          <a:xfrm>
            <a:off x="5293439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Marzo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5288009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624600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Abril</a:t>
            </a:r>
          </a:p>
        </p:txBody>
      </p:sp>
      <p:sp>
        <p:nvSpPr>
          <p:cNvPr id="32" name="CuadroTexto 31"/>
          <p:cNvSpPr txBox="1"/>
          <p:nvPr/>
        </p:nvSpPr>
        <p:spPr>
          <a:xfrm>
            <a:off x="624057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3" name="CuadroTexto 32"/>
          <p:cNvSpPr txBox="1"/>
          <p:nvPr/>
        </p:nvSpPr>
        <p:spPr>
          <a:xfrm>
            <a:off x="7311167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Mayo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7305737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305075" y="1524004"/>
            <a:ext cx="581159" cy="20432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Junio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8299645" y="1695555"/>
            <a:ext cx="622710" cy="2540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ES" sz="1400" b="1" dirty="0" smtClean="0">
                <a:solidFill>
                  <a:schemeClr val="accent6">
                    <a:lumMod val="75000"/>
                  </a:schemeClr>
                </a:solidFill>
              </a:rPr>
              <a:t>2017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1638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961754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2035109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3067498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416530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5189495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6164531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7188722" y="2412998"/>
            <a:ext cx="857576" cy="942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elite,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sed do eiusmod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temor </a:t>
            </a:r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incididunt ut labore et dolore magna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arique. 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8180142" y="2306476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946843" y="3474065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1" name="Conector recto 50"/>
          <p:cNvCxnSpPr/>
          <p:nvPr/>
        </p:nvCxnSpPr>
        <p:spPr>
          <a:xfrm>
            <a:off x="1040582" y="3506841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uadroTexto 52"/>
          <p:cNvSpPr txBox="1"/>
          <p:nvPr/>
        </p:nvSpPr>
        <p:spPr>
          <a:xfrm>
            <a:off x="8180142" y="2834962"/>
            <a:ext cx="978641" cy="5694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Destacado</a:t>
            </a:r>
          </a:p>
          <a:p>
            <a:r>
              <a:rPr lang="es-ES" sz="900" b="1" dirty="0" smtClean="0">
                <a:solidFill>
                  <a:schemeClr val="accent6">
                    <a:lumMod val="75000"/>
                  </a:schemeClr>
                </a:solidFill>
              </a:rPr>
              <a:t>Datos de importancia</a:t>
            </a:r>
          </a:p>
        </p:txBody>
      </p:sp>
      <p:cxnSp>
        <p:nvCxnSpPr>
          <p:cNvPr id="54" name="Conector recto 53"/>
          <p:cNvCxnSpPr/>
          <p:nvPr/>
        </p:nvCxnSpPr>
        <p:spPr>
          <a:xfrm>
            <a:off x="8273881" y="2867738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8180142" y="3474065"/>
            <a:ext cx="857576" cy="52848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Lorem ipsum dolor sit amet, consectetur adipiscing </a:t>
            </a:r>
            <a:r>
              <a:rPr lang="es-E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elite.</a:t>
            </a:r>
          </a:p>
        </p:txBody>
      </p:sp>
      <p:cxnSp>
        <p:nvCxnSpPr>
          <p:cNvPr id="56" name="Conector recto 55"/>
          <p:cNvCxnSpPr/>
          <p:nvPr/>
        </p:nvCxnSpPr>
        <p:spPr>
          <a:xfrm>
            <a:off x="8273881" y="3412572"/>
            <a:ext cx="683234" cy="0"/>
          </a:xfrm>
          <a:prstGeom prst="line">
            <a:avLst/>
          </a:prstGeom>
          <a:ln w="9525" cmpd="sng">
            <a:solidFill>
              <a:srgbClr val="E46C0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89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159811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2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6" name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FF9220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55030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383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33478" y="2012401"/>
            <a:ext cx="278928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NOMBRE DE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TEMA A</a:t>
            </a:r>
          </a:p>
          <a:p>
            <a:r>
              <a:rPr lang="es-ES" sz="2400" b="1" dirty="0" smtClean="0">
                <a:solidFill>
                  <a:schemeClr val="bg1"/>
                </a:solidFill>
                <a:latin typeface="Calibri"/>
                <a:cs typeface="Calibri"/>
              </a:rPr>
              <a:t>DESTACAR</a:t>
            </a:r>
            <a:endParaRPr lang="es-ES" sz="24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48" y="1769688"/>
            <a:ext cx="990600" cy="5080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4409348" y="1531803"/>
            <a:ext cx="2591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348" y="2012401"/>
            <a:ext cx="38854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281590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3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58193"/>
            <a:ext cx="241300" cy="38100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 PRINCIPAL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1D9A88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1D9A88"/>
              </a:solidFill>
              <a:latin typeface="Calibri"/>
              <a:cs typeface="Calibri"/>
            </a:endParaRPr>
          </a:p>
        </p:txBody>
      </p:sp>
      <p:sp>
        <p:nvSpPr>
          <p:cNvPr id="23" name="CuadroTexto 22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990199" y="2502826"/>
            <a:ext cx="593690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reemplazar.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</p:spTree>
    <p:extLst>
      <p:ext uri="{BB962C8B-B14F-4D97-AF65-F5344CB8AC3E}">
        <p14:creationId xmlns:p14="http://schemas.microsoft.com/office/powerpoint/2010/main" val="391487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352320" y="29496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Evite lo siguiente:</a:t>
            </a:r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 rot="21141820">
            <a:off x="387255" y="912304"/>
            <a:ext cx="2183929" cy="67154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isten ITC" panose="03050502040202030202" pitchFamily="66" charset="0"/>
              </a:rPr>
              <a:t>Transparencia</a:t>
            </a:r>
            <a:endParaRPr lang="es-ES" sz="16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isten ITC" panose="03050502040202030202" pitchFamily="66" charset="0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00369" y="1398397"/>
            <a:ext cx="4412638" cy="499467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16000"/>
            <a:r>
              <a:rPr lang="es-CO" sz="16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Racionalización de la Formación </a:t>
            </a:r>
            <a:r>
              <a:rPr lang="es-CO" sz="1600" b="1" dirty="0" smtClean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ijaya" panose="020B0604020202020204" pitchFamily="34" charset="0"/>
                <a:ea typeface="Batang" panose="02030600000101010101" pitchFamily="18" charset="-127"/>
                <a:cs typeface="Vijaya" panose="020B0604020202020204" pitchFamily="34" charset="0"/>
              </a:rPr>
              <a:t>Profesional</a:t>
            </a:r>
            <a:endParaRPr lang="es-ES" sz="16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ijaya" panose="020B0604020202020204" pitchFamily="34" charset="0"/>
              <a:ea typeface="Batang" panose="02030600000101010101" pitchFamily="18" charset="-127"/>
              <a:cs typeface="Vijaya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5232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Usar otros tipos de tipografía o ponerle “efectos”: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52319" y="1947028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Utilizar otras opciones para los iconos del los listados como chulos, rombos, etc.: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811159" y="2446838"/>
            <a:ext cx="2269612" cy="7650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Wingdings" charset="2"/>
              <a:buChar char="ü"/>
            </a:pPr>
            <a:r>
              <a:rPr lang="es-ES" sz="1200" dirty="0" smtClean="0">
                <a:latin typeface="Arial"/>
                <a:cs typeface="Arial"/>
              </a:rPr>
              <a:t>Compromisos</a:t>
            </a:r>
          </a:p>
          <a:p>
            <a:pPr marL="285750" indent="-285750" algn="l">
              <a:buFont typeface="Wingdings" charset="2"/>
              <a:buChar char="v"/>
            </a:pPr>
            <a:r>
              <a:rPr lang="es-ES" sz="1200" dirty="0" smtClean="0">
                <a:latin typeface="Arial"/>
                <a:cs typeface="Arial"/>
              </a:rPr>
              <a:t>Responsabilidades</a:t>
            </a:r>
          </a:p>
          <a:p>
            <a:pPr marL="285750" indent="-285750" algn="l">
              <a:buFont typeface="Wingdings" charset="2"/>
              <a:buChar char="Ø"/>
            </a:pPr>
            <a:r>
              <a:rPr lang="es-ES" sz="1200" dirty="0" smtClean="0">
                <a:latin typeface="Arial"/>
                <a:cs typeface="Arial"/>
              </a:rPr>
              <a:t>Resultados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4645740" y="647284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Incorporar imágenes que estén deformadas,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pixeladas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etc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pic>
        <p:nvPicPr>
          <p:cNvPr id="6" name="Imagen 5" descr="Captura de pantalla 2017-07-21 a las 12.07.20 p.m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1191227"/>
            <a:ext cx="2659366" cy="1501857"/>
          </a:xfrm>
          <a:prstGeom prst="rect">
            <a:avLst/>
          </a:prstGeom>
        </p:spPr>
      </p:pic>
      <p:pic>
        <p:nvPicPr>
          <p:cNvPr id="11" name="Imagen 10" descr="Captura de pantalla 2017-07-21 a las 12.11.39 p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80" y="3228240"/>
            <a:ext cx="2659366" cy="1479062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5088190" y="1253606"/>
            <a:ext cx="704645" cy="6227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/>
          <p:cNvCxnSpPr/>
          <p:nvPr/>
        </p:nvCxnSpPr>
        <p:spPr>
          <a:xfrm>
            <a:off x="5440513" y="999607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4645740" y="2744818"/>
            <a:ext cx="406399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Poner elementos sobre las franjas para titulares: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5088190" y="3220045"/>
            <a:ext cx="2195871" cy="45065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/>
          <p:nvPr/>
        </p:nvCxnSpPr>
        <p:spPr>
          <a:xfrm>
            <a:off x="5440513" y="3021816"/>
            <a:ext cx="0" cy="21620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uadroTexto 18"/>
          <p:cNvSpPr txBox="1"/>
          <p:nvPr/>
        </p:nvSpPr>
        <p:spPr>
          <a:xfrm>
            <a:off x="352319" y="3211857"/>
            <a:ext cx="4063999" cy="4342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el formato que mejor se acomode a su necesidad para que no suceda lo siguiente: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5026180" y="4707302"/>
            <a:ext cx="3580583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*Considere si realmente la imagen que va a añadir aporta algo a la presentación, recuerde que entre más limpia mejor.</a:t>
            </a:r>
          </a:p>
        </p:txBody>
      </p:sp>
      <p:pic>
        <p:nvPicPr>
          <p:cNvPr id="21" name="Imagen 20" descr="Captura de pantalla 2017-07-21 a las 11.58.00 a.m.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54" y="3747004"/>
            <a:ext cx="1699109" cy="960297"/>
          </a:xfrm>
          <a:prstGeom prst="rect">
            <a:avLst/>
          </a:prstGeom>
        </p:spPr>
      </p:pic>
      <p:pic>
        <p:nvPicPr>
          <p:cNvPr id="22" name="Imagen 21" descr="Captura de pantalla 2017-07-21 a las 12.07.45 p.m.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0838" y="3747005"/>
            <a:ext cx="1720646" cy="9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4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/>
          <p:cNvSpPr txBox="1"/>
          <p:nvPr/>
        </p:nvSpPr>
        <p:spPr>
          <a:xfrm>
            <a:off x="417872" y="376904"/>
            <a:ext cx="8357418" cy="3277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 va a incorporar una tabla 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excel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17872" y="2920828"/>
            <a:ext cx="4925897" cy="3837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s-E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en la flecha para desprender los estilos prediseñados:</a:t>
            </a:r>
          </a:p>
        </p:txBody>
      </p:sp>
      <p:pic>
        <p:nvPicPr>
          <p:cNvPr id="4" name="Imagen 3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24" b="42369"/>
          <a:stretch/>
        </p:blipFill>
        <p:spPr>
          <a:xfrm>
            <a:off x="840510" y="1276893"/>
            <a:ext cx="4092732" cy="14877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05542" y="632721"/>
            <a:ext cx="5498206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Pegue la tabla en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power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point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Haga doble </a:t>
            </a:r>
            <a:r>
              <a:rPr lang="es-E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click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sobre la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tabla y 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desprenderá </a:t>
            </a: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el siguiente menú</a:t>
            </a:r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1851" y="1335249"/>
            <a:ext cx="1725821" cy="39894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395785" y="152410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Imagen 10" descr="PANTALLAZO 1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44324" b="79285"/>
          <a:stretch/>
        </p:blipFill>
        <p:spPr>
          <a:xfrm>
            <a:off x="840510" y="3402221"/>
            <a:ext cx="3739254" cy="1120931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3937965" y="3953403"/>
            <a:ext cx="272574" cy="188856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4297914" y="4054442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505542" y="632721"/>
            <a:ext cx="3375731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Utilice alguno de estos tres estilos: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" name="Imagen 13" descr="PANTALLAZO 2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5" r="47444" b="18790"/>
          <a:stretch/>
        </p:blipFill>
        <p:spPr>
          <a:xfrm>
            <a:off x="937846" y="1156872"/>
            <a:ext cx="2764692" cy="3422469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107448" y="2775930"/>
            <a:ext cx="375425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/>
          <p:cNvCxnSpPr/>
          <p:nvPr/>
        </p:nvCxnSpPr>
        <p:spPr>
          <a:xfrm flipH="1">
            <a:off x="3677635" y="2943985"/>
            <a:ext cx="5637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2820917" y="2783065"/>
            <a:ext cx="667948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/>
          <p:cNvSpPr txBox="1"/>
          <p:nvPr/>
        </p:nvSpPr>
        <p:spPr>
          <a:xfrm>
            <a:off x="4508104" y="632721"/>
            <a:ext cx="4052362" cy="6441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Seleccione todos los textos y verifique que</a:t>
            </a:r>
          </a:p>
          <a:p>
            <a:r>
              <a:rPr lang="es-E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estén en Calibri y gris oscuro</a:t>
            </a:r>
            <a:endParaRPr lang="es-E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 descr="Captura de pantalla 2017-07-24 a las 10.37.48 a.m.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828" y="1281308"/>
            <a:ext cx="3425542" cy="2023233"/>
          </a:xfrm>
          <a:prstGeom prst="rect">
            <a:avLst/>
          </a:prstGeom>
        </p:spPr>
      </p:pic>
      <p:sp>
        <p:nvSpPr>
          <p:cNvPr id="18" name="Rectángulo 17"/>
          <p:cNvSpPr/>
          <p:nvPr/>
        </p:nvSpPr>
        <p:spPr>
          <a:xfrm>
            <a:off x="5082444" y="1376498"/>
            <a:ext cx="1243834" cy="31356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/>
          <p:cNvSpPr/>
          <p:nvPr/>
        </p:nvSpPr>
        <p:spPr>
          <a:xfrm>
            <a:off x="6917652" y="2117374"/>
            <a:ext cx="219989" cy="211992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6281854" y="2243936"/>
            <a:ext cx="56768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2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821068" y="260381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 smtClean="0">
              <a:solidFill>
                <a:srgbClr val="92D05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051551" y="2163387"/>
            <a:ext cx="19775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SUBTÍTULO</a:t>
            </a:r>
          </a:p>
          <a:p>
            <a:r>
              <a:rPr lang="es-ES" sz="2200" b="1" dirty="0" smtClean="0">
                <a:solidFill>
                  <a:schemeClr val="bg1"/>
                </a:solidFill>
                <a:latin typeface="Calibri"/>
                <a:cs typeface="Calibri"/>
              </a:rPr>
              <a:t>TEMA</a:t>
            </a:r>
            <a:endParaRPr lang="es-ES" sz="22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819" y="3230347"/>
            <a:ext cx="1623042" cy="45719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409146" y="2163387"/>
            <a:ext cx="197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88000"/>
            <a:r>
              <a:rPr lang="es-CO" sz="2400" b="1" dirty="0">
                <a:solidFill>
                  <a:schemeClr val="bg1"/>
                </a:solidFill>
              </a:rPr>
              <a:t>Ítem a tener en cuenta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5924101" y="152191"/>
            <a:ext cx="200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 smtClean="0">
                <a:solidFill>
                  <a:srgbClr val="FF9220"/>
                </a:solidFill>
                <a:latin typeface="Calibri"/>
                <a:cs typeface="Calibri"/>
              </a:rPr>
              <a:t>Destacado</a:t>
            </a:r>
            <a:endParaRPr lang="es-ES" sz="2200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827938" y="665536"/>
            <a:ext cx="31616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s-CO" sz="1400" dirty="0"/>
              <a:t>Nombre del proyecto </a:t>
            </a:r>
          </a:p>
          <a:p>
            <a:pPr>
              <a:defRPr/>
            </a:pPr>
            <a:r>
              <a:rPr lang="es-CO" sz="1400" dirty="0"/>
              <a:t>	 “                                     “ </a:t>
            </a:r>
          </a:p>
          <a:p>
            <a:pPr>
              <a:defRPr/>
            </a:pPr>
            <a:r>
              <a:rPr lang="es-CO" sz="1400" dirty="0"/>
              <a:t>2.  </a:t>
            </a:r>
            <a:r>
              <a:rPr lang="es-CO" sz="1400" dirty="0" err="1"/>
              <a:t>Abstract</a:t>
            </a:r>
            <a:endParaRPr lang="es-CO" sz="1400" dirty="0"/>
          </a:p>
          <a:p>
            <a:pPr>
              <a:defRPr/>
            </a:pPr>
            <a:r>
              <a:rPr lang="es-CO" sz="1400" dirty="0"/>
              <a:t>3. Objetivo General</a:t>
            </a:r>
          </a:p>
          <a:p>
            <a:pPr>
              <a:defRPr/>
            </a:pPr>
            <a:r>
              <a:rPr lang="es-CO" sz="1400" dirty="0"/>
              <a:t>4. Objetivos Específicos (mínimo 3)</a:t>
            </a:r>
          </a:p>
          <a:p>
            <a:pPr>
              <a:defRPr/>
            </a:pPr>
            <a:r>
              <a:rPr lang="es-CO" sz="1400" dirty="0"/>
              <a:t>5. Recuento (resumen corto), sobre el análisis y levantamiento de información que realizaron para llegar a la viabilidad del proyecto.</a:t>
            </a:r>
          </a:p>
          <a:p>
            <a:pPr>
              <a:defRPr/>
            </a:pPr>
            <a:r>
              <a:rPr lang="es-CO" sz="1400" dirty="0"/>
              <a:t>6. Delimitación del proyecto</a:t>
            </a:r>
            <a:r>
              <a:rPr lang="es-CO" sz="1400" dirty="0" smtClean="0"/>
              <a:t>.</a:t>
            </a:r>
          </a:p>
          <a:p>
            <a:pPr>
              <a:defRPr/>
            </a:pPr>
            <a:r>
              <a:rPr lang="es-CO" sz="1400" dirty="0"/>
              <a:t>7. Socializar Diagrama de clases.</a:t>
            </a:r>
          </a:p>
          <a:p>
            <a:pPr>
              <a:defRPr/>
            </a:pPr>
            <a:r>
              <a:rPr lang="es-CO" sz="1400" dirty="0"/>
              <a:t>8. Recursos Hardware y Software que requiere la aplicación y el usuario final.</a:t>
            </a:r>
          </a:p>
          <a:p>
            <a:pPr>
              <a:defRPr/>
            </a:pPr>
            <a:r>
              <a:rPr lang="es-CO" sz="1400" dirty="0"/>
              <a:t>9. Socialización del proyecto: Hacia el técnico y al usuario final.</a:t>
            </a:r>
          </a:p>
          <a:p>
            <a:pPr>
              <a:defRPr/>
            </a:pPr>
            <a:r>
              <a:rPr lang="es-CO" sz="1400" dirty="0"/>
              <a:t>Nota:  Es importante tomar más tiempo en la presentación del proyecto por lo tanto en la relatoría se sugiere ser lo más específicos y claros.</a:t>
            </a:r>
          </a:p>
          <a:p>
            <a:pPr>
              <a:defRPr/>
            </a:pPr>
            <a:endParaRPr lang="es-CO" sz="1400" dirty="0"/>
          </a:p>
        </p:txBody>
      </p:sp>
      <p:pic>
        <p:nvPicPr>
          <p:cNvPr id="13" name="Imagen 1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5695987" y="1696034"/>
            <a:ext cx="36000" cy="234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33054" y="2075767"/>
            <a:ext cx="44324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es-CO" sz="2800" dirty="0"/>
              <a:t>Técnico Programación de Software</a:t>
            </a:r>
            <a:br>
              <a:rPr lang="es-ES" altLang="es-CO" sz="2800" dirty="0"/>
            </a:br>
            <a:r>
              <a:rPr lang="es-ES" altLang="es-CO" sz="2800" dirty="0"/>
              <a:t>Proyecto </a:t>
            </a:r>
            <a:endParaRPr lang="es-ES" alt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733054" y="2165559"/>
            <a:ext cx="4432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b="1" dirty="0">
                <a:solidFill>
                  <a:srgbClr val="080808"/>
                </a:solidFill>
              </a:rPr>
              <a:t>TITULO DEL PROYECTO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754235" y="3068358"/>
            <a:ext cx="3707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FFC000"/>
                </a:solidFill>
              </a:rPr>
              <a:t>FORMACIÓN</a:t>
            </a:r>
            <a:r>
              <a:rPr lang="es-CO" b="1" dirty="0">
                <a:solidFill>
                  <a:schemeClr val="bg1"/>
                </a:solidFill>
              </a:rPr>
              <a:t> </a:t>
            </a:r>
            <a:endParaRPr lang="es-ES" b="1" dirty="0">
              <a:solidFill>
                <a:srgbClr val="FF922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997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1"/>
            <a:ext cx="9144000" cy="5143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747397" y="1968765"/>
            <a:ext cx="5591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 smtClean="0">
                <a:solidFill>
                  <a:schemeClr val="bg1"/>
                </a:solidFill>
                <a:latin typeface="Calibri"/>
                <a:cs typeface="Calibri"/>
              </a:rPr>
              <a:t>CAPÍTULO</a:t>
            </a:r>
            <a:endParaRPr lang="es-ES" sz="6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/>
          <p:cNvSpPr txBox="1"/>
          <p:nvPr/>
        </p:nvSpPr>
        <p:spPr>
          <a:xfrm>
            <a:off x="954675" y="144887"/>
            <a:ext cx="2591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INDICADOR</a:t>
            </a:r>
          </a:p>
          <a:p>
            <a:r>
              <a:rPr lang="es-ES" sz="2000" b="1" dirty="0" smtClean="0">
                <a:solidFill>
                  <a:srgbClr val="E8E6E8"/>
                </a:solidFill>
                <a:latin typeface="Calibri"/>
                <a:cs typeface="Calibri"/>
              </a:rPr>
              <a:t>CAPÍTULO</a:t>
            </a:r>
            <a:endParaRPr lang="es-ES" sz="2000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553338" y="162651"/>
            <a:ext cx="28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E8E6E8"/>
                </a:solidFill>
                <a:latin typeface="Calibri"/>
                <a:cs typeface="Calibri"/>
              </a:rPr>
              <a:t>1</a:t>
            </a:r>
            <a:endParaRPr lang="es-ES" b="1" dirty="0">
              <a:solidFill>
                <a:srgbClr val="E8E6E8"/>
              </a:solidFill>
              <a:latin typeface="Calibri"/>
              <a:cs typeface="Calibri"/>
            </a:endParaRPr>
          </a:p>
        </p:txBody>
      </p:sp>
      <p:pic>
        <p:nvPicPr>
          <p:cNvPr id="14" name="Imagen 1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594778" y="510490"/>
            <a:ext cx="217898" cy="36000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954675" y="1227522"/>
            <a:ext cx="2591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5E5C5D"/>
                </a:solidFill>
                <a:latin typeface="Calibri"/>
                <a:cs typeface="Calibri"/>
              </a:rPr>
              <a:t>TÍTULO</a:t>
            </a:r>
            <a:endParaRPr lang="es-ES" sz="20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990199" y="1552505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ACC42D"/>
                </a:solidFill>
                <a:latin typeface="Calibri"/>
                <a:cs typeface="Calibri"/>
              </a:rPr>
              <a:t>SUBTÍTULO</a:t>
            </a:r>
            <a:endParaRPr lang="es-ES" sz="1600" b="1" dirty="0">
              <a:solidFill>
                <a:srgbClr val="ACC42D"/>
              </a:solidFill>
              <a:latin typeface="Calibri"/>
              <a:cs typeface="Calibri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990199" y="2106234"/>
            <a:ext cx="25912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 smtClean="0">
                <a:solidFill>
                  <a:srgbClr val="5E5C5D"/>
                </a:solidFill>
                <a:latin typeface="Calibri"/>
                <a:cs typeface="Calibri"/>
              </a:rPr>
              <a:t>Destacado</a:t>
            </a:r>
            <a:endParaRPr lang="es-ES" sz="1600" b="1" dirty="0">
              <a:solidFill>
                <a:srgbClr val="5E5C5D"/>
              </a:solidFill>
              <a:latin typeface="Calibri"/>
              <a:cs typeface="Calibri"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990198" y="2502826"/>
            <a:ext cx="66944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Texto para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r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eemplazar. Importancia </a:t>
            </a:r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de la formación técnica y tecnológica y sus aportes en el desarrollo de un </a:t>
            </a:r>
            <a:r>
              <a:rPr lang="es-ES" sz="1400" dirty="0" smtClean="0">
                <a:solidFill>
                  <a:srgbClr val="5E5C5D"/>
                </a:solidFill>
                <a:latin typeface="Calibri"/>
                <a:cs typeface="Calibri"/>
              </a:rPr>
              <a:t>país.</a:t>
            </a:r>
            <a:endParaRPr lang="es-ES" sz="1400" dirty="0">
              <a:solidFill>
                <a:srgbClr val="5E5C5D"/>
              </a:solidFill>
              <a:latin typeface="Calibri"/>
              <a:cs typeface="Calibri"/>
            </a:endParaRP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El emprendimiento de base tecnológica: ¿Cómo estamos?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Empleabilidad en Colombia; lo que los empresarios requieren</a:t>
            </a:r>
          </a:p>
          <a:p>
            <a:r>
              <a:rPr lang="es-ES" sz="1400" dirty="0">
                <a:solidFill>
                  <a:srgbClr val="5E5C5D"/>
                </a:solidFill>
                <a:latin typeface="Calibri"/>
                <a:cs typeface="Calibri"/>
              </a:rPr>
              <a:t>Innovaciones para el campo colombiano</a:t>
            </a:r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21" y="1963366"/>
            <a:ext cx="265430" cy="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80576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609</TotalTime>
  <Words>829</Words>
  <Application>Microsoft Office PowerPoint</Application>
  <PresentationFormat>Presentación en pantalla (16:9)</PresentationFormat>
  <Paragraphs>138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usuario</cp:lastModifiedBy>
  <cp:revision>27</cp:revision>
  <dcterms:created xsi:type="dcterms:W3CDTF">2015-08-06T22:24:59Z</dcterms:created>
  <dcterms:modified xsi:type="dcterms:W3CDTF">2018-04-09T21:48:35Z</dcterms:modified>
</cp:coreProperties>
</file>