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56" r:id="rId2"/>
    <p:sldId id="258" r:id="rId3"/>
    <p:sldId id="259" r:id="rId4"/>
    <p:sldId id="260" r:id="rId5"/>
    <p:sldId id="262" r:id="rId6"/>
    <p:sldId id="280" r:id="rId7"/>
    <p:sldId id="281" r:id="rId8"/>
    <p:sldId id="279" r:id="rId9"/>
    <p:sldId id="282" r:id="rId10"/>
    <p:sldId id="285" r:id="rId11"/>
    <p:sldId id="263" r:id="rId12"/>
    <p:sldId id="273" r:id="rId13"/>
    <p:sldId id="274" r:id="rId14"/>
    <p:sldId id="276" r:id="rId15"/>
    <p:sldId id="286" r:id="rId16"/>
    <p:sldId id="287" r:id="rId17"/>
    <p:sldId id="261" r:id="rId18"/>
    <p:sldId id="264" r:id="rId19"/>
    <p:sldId id="265" r:id="rId20"/>
    <p:sldId id="269" r:id="rId21"/>
    <p:sldId id="270" r:id="rId22"/>
    <p:sldId id="266" r:id="rId23"/>
    <p:sldId id="267" r:id="rId24"/>
    <p:sldId id="268" r:id="rId25"/>
    <p:sldId id="277" r:id="rId26"/>
    <p:sldId id="272"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F2C18-962F-4F87-B82D-24774605459A}" v="174" dt="2020-04-16T16:06:16.044"/>
    <p1510:client id="{50833CC6-02AD-4BD6-88B5-FE8051095BF7}" v="266" dt="2020-04-17T19:58:31.970"/>
    <p1510:client id="{54808408-4BE1-495F-92A0-C7D6035E7332}" v="77" dt="2020-04-16T18:44:06.836"/>
    <p1510:client id="{7046E6AB-FA3C-4691-B000-DE53C88A69B4}" v="406" dt="2020-04-16T17:19:58.390"/>
    <p1510:client id="{DFC5727E-2F6D-4712-9B1B-5442616CE412}" v="1721" dt="2020-04-17T19:42:09.490"/>
    <p1510:client id="{ECB5A294-E48A-4735-9CE3-7EABB45357B3}" v="3" dt="2020-04-17T17:36:13.267"/>
    <p1510:client id="{FDBE3BFE-DA06-4AF7-A4BC-608B11388D23}" v="496" dt="2020-04-16T19:53:03.30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UZ MATEUS ELIYER JOHANNA" userId="S::ejcruzma@poligran.edu.co::a3572b67-8c79-4256-bf7b-35962c499902" providerId="AD" clId="Web-{FDBE3BFE-DA06-4AF7-A4BC-608B11388D23}"/>
    <pc:docChg chg="modSld">
      <pc:chgData name="CRUZ MATEUS ELIYER JOHANNA" userId="S::ejcruzma@poligran.edu.co::a3572b67-8c79-4256-bf7b-35962c499902" providerId="AD" clId="Web-{FDBE3BFE-DA06-4AF7-A4BC-608B11388D23}" dt="2020-04-16T19:53:03.309" v="480" actId="1076"/>
      <pc:docMkLst>
        <pc:docMk/>
      </pc:docMkLst>
      <pc:sldChg chg="modSp">
        <pc:chgData name="CRUZ MATEUS ELIYER JOHANNA" userId="S::ejcruzma@poligran.edu.co::a3572b67-8c79-4256-bf7b-35962c499902" providerId="AD" clId="Web-{FDBE3BFE-DA06-4AF7-A4BC-608B11388D23}" dt="2020-04-16T19:53:03.309" v="480" actId="1076"/>
        <pc:sldMkLst>
          <pc:docMk/>
          <pc:sldMk cId="1503449984" sldId="268"/>
        </pc:sldMkLst>
        <pc:spChg chg="mod">
          <ac:chgData name="CRUZ MATEUS ELIYER JOHANNA" userId="S::ejcruzma@poligran.edu.co::a3572b67-8c79-4256-bf7b-35962c499902" providerId="AD" clId="Web-{FDBE3BFE-DA06-4AF7-A4BC-608B11388D23}" dt="2020-04-16T19:53:03.309" v="480" actId="1076"/>
          <ac:spMkLst>
            <pc:docMk/>
            <pc:sldMk cId="1503449984" sldId="268"/>
            <ac:spMk id="2" creationId="{995AC7B4-52A6-4C6E-9684-1A1E639D3628}"/>
          </ac:spMkLst>
        </pc:spChg>
        <pc:graphicFrameChg chg="mod modGraphic">
          <ac:chgData name="CRUZ MATEUS ELIYER JOHANNA" userId="S::ejcruzma@poligran.edu.co::a3572b67-8c79-4256-bf7b-35962c499902" providerId="AD" clId="Web-{FDBE3BFE-DA06-4AF7-A4BC-608B11388D23}" dt="2020-04-16T19:52:59.356" v="479" actId="1076"/>
          <ac:graphicFrameMkLst>
            <pc:docMk/>
            <pc:sldMk cId="1503449984" sldId="268"/>
            <ac:graphicFrameMk id="4" creationId="{8BC0790E-2FAB-4042-BE18-6E82BB5D6E30}"/>
          </ac:graphicFrameMkLst>
        </pc:graphicFrameChg>
      </pc:sldChg>
    </pc:docChg>
  </pc:docChgLst>
  <pc:docChgLst>
    <pc:chgData name="CRUZ MATEUS ELIYER JOHANNA" userId="S::ejcruzma@poligran.edu.co::a3572b67-8c79-4256-bf7b-35962c499902" providerId="AD" clId="Web-{50833CC6-02AD-4BD6-88B5-FE8051095BF7}"/>
    <pc:docChg chg="addSld modSld">
      <pc:chgData name="CRUZ MATEUS ELIYER JOHANNA" userId="S::ejcruzma@poligran.edu.co::a3572b67-8c79-4256-bf7b-35962c499902" providerId="AD" clId="Web-{50833CC6-02AD-4BD6-88B5-FE8051095BF7}" dt="2020-04-17T19:58:31.970" v="262"/>
      <pc:docMkLst>
        <pc:docMk/>
      </pc:docMkLst>
      <pc:sldChg chg="addSp modSp mod setBg">
        <pc:chgData name="CRUZ MATEUS ELIYER JOHANNA" userId="S::ejcruzma@poligran.edu.co::a3572b67-8c79-4256-bf7b-35962c499902" providerId="AD" clId="Web-{50833CC6-02AD-4BD6-88B5-FE8051095BF7}" dt="2020-04-17T19:58:14.376" v="260" actId="20577"/>
        <pc:sldMkLst>
          <pc:docMk/>
          <pc:sldMk cId="185702492" sldId="263"/>
        </pc:sldMkLst>
        <pc:spChg chg="mod">
          <ac:chgData name="CRUZ MATEUS ELIYER JOHANNA" userId="S::ejcruzma@poligran.edu.co::a3572b67-8c79-4256-bf7b-35962c499902" providerId="AD" clId="Web-{50833CC6-02AD-4BD6-88B5-FE8051095BF7}" dt="2020-04-17T19:57:55.173" v="253"/>
          <ac:spMkLst>
            <pc:docMk/>
            <pc:sldMk cId="185702492" sldId="263"/>
            <ac:spMk id="2" creationId="{BDA68FF5-53C2-4049-9343-DB2C9D0C0924}"/>
          </ac:spMkLst>
        </pc:spChg>
        <pc:spChg chg="mod">
          <ac:chgData name="CRUZ MATEUS ELIYER JOHANNA" userId="S::ejcruzma@poligran.edu.co::a3572b67-8c79-4256-bf7b-35962c499902" providerId="AD" clId="Web-{50833CC6-02AD-4BD6-88B5-FE8051095BF7}" dt="2020-04-17T19:58:14.376" v="260" actId="20577"/>
          <ac:spMkLst>
            <pc:docMk/>
            <pc:sldMk cId="185702492" sldId="263"/>
            <ac:spMk id="3" creationId="{BE92235E-4B53-4424-A9EC-CC65213E19A6}"/>
          </ac:spMkLst>
        </pc:spChg>
        <pc:spChg chg="add">
          <ac:chgData name="CRUZ MATEUS ELIYER JOHANNA" userId="S::ejcruzma@poligran.edu.co::a3572b67-8c79-4256-bf7b-35962c499902" providerId="AD" clId="Web-{50833CC6-02AD-4BD6-88B5-FE8051095BF7}" dt="2020-04-17T19:57:55.173" v="253"/>
          <ac:spMkLst>
            <pc:docMk/>
            <pc:sldMk cId="185702492" sldId="263"/>
            <ac:spMk id="9" creationId="{59A309A7-1751-4ABE-A3C1-EEC40366AD89}"/>
          </ac:spMkLst>
        </pc:spChg>
        <pc:spChg chg="add">
          <ac:chgData name="CRUZ MATEUS ELIYER JOHANNA" userId="S::ejcruzma@poligran.edu.co::a3572b67-8c79-4256-bf7b-35962c499902" providerId="AD" clId="Web-{50833CC6-02AD-4BD6-88B5-FE8051095BF7}" dt="2020-04-17T19:57:55.173" v="253"/>
          <ac:spMkLst>
            <pc:docMk/>
            <pc:sldMk cId="185702492" sldId="263"/>
            <ac:spMk id="11" creationId="{967D8EB6-EAE1-4F9C-B398-83321E287204}"/>
          </ac:spMkLst>
        </pc:spChg>
        <pc:picChg chg="add mod">
          <ac:chgData name="CRUZ MATEUS ELIYER JOHANNA" userId="S::ejcruzma@poligran.edu.co::a3572b67-8c79-4256-bf7b-35962c499902" providerId="AD" clId="Web-{50833CC6-02AD-4BD6-88B5-FE8051095BF7}" dt="2020-04-17T19:57:55.173" v="253"/>
          <ac:picMkLst>
            <pc:docMk/>
            <pc:sldMk cId="185702492" sldId="263"/>
            <ac:picMk id="4" creationId="{86522B17-2FB3-4201-AA1E-7AA0F2E82178}"/>
          </ac:picMkLst>
        </pc:picChg>
      </pc:sldChg>
      <pc:sldChg chg="modSp">
        <pc:chgData name="CRUZ MATEUS ELIYER JOHANNA" userId="S::ejcruzma@poligran.edu.co::a3572b67-8c79-4256-bf7b-35962c499902" providerId="AD" clId="Web-{50833CC6-02AD-4BD6-88B5-FE8051095BF7}" dt="2020-04-17T19:47:59.590" v="162" actId="20577"/>
        <pc:sldMkLst>
          <pc:docMk/>
          <pc:sldMk cId="1142319723" sldId="265"/>
        </pc:sldMkLst>
        <pc:spChg chg="mod">
          <ac:chgData name="CRUZ MATEUS ELIYER JOHANNA" userId="S::ejcruzma@poligran.edu.co::a3572b67-8c79-4256-bf7b-35962c499902" providerId="AD" clId="Web-{50833CC6-02AD-4BD6-88B5-FE8051095BF7}" dt="2020-04-17T19:47:59.590" v="162" actId="20577"/>
          <ac:spMkLst>
            <pc:docMk/>
            <pc:sldMk cId="1142319723" sldId="265"/>
            <ac:spMk id="3" creationId="{FFE39BED-D147-4A88-ACCD-1581999B1233}"/>
          </ac:spMkLst>
        </pc:spChg>
      </pc:sldChg>
      <pc:sldChg chg="modSp">
        <pc:chgData name="CRUZ MATEUS ELIYER JOHANNA" userId="S::ejcruzma@poligran.edu.co::a3572b67-8c79-4256-bf7b-35962c499902" providerId="AD" clId="Web-{50833CC6-02AD-4BD6-88B5-FE8051095BF7}" dt="2020-04-17T19:48:54.341" v="207" actId="1076"/>
        <pc:sldMkLst>
          <pc:docMk/>
          <pc:sldMk cId="211740985" sldId="269"/>
        </pc:sldMkLst>
        <pc:spChg chg="mod">
          <ac:chgData name="CRUZ MATEUS ELIYER JOHANNA" userId="S::ejcruzma@poligran.edu.co::a3572b67-8c79-4256-bf7b-35962c499902" providerId="AD" clId="Web-{50833CC6-02AD-4BD6-88B5-FE8051095BF7}" dt="2020-04-17T19:48:54.341" v="207" actId="1076"/>
          <ac:spMkLst>
            <pc:docMk/>
            <pc:sldMk cId="211740985" sldId="269"/>
            <ac:spMk id="3" creationId="{597E4F4C-5246-4EC3-8823-4FF7956E14FF}"/>
          </ac:spMkLst>
        </pc:spChg>
      </pc:sldChg>
      <pc:sldChg chg="new">
        <pc:chgData name="CRUZ MATEUS ELIYER JOHANNA" userId="S::ejcruzma@poligran.edu.co::a3572b67-8c79-4256-bf7b-35962c499902" providerId="AD" clId="Web-{50833CC6-02AD-4BD6-88B5-FE8051095BF7}" dt="2020-04-17T19:58:31.970" v="262"/>
        <pc:sldMkLst>
          <pc:docMk/>
          <pc:sldMk cId="203663471" sldId="271"/>
        </pc:sldMkLst>
      </pc:sldChg>
    </pc:docChg>
  </pc:docChgLst>
  <pc:docChgLst>
    <pc:chgData name="CRUZ MATEUS ELIYER JOHANNA" userId="S::ejcruzma@poligran.edu.co::a3572b67-8c79-4256-bf7b-35962c499902" providerId="AD" clId="Web-{ECB5A294-E48A-4735-9CE3-7EABB45357B3}"/>
    <pc:docChg chg="modSld">
      <pc:chgData name="CRUZ MATEUS ELIYER JOHANNA" userId="S::ejcruzma@poligran.edu.co::a3572b67-8c79-4256-bf7b-35962c499902" providerId="AD" clId="Web-{ECB5A294-E48A-4735-9CE3-7EABB45357B3}" dt="2020-04-17T17:36:16.767" v="2"/>
      <pc:docMkLst>
        <pc:docMk/>
      </pc:docMkLst>
      <pc:sldChg chg="addSp modSp mod setBg">
        <pc:chgData name="CRUZ MATEUS ELIYER JOHANNA" userId="S::ejcruzma@poligran.edu.co::a3572b67-8c79-4256-bf7b-35962c499902" providerId="AD" clId="Web-{ECB5A294-E48A-4735-9CE3-7EABB45357B3}" dt="2020-04-17T17:36:16.767" v="2"/>
        <pc:sldMkLst>
          <pc:docMk/>
          <pc:sldMk cId="3920194418" sldId="270"/>
        </pc:sldMkLst>
        <pc:spChg chg="mod">
          <ac:chgData name="CRUZ MATEUS ELIYER JOHANNA" userId="S::ejcruzma@poligran.edu.co::a3572b67-8c79-4256-bf7b-35962c499902" providerId="AD" clId="Web-{ECB5A294-E48A-4735-9CE3-7EABB45357B3}" dt="2020-04-17T17:36:16.767" v="2"/>
          <ac:spMkLst>
            <pc:docMk/>
            <pc:sldMk cId="3920194418" sldId="270"/>
            <ac:spMk id="2" creationId="{0A5D0847-C540-4BE1-8BFF-D598A413AD95}"/>
          </ac:spMkLst>
        </pc:spChg>
        <pc:spChg chg="add">
          <ac:chgData name="CRUZ MATEUS ELIYER JOHANNA" userId="S::ejcruzma@poligran.edu.co::a3572b67-8c79-4256-bf7b-35962c499902" providerId="AD" clId="Web-{ECB5A294-E48A-4735-9CE3-7EABB45357B3}" dt="2020-04-17T17:36:16.767" v="2"/>
          <ac:spMkLst>
            <pc:docMk/>
            <pc:sldMk cId="3920194418" sldId="270"/>
            <ac:spMk id="8" creationId="{A4AC5506-6312-4701-8D3C-40187889A947}"/>
          </ac:spMkLst>
        </pc:spChg>
        <pc:picChg chg="add mod">
          <ac:chgData name="CRUZ MATEUS ELIYER JOHANNA" userId="S::ejcruzma@poligran.edu.co::a3572b67-8c79-4256-bf7b-35962c499902" providerId="AD" clId="Web-{ECB5A294-E48A-4735-9CE3-7EABB45357B3}" dt="2020-04-17T17:36:16.767" v="2"/>
          <ac:picMkLst>
            <pc:docMk/>
            <pc:sldMk cId="3920194418" sldId="270"/>
            <ac:picMk id="3" creationId="{115FD3CE-6A7C-4201-8326-63445231DA38}"/>
          </ac:picMkLst>
        </pc:picChg>
      </pc:sldChg>
    </pc:docChg>
  </pc:docChgLst>
  <pc:docChgLst>
    <pc:chgData name="CRUZ MATEUS ELIYER JOHANNA" userId="S::ejcruzma@poligran.edu.co::a3572b67-8c79-4256-bf7b-35962c499902" providerId="AD" clId="Web-{54808408-4BE1-495F-92A0-C7D6035E7332}"/>
    <pc:docChg chg="addSld modSld">
      <pc:chgData name="CRUZ MATEUS ELIYER JOHANNA" userId="S::ejcruzma@poligran.edu.co::a3572b67-8c79-4256-bf7b-35962c499902" providerId="AD" clId="Web-{54808408-4BE1-495F-92A0-C7D6035E7332}" dt="2020-04-16T18:44:06.836" v="75" actId="20577"/>
      <pc:docMkLst>
        <pc:docMk/>
      </pc:docMkLst>
      <pc:sldChg chg="modSp">
        <pc:chgData name="CRUZ MATEUS ELIYER JOHANNA" userId="S::ejcruzma@poligran.edu.co::a3572b67-8c79-4256-bf7b-35962c499902" providerId="AD" clId="Web-{54808408-4BE1-495F-92A0-C7D6035E7332}" dt="2020-04-16T18:44:06.836" v="74" actId="20577"/>
        <pc:sldMkLst>
          <pc:docMk/>
          <pc:sldMk cId="1142319723" sldId="265"/>
        </pc:sldMkLst>
        <pc:spChg chg="mod">
          <ac:chgData name="CRUZ MATEUS ELIYER JOHANNA" userId="S::ejcruzma@poligran.edu.co::a3572b67-8c79-4256-bf7b-35962c499902" providerId="AD" clId="Web-{54808408-4BE1-495F-92A0-C7D6035E7332}" dt="2020-04-16T18:44:06.836" v="74" actId="20577"/>
          <ac:spMkLst>
            <pc:docMk/>
            <pc:sldMk cId="1142319723" sldId="265"/>
            <ac:spMk id="3" creationId="{FFE39BED-D147-4A88-ACCD-1581999B1233}"/>
          </ac:spMkLst>
        </pc:spChg>
      </pc:sldChg>
      <pc:sldChg chg="delSp modSp new">
        <pc:chgData name="CRUZ MATEUS ELIYER JOHANNA" userId="S::ejcruzma@poligran.edu.co::a3572b67-8c79-4256-bf7b-35962c499902" providerId="AD" clId="Web-{54808408-4BE1-495F-92A0-C7D6035E7332}" dt="2020-04-16T18:43:50.226" v="61" actId="20577"/>
        <pc:sldMkLst>
          <pc:docMk/>
          <pc:sldMk cId="3920194418" sldId="270"/>
        </pc:sldMkLst>
        <pc:spChg chg="mod">
          <ac:chgData name="CRUZ MATEUS ELIYER JOHANNA" userId="S::ejcruzma@poligran.edu.co::a3572b67-8c79-4256-bf7b-35962c499902" providerId="AD" clId="Web-{54808408-4BE1-495F-92A0-C7D6035E7332}" dt="2020-04-16T18:43:50.226" v="61" actId="20577"/>
          <ac:spMkLst>
            <pc:docMk/>
            <pc:sldMk cId="3920194418" sldId="270"/>
            <ac:spMk id="2" creationId="{0A5D0847-C540-4BE1-8BFF-D598A413AD95}"/>
          </ac:spMkLst>
        </pc:spChg>
        <pc:spChg chg="del">
          <ac:chgData name="CRUZ MATEUS ELIYER JOHANNA" userId="S::ejcruzma@poligran.edu.co::a3572b67-8c79-4256-bf7b-35962c499902" providerId="AD" clId="Web-{54808408-4BE1-495F-92A0-C7D6035E7332}" dt="2020-04-16T18:43:38.835" v="1"/>
          <ac:spMkLst>
            <pc:docMk/>
            <pc:sldMk cId="3920194418" sldId="270"/>
            <ac:spMk id="3" creationId="{4F8DB57F-5F0E-4584-B7B8-8693D1C308BF}"/>
          </ac:spMkLst>
        </pc:spChg>
      </pc:sldChg>
    </pc:docChg>
  </pc:docChgLst>
  <pc:docChgLst>
    <pc:chgData name="CRUZ MATEUS ELIYER JOHANNA" userId="S::ejcruzma@poligran.edu.co::a3572b67-8c79-4256-bf7b-35962c499902" providerId="AD" clId="Web-{DFC5727E-2F6D-4712-9B1B-5442616CE412}"/>
    <pc:docChg chg="modSld">
      <pc:chgData name="CRUZ MATEUS ELIYER JOHANNA" userId="S::ejcruzma@poligran.edu.co::a3572b67-8c79-4256-bf7b-35962c499902" providerId="AD" clId="Web-{DFC5727E-2F6D-4712-9B1B-5442616CE412}" dt="2020-04-17T19:42:08.334" v="1714" actId="20577"/>
      <pc:docMkLst>
        <pc:docMk/>
      </pc:docMkLst>
      <pc:sldChg chg="modSp">
        <pc:chgData name="CRUZ MATEUS ELIYER JOHANNA" userId="S::ejcruzma@poligran.edu.co::a3572b67-8c79-4256-bf7b-35962c499902" providerId="AD" clId="Web-{DFC5727E-2F6D-4712-9B1B-5442616CE412}" dt="2020-04-17T19:06:43" v="27" actId="20577"/>
        <pc:sldMkLst>
          <pc:docMk/>
          <pc:sldMk cId="1016110775" sldId="256"/>
        </pc:sldMkLst>
        <pc:spChg chg="mod">
          <ac:chgData name="CRUZ MATEUS ELIYER JOHANNA" userId="S::ejcruzma@poligran.edu.co::a3572b67-8c79-4256-bf7b-35962c499902" providerId="AD" clId="Web-{DFC5727E-2F6D-4712-9B1B-5442616CE412}" dt="2020-04-17T19:06:43" v="27" actId="20577"/>
          <ac:spMkLst>
            <pc:docMk/>
            <pc:sldMk cId="1016110775" sldId="256"/>
            <ac:spMk id="3" creationId="{F22D8465-0B3F-4152-B4D1-293EB44E1842}"/>
          </ac:spMkLst>
        </pc:spChg>
      </pc:sldChg>
      <pc:sldChg chg="modSp">
        <pc:chgData name="CRUZ MATEUS ELIYER JOHANNA" userId="S::ejcruzma@poligran.edu.co::a3572b67-8c79-4256-bf7b-35962c499902" providerId="AD" clId="Web-{DFC5727E-2F6D-4712-9B1B-5442616CE412}" dt="2020-04-17T19:42:07.380" v="1712" actId="20577"/>
        <pc:sldMkLst>
          <pc:docMk/>
          <pc:sldMk cId="3951876154" sldId="259"/>
        </pc:sldMkLst>
        <pc:spChg chg="mod">
          <ac:chgData name="CRUZ MATEUS ELIYER JOHANNA" userId="S::ejcruzma@poligran.edu.co::a3572b67-8c79-4256-bf7b-35962c499902" providerId="AD" clId="Web-{DFC5727E-2F6D-4712-9B1B-5442616CE412}" dt="2020-04-17T19:42:07.380" v="1712" actId="20577"/>
          <ac:spMkLst>
            <pc:docMk/>
            <pc:sldMk cId="3951876154" sldId="259"/>
            <ac:spMk id="3" creationId="{E1AF6E66-482B-4A82-B03F-929E88CF004A}"/>
          </ac:spMkLst>
        </pc:spChg>
      </pc:sldChg>
      <pc:sldChg chg="modSp">
        <pc:chgData name="CRUZ MATEUS ELIYER JOHANNA" userId="S::ejcruzma@poligran.edu.co::a3572b67-8c79-4256-bf7b-35962c499902" providerId="AD" clId="Web-{DFC5727E-2F6D-4712-9B1B-5442616CE412}" dt="2020-04-17T19:39:01.749" v="1657" actId="20577"/>
        <pc:sldMkLst>
          <pc:docMk/>
          <pc:sldMk cId="1652097758" sldId="261"/>
        </pc:sldMkLst>
        <pc:spChg chg="mod">
          <ac:chgData name="CRUZ MATEUS ELIYER JOHANNA" userId="S::ejcruzma@poligran.edu.co::a3572b67-8c79-4256-bf7b-35962c499902" providerId="AD" clId="Web-{DFC5727E-2F6D-4712-9B1B-5442616CE412}" dt="2020-04-17T19:39:01.749" v="1657" actId="20577"/>
          <ac:spMkLst>
            <pc:docMk/>
            <pc:sldMk cId="1652097758" sldId="261"/>
            <ac:spMk id="3" creationId="{F6B2E596-800A-40B0-BE5A-941C80B67F0B}"/>
          </ac:spMkLst>
        </pc:spChg>
      </pc:sldChg>
      <pc:sldChg chg="modSp">
        <pc:chgData name="CRUZ MATEUS ELIYER JOHANNA" userId="S::ejcruzma@poligran.edu.co::a3572b67-8c79-4256-bf7b-35962c499902" providerId="AD" clId="Web-{DFC5727E-2F6D-4712-9B1B-5442616CE412}" dt="2020-04-17T19:40:32.471" v="1691" actId="20577"/>
        <pc:sldMkLst>
          <pc:docMk/>
          <pc:sldMk cId="2689853824" sldId="264"/>
        </pc:sldMkLst>
        <pc:spChg chg="mod">
          <ac:chgData name="CRUZ MATEUS ELIYER JOHANNA" userId="S::ejcruzma@poligran.edu.co::a3572b67-8c79-4256-bf7b-35962c499902" providerId="AD" clId="Web-{DFC5727E-2F6D-4712-9B1B-5442616CE412}" dt="2020-04-17T19:09:46.662" v="31" actId="20577"/>
          <ac:spMkLst>
            <pc:docMk/>
            <pc:sldMk cId="2689853824" sldId="264"/>
            <ac:spMk id="2" creationId="{60589435-684D-411E-AA4A-5AD6BC2D62F1}"/>
          </ac:spMkLst>
        </pc:spChg>
        <pc:spChg chg="mod">
          <ac:chgData name="CRUZ MATEUS ELIYER JOHANNA" userId="S::ejcruzma@poligran.edu.co::a3572b67-8c79-4256-bf7b-35962c499902" providerId="AD" clId="Web-{DFC5727E-2F6D-4712-9B1B-5442616CE412}" dt="2020-04-17T19:40:32.471" v="1691" actId="20577"/>
          <ac:spMkLst>
            <pc:docMk/>
            <pc:sldMk cId="2689853824" sldId="264"/>
            <ac:spMk id="3" creationId="{EA871B27-99C6-4D62-BD6D-DBCF005FF52E}"/>
          </ac:spMkLst>
        </pc:spChg>
      </pc:sldChg>
    </pc:docChg>
  </pc:docChgLst>
  <pc:docChgLst>
    <pc:chgData name="CRUZ MATEUS ELIYER JOHANNA" userId="S::ejcruzma@poligran.edu.co::a3572b67-8c79-4256-bf7b-35962c499902" providerId="AD" clId="Web-{29AF2C18-962F-4F87-B82D-24774605459A}"/>
    <pc:docChg chg="modSld">
      <pc:chgData name="CRUZ MATEUS ELIYER JOHANNA" userId="S::ejcruzma@poligran.edu.co::a3572b67-8c79-4256-bf7b-35962c499902" providerId="AD" clId="Web-{29AF2C18-962F-4F87-B82D-24774605459A}" dt="2020-04-16T16:05:01.464" v="164"/>
      <pc:docMkLst>
        <pc:docMk/>
      </pc:docMkLst>
      <pc:sldChg chg="addSp delSp modSp">
        <pc:chgData name="CRUZ MATEUS ELIYER JOHANNA" userId="S::ejcruzma@poligran.edu.co::a3572b67-8c79-4256-bf7b-35962c499902" providerId="AD" clId="Web-{29AF2C18-962F-4F87-B82D-24774605459A}" dt="2020-04-16T16:05:01.464" v="164"/>
        <pc:sldMkLst>
          <pc:docMk/>
          <pc:sldMk cId="1503449984" sldId="268"/>
        </pc:sldMkLst>
        <pc:spChg chg="del">
          <ac:chgData name="CRUZ MATEUS ELIYER JOHANNA" userId="S::ejcruzma@poligran.edu.co::a3572b67-8c79-4256-bf7b-35962c499902" providerId="AD" clId="Web-{29AF2C18-962F-4F87-B82D-24774605459A}" dt="2020-04-16T16:02:40.383" v="0"/>
          <ac:spMkLst>
            <pc:docMk/>
            <pc:sldMk cId="1503449984" sldId="268"/>
            <ac:spMk id="3" creationId="{EE5757E7-0CC7-4F48-ACF1-02BC4EF24E93}"/>
          </ac:spMkLst>
        </pc:spChg>
        <pc:graphicFrameChg chg="add mod ord modGraphic">
          <ac:chgData name="CRUZ MATEUS ELIYER JOHANNA" userId="S::ejcruzma@poligran.edu.co::a3572b67-8c79-4256-bf7b-35962c499902" providerId="AD" clId="Web-{29AF2C18-962F-4F87-B82D-24774605459A}" dt="2020-04-16T16:05:01.464" v="164"/>
          <ac:graphicFrameMkLst>
            <pc:docMk/>
            <pc:sldMk cId="1503449984" sldId="268"/>
            <ac:graphicFrameMk id="4" creationId="{8BC0790E-2FAB-4042-BE18-6E82BB5D6E30}"/>
          </ac:graphicFrameMkLst>
        </pc:graphicFrameChg>
      </pc:sldChg>
    </pc:docChg>
  </pc:docChgLst>
  <pc:docChgLst>
    <pc:chgData name="CRUZ MATEUS ELIYER JOHANNA" userId="S::ejcruzma@poligran.edu.co::a3572b67-8c79-4256-bf7b-35962c499902" providerId="AD" clId="Web-{7046E6AB-FA3C-4691-B000-DE53C88A69B4}"/>
    <pc:docChg chg="modSld">
      <pc:chgData name="CRUZ MATEUS ELIYER JOHANNA" userId="S::ejcruzma@poligran.edu.co::a3572b67-8c79-4256-bf7b-35962c499902" providerId="AD" clId="Web-{7046E6AB-FA3C-4691-B000-DE53C88A69B4}" dt="2020-04-16T17:19:58.390" v="388"/>
      <pc:docMkLst>
        <pc:docMk/>
      </pc:docMkLst>
      <pc:sldChg chg="modSp">
        <pc:chgData name="CRUZ MATEUS ELIYER JOHANNA" userId="S::ejcruzma@poligran.edu.co::a3572b67-8c79-4256-bf7b-35962c499902" providerId="AD" clId="Web-{7046E6AB-FA3C-4691-B000-DE53C88A69B4}" dt="2020-04-16T17:19:58.390" v="388"/>
        <pc:sldMkLst>
          <pc:docMk/>
          <pc:sldMk cId="1503449984" sldId="268"/>
        </pc:sldMkLst>
        <pc:graphicFrameChg chg="mod modGraphic">
          <ac:chgData name="CRUZ MATEUS ELIYER JOHANNA" userId="S::ejcruzma@poligran.edu.co::a3572b67-8c79-4256-bf7b-35962c499902" providerId="AD" clId="Web-{7046E6AB-FA3C-4691-B000-DE53C88A69B4}" dt="2020-04-16T17:19:58.390" v="388"/>
          <ac:graphicFrameMkLst>
            <pc:docMk/>
            <pc:sldMk cId="1503449984" sldId="268"/>
            <ac:graphicFrameMk id="4" creationId="{8BC0790E-2FAB-4042-BE18-6E82BB5D6E3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1D7CA-41B7-4287-A01D-1D9027BC8267}" type="datetimeFigureOut">
              <a:rPr lang="es-CO" smtClean="0"/>
              <a:t>18/04/2020</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C5A8C-B661-4AE0-B5C6-41BAB7C76E1C}" type="slidenum">
              <a:rPr lang="es-CO" smtClean="0"/>
              <a:t>‹Nº›</a:t>
            </a:fld>
            <a:endParaRPr lang="es-CO" dirty="0"/>
          </a:p>
        </p:txBody>
      </p:sp>
    </p:spTree>
    <p:extLst>
      <p:ext uri="{BB962C8B-B14F-4D97-AF65-F5344CB8AC3E}">
        <p14:creationId xmlns:p14="http://schemas.microsoft.com/office/powerpoint/2010/main" val="3978434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B363FFE-078A-4176-98A1-FF6C1719FFE1}" type="datetimeFigureOut">
              <a:rPr lang="es-CO" smtClean="0"/>
              <a:t>18/04/2020</a:t>
            </a:fld>
            <a:endParaRPr lang="es-CO" dirty="0"/>
          </a:p>
        </p:txBody>
      </p:sp>
      <p:sp>
        <p:nvSpPr>
          <p:cNvPr id="5" name="Footer Placeholder 4"/>
          <p:cNvSpPr>
            <a:spLocks noGrp="1"/>
          </p:cNvSpPr>
          <p:nvPr>
            <p:ph type="ftr" sz="quarter" idx="11"/>
          </p:nvPr>
        </p:nvSpPr>
        <p:spPr>
          <a:xfrm>
            <a:off x="1876424" y="5410201"/>
            <a:ext cx="5124886" cy="365125"/>
          </a:xfrm>
        </p:spPr>
        <p:txBody>
          <a:bodyPr/>
          <a:lstStyle/>
          <a:p>
            <a:endParaRPr lang="es-CO" dirty="0"/>
          </a:p>
        </p:txBody>
      </p:sp>
      <p:sp>
        <p:nvSpPr>
          <p:cNvPr id="6" name="Slide Number Placeholder 5"/>
          <p:cNvSpPr>
            <a:spLocks noGrp="1"/>
          </p:cNvSpPr>
          <p:nvPr>
            <p:ph type="sldNum" sz="quarter" idx="12"/>
          </p:nvPr>
        </p:nvSpPr>
        <p:spPr>
          <a:xfrm>
            <a:off x="9896911" y="5410199"/>
            <a:ext cx="771089" cy="365125"/>
          </a:xfrm>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252456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3814757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682429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A0195CD8-92CC-47AD-A200-308D8D07ECC0}" type="slidenum">
              <a:rPr lang="es-CO" smtClean="0"/>
              <a:t>‹Nº›</a:t>
            </a:fld>
            <a:endParaRPr lang="es-CO"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71139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371044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1908230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3353843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563804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341428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409312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73442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309832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187533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267201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32508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260247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B363FFE-078A-4176-98A1-FF6C1719FFE1}" type="datetimeFigureOut">
              <a:rPr lang="es-CO" smtClean="0"/>
              <a:t>18/04/2020</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A0195CD8-92CC-47AD-A200-308D8D07ECC0}" type="slidenum">
              <a:rPr lang="es-CO" smtClean="0"/>
              <a:t>‹Nº›</a:t>
            </a:fld>
            <a:endParaRPr lang="es-CO" dirty="0"/>
          </a:p>
        </p:txBody>
      </p:sp>
    </p:spTree>
    <p:extLst>
      <p:ext uri="{BB962C8B-B14F-4D97-AF65-F5344CB8AC3E}">
        <p14:creationId xmlns:p14="http://schemas.microsoft.com/office/powerpoint/2010/main" val="230488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363FFE-078A-4176-98A1-FF6C1719FFE1}" type="datetimeFigureOut">
              <a:rPr lang="es-CO" smtClean="0"/>
              <a:t>18/04/2020</a:t>
            </a:fld>
            <a:endParaRPr lang="es-CO"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195CD8-92CC-47AD-A200-308D8D07ECC0}" type="slidenum">
              <a:rPr lang="es-CO" smtClean="0"/>
              <a:t>‹Nº›</a:t>
            </a:fld>
            <a:endParaRPr lang="es-CO" dirty="0"/>
          </a:p>
        </p:txBody>
      </p:sp>
    </p:spTree>
    <p:extLst>
      <p:ext uri="{BB962C8B-B14F-4D97-AF65-F5344CB8AC3E}">
        <p14:creationId xmlns:p14="http://schemas.microsoft.com/office/powerpoint/2010/main" val="339328397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ildorasinformaticas.es/course/curso-pyth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honTriana/chatbot" TargetMode="External"/><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mongodb.com/es/what-is-mongodb" TargetMode="External"/><Relationship Id="rId2" Type="http://schemas.openxmlformats.org/officeDocument/2006/relationships/hyperlink" Target="https://www.esic.edu/rethink/2018/08/04/que-es-un-chatbot-y-para-que-sirv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azpe.es/blog/que-es-programacion-en-angular/" TargetMode="External"/><Relationship Id="rId2" Type="http://schemas.openxmlformats.org/officeDocument/2006/relationships/hyperlink" Target="https://desarrolloweb.com/articulos/1325.php" TargetMode="External"/><Relationship Id="rId1" Type="http://schemas.openxmlformats.org/officeDocument/2006/relationships/slideLayout" Target="../slideLayouts/slideLayout2.xml"/><Relationship Id="rId4" Type="http://schemas.openxmlformats.org/officeDocument/2006/relationships/hyperlink" Target="https://blog.desdelinux.net/ciencia-de-datos-con-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aztweb.com/curso/mongod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141A7-F679-4FFE-9E37-FCF6D29E496B}"/>
              </a:ext>
            </a:extLst>
          </p:cNvPr>
          <p:cNvSpPr>
            <a:spLocks noGrp="1"/>
          </p:cNvSpPr>
          <p:nvPr>
            <p:ph type="ctrTitle"/>
          </p:nvPr>
        </p:nvSpPr>
        <p:spPr>
          <a:xfrm>
            <a:off x="2338466" y="868363"/>
            <a:ext cx="8791575" cy="2387600"/>
          </a:xfrm>
        </p:spPr>
        <p:txBody>
          <a:bodyPr/>
          <a:lstStyle/>
          <a:p>
            <a:r>
              <a:rPr lang="es-CO" dirty="0"/>
              <a:t>Chatbot: Conchita</a:t>
            </a:r>
            <a:br>
              <a:rPr lang="es-CO" dirty="0"/>
            </a:br>
            <a:r>
              <a:rPr lang="es-CO" dirty="0"/>
              <a:t>Colegio La Concepción IED</a:t>
            </a:r>
          </a:p>
        </p:txBody>
      </p:sp>
      <p:sp>
        <p:nvSpPr>
          <p:cNvPr id="3" name="Subtítulo 2">
            <a:extLst>
              <a:ext uri="{FF2B5EF4-FFF2-40B4-BE49-F238E27FC236}">
                <a16:creationId xmlns:a16="http://schemas.microsoft.com/office/drawing/2014/main" id="{F22D8465-0B3F-4152-B4D1-293EB44E1842}"/>
              </a:ext>
            </a:extLst>
          </p:cNvPr>
          <p:cNvSpPr>
            <a:spLocks noGrp="1"/>
          </p:cNvSpPr>
          <p:nvPr>
            <p:ph type="subTitle" idx="1"/>
          </p:nvPr>
        </p:nvSpPr>
        <p:spPr>
          <a:xfrm>
            <a:off x="2338466" y="3602037"/>
            <a:ext cx="8329534" cy="2387599"/>
          </a:xfrm>
        </p:spPr>
        <p:txBody>
          <a:bodyPr vert="horz" lIns="91440" tIns="45720" rIns="91440" bIns="45720" rtlCol="0" anchor="t">
            <a:normAutofit fontScale="92500" lnSpcReduction="10000"/>
          </a:bodyPr>
          <a:lstStyle/>
          <a:p>
            <a:pPr algn="ctr"/>
            <a:r>
              <a:rPr lang="es-CO" dirty="0"/>
              <a:t>Eliyer Johanna Cruz Mateus</a:t>
            </a:r>
          </a:p>
          <a:p>
            <a:pPr algn="ctr"/>
            <a:r>
              <a:rPr lang="es-CO" dirty="0"/>
              <a:t>Jhon Alexis Triana Olaya</a:t>
            </a:r>
            <a:endParaRPr lang="es-CO" dirty="0">
              <a:ea typeface="+mn-lt"/>
              <a:cs typeface="+mn-lt"/>
            </a:endParaRPr>
          </a:p>
          <a:p>
            <a:pPr algn="ctr"/>
            <a:endParaRPr lang="es-CO" dirty="0"/>
          </a:p>
          <a:p>
            <a:pPr algn="ctr"/>
            <a:r>
              <a:rPr lang="es-CO" sz="1500" dirty="0"/>
              <a:t>Politécnico Grancolombiano </a:t>
            </a:r>
            <a:endParaRPr lang="es-CO" sz="1500" dirty="0">
              <a:cs typeface="Calibri"/>
            </a:endParaRPr>
          </a:p>
          <a:p>
            <a:pPr algn="ctr"/>
            <a:r>
              <a:rPr lang="es-CO" sz="1500" dirty="0"/>
              <a:t>Ingeniería de Sistemas</a:t>
            </a:r>
            <a:endParaRPr lang="es-CO" sz="1500" dirty="0">
              <a:cs typeface="Calibri"/>
            </a:endParaRPr>
          </a:p>
          <a:p>
            <a:pPr algn="ctr"/>
            <a:r>
              <a:rPr lang="es-CO" sz="1500" dirty="0"/>
              <a:t>Autómatas, Lenguajes y Gramáticas</a:t>
            </a:r>
            <a:endParaRPr lang="es-CO" sz="1500" dirty="0">
              <a:cs typeface="Calibri"/>
            </a:endParaRPr>
          </a:p>
        </p:txBody>
      </p:sp>
    </p:spTree>
    <p:extLst>
      <p:ext uri="{BB962C8B-B14F-4D97-AF65-F5344CB8AC3E}">
        <p14:creationId xmlns:p14="http://schemas.microsoft.com/office/powerpoint/2010/main" val="101611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8FF5-53C2-4049-9343-DB2C9D0C0924}"/>
              </a:ext>
            </a:extLst>
          </p:cNvPr>
          <p:cNvSpPr>
            <a:spLocks noGrp="1"/>
          </p:cNvSpPr>
          <p:nvPr>
            <p:ph type="title"/>
          </p:nvPr>
        </p:nvSpPr>
        <p:spPr>
          <a:xfrm>
            <a:off x="1141412" y="0"/>
            <a:ext cx="9905998" cy="1478570"/>
          </a:xfrm>
        </p:spPr>
        <p:txBody>
          <a:bodyPr>
            <a:normAutofit/>
          </a:bodyPr>
          <a:lstStyle/>
          <a:p>
            <a:r>
              <a:rPr lang="es-CO" sz="2000" dirty="0"/>
              <a:t>Marco teórico</a:t>
            </a:r>
          </a:p>
        </p:txBody>
      </p:sp>
      <p:sp>
        <p:nvSpPr>
          <p:cNvPr id="3" name="Marcador de contenido 2">
            <a:extLst>
              <a:ext uri="{FF2B5EF4-FFF2-40B4-BE49-F238E27FC236}">
                <a16:creationId xmlns:a16="http://schemas.microsoft.com/office/drawing/2014/main" id="{BE92235E-4B53-4424-A9EC-CC65213E19A6}"/>
              </a:ext>
            </a:extLst>
          </p:cNvPr>
          <p:cNvSpPr>
            <a:spLocks noGrp="1"/>
          </p:cNvSpPr>
          <p:nvPr>
            <p:ph idx="1"/>
          </p:nvPr>
        </p:nvSpPr>
        <p:spPr/>
        <p:txBody>
          <a:bodyPr>
            <a:normAutofit/>
          </a:bodyPr>
          <a:lstStyle/>
          <a:p>
            <a:r>
              <a:rPr lang="es-CO" dirty="0"/>
              <a:t>Curso Python</a:t>
            </a:r>
          </a:p>
          <a:p>
            <a:pPr marL="719138" indent="0">
              <a:buNone/>
            </a:pPr>
            <a:r>
              <a:rPr lang="es-CO" dirty="0"/>
              <a:t>Autores: Píldoras informáticas</a:t>
            </a:r>
          </a:p>
          <a:p>
            <a:pPr marL="719138" indent="0">
              <a:buNone/>
            </a:pPr>
            <a:r>
              <a:rPr lang="es-CO" dirty="0"/>
              <a:t>URL: </a:t>
            </a:r>
            <a:r>
              <a:rPr lang="es-CO" dirty="0">
                <a:hlinkClick r:id="rId2"/>
              </a:rPr>
              <a:t>https://www.pildorasinformaticas.es/course/curso-python/</a:t>
            </a:r>
            <a:endParaRPr lang="es-CO" dirty="0"/>
          </a:p>
          <a:p>
            <a:pPr marL="719138" indent="0">
              <a:buNone/>
            </a:pPr>
            <a:r>
              <a:rPr lang="es-CO" dirty="0"/>
              <a:t>Año de publicación: 2017</a:t>
            </a:r>
          </a:p>
        </p:txBody>
      </p:sp>
    </p:spTree>
    <p:extLst>
      <p:ext uri="{BB962C8B-B14F-4D97-AF65-F5344CB8AC3E}">
        <p14:creationId xmlns:p14="http://schemas.microsoft.com/office/powerpoint/2010/main" val="118217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8FF5-53C2-4049-9343-DB2C9D0C0924}"/>
              </a:ext>
            </a:extLst>
          </p:cNvPr>
          <p:cNvSpPr>
            <a:spLocks noGrp="1"/>
          </p:cNvSpPr>
          <p:nvPr>
            <p:ph type="title"/>
          </p:nvPr>
        </p:nvSpPr>
        <p:spPr>
          <a:xfrm>
            <a:off x="1143000" y="0"/>
            <a:ext cx="9906000" cy="1477963"/>
          </a:xfrm>
        </p:spPr>
        <p:txBody>
          <a:bodyPr>
            <a:normAutofit/>
          </a:bodyPr>
          <a:lstStyle/>
          <a:p>
            <a:r>
              <a:rPr lang="es-CO" dirty="0"/>
              <a:t>Marco conceptual</a:t>
            </a:r>
          </a:p>
        </p:txBody>
      </p:sp>
      <p:sp>
        <p:nvSpPr>
          <p:cNvPr id="3" name="Marcador de contenido 2">
            <a:extLst>
              <a:ext uri="{FF2B5EF4-FFF2-40B4-BE49-F238E27FC236}">
                <a16:creationId xmlns:a16="http://schemas.microsoft.com/office/drawing/2014/main" id="{BE92235E-4B53-4424-A9EC-CC65213E19A6}"/>
              </a:ext>
            </a:extLst>
          </p:cNvPr>
          <p:cNvSpPr>
            <a:spLocks noGrp="1"/>
          </p:cNvSpPr>
          <p:nvPr>
            <p:ph idx="1"/>
          </p:nvPr>
        </p:nvSpPr>
        <p:spPr>
          <a:xfrm>
            <a:off x="3927423" y="1477962"/>
            <a:ext cx="7357458" cy="4967807"/>
          </a:xfrm>
        </p:spPr>
        <p:txBody>
          <a:bodyPr vert="horz" lIns="91440" tIns="45720" rIns="91440" bIns="45720" rtlCol="0">
            <a:normAutofit/>
          </a:bodyPr>
          <a:lstStyle/>
          <a:p>
            <a:pPr>
              <a:lnSpc>
                <a:spcPct val="110000"/>
              </a:lnSpc>
            </a:pPr>
            <a:r>
              <a:rPr lang="es-CO" sz="3600" dirty="0"/>
              <a:t>Qué es un Chatbot</a:t>
            </a:r>
            <a:r>
              <a:rPr lang="es-CO" baseline="30000" dirty="0"/>
              <a:t>[1]</a:t>
            </a:r>
            <a:endParaRPr lang="es-CO" dirty="0"/>
          </a:p>
          <a:p>
            <a:pPr marL="0" indent="0">
              <a:lnSpc>
                <a:spcPct val="110000"/>
              </a:lnSpc>
              <a:buNone/>
            </a:pPr>
            <a:endParaRPr lang="es-CO" sz="2000" dirty="0"/>
          </a:p>
          <a:p>
            <a:pPr marL="0" indent="0" algn="just">
              <a:lnSpc>
                <a:spcPct val="110000"/>
              </a:lnSpc>
              <a:buNone/>
            </a:pPr>
            <a:r>
              <a:rPr lang="es-CO" sz="2000" dirty="0"/>
              <a:t>Dentro de estos softwares de inteligencia artificial se encuentran los chatbots, que son bots especializados y creados para mantener conversaciones y ofrecer respuestas preconcebidas. Por lo tanto, un chatbot es un software que utiliza mensajes estructurados para emitir respuestas desde una máquina hacia un interlocutor humano.</a:t>
            </a:r>
          </a:p>
          <a:p>
            <a:pPr marL="0" indent="0" algn="just">
              <a:lnSpc>
                <a:spcPct val="110000"/>
              </a:lnSpc>
              <a:buNone/>
            </a:pPr>
            <a:r>
              <a:rPr lang="es-CO" sz="2000" dirty="0"/>
              <a:t>Para que los chatbots sean eficientes, las empresas deben analizar sus procesos de atención al cliente y las conversaciones más comunes que se pueden desarrollar para construir las respuestas “enlatadas” y ofrecerlas en los momentos precisos a los usuarios/as.</a:t>
            </a:r>
          </a:p>
          <a:p>
            <a:pPr>
              <a:lnSpc>
                <a:spcPct val="110000"/>
              </a:lnSpc>
            </a:pPr>
            <a:endParaRPr lang="es-CO" sz="2000" dirty="0"/>
          </a:p>
        </p:txBody>
      </p:sp>
      <p:pic>
        <p:nvPicPr>
          <p:cNvPr id="1026" name="Picture 2" descr="que es un bot">
            <a:extLst>
              <a:ext uri="{FF2B5EF4-FFF2-40B4-BE49-F238E27FC236}">
                <a16:creationId xmlns:a16="http://schemas.microsoft.com/office/drawing/2014/main" id="{58A047FC-1935-48DC-9DA6-C8219EA0FE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189"/>
          <a:stretch/>
        </p:blipFill>
        <p:spPr bwMode="auto">
          <a:xfrm>
            <a:off x="907119" y="1889724"/>
            <a:ext cx="2733985" cy="3116991"/>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2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8FF5-53C2-4049-9343-DB2C9D0C0924}"/>
              </a:ext>
            </a:extLst>
          </p:cNvPr>
          <p:cNvSpPr>
            <a:spLocks noGrp="1"/>
          </p:cNvSpPr>
          <p:nvPr>
            <p:ph type="title"/>
          </p:nvPr>
        </p:nvSpPr>
        <p:spPr>
          <a:xfrm>
            <a:off x="1143000" y="220390"/>
            <a:ext cx="9906000" cy="383681"/>
          </a:xfrm>
        </p:spPr>
        <p:txBody>
          <a:bodyPr>
            <a:normAutofit/>
          </a:bodyPr>
          <a:lstStyle/>
          <a:p>
            <a:r>
              <a:rPr lang="es-CO" sz="2000" dirty="0"/>
              <a:t>Marco conceptual</a:t>
            </a:r>
          </a:p>
        </p:txBody>
      </p:sp>
      <p:sp>
        <p:nvSpPr>
          <p:cNvPr id="3" name="Marcador de contenido 2">
            <a:extLst>
              <a:ext uri="{FF2B5EF4-FFF2-40B4-BE49-F238E27FC236}">
                <a16:creationId xmlns:a16="http://schemas.microsoft.com/office/drawing/2014/main" id="{BE92235E-4B53-4424-A9EC-CC65213E19A6}"/>
              </a:ext>
            </a:extLst>
          </p:cNvPr>
          <p:cNvSpPr>
            <a:spLocks noGrp="1"/>
          </p:cNvSpPr>
          <p:nvPr>
            <p:ph idx="1"/>
          </p:nvPr>
        </p:nvSpPr>
        <p:spPr>
          <a:xfrm>
            <a:off x="3927423" y="1004341"/>
            <a:ext cx="7357458" cy="5441428"/>
          </a:xfrm>
        </p:spPr>
        <p:txBody>
          <a:bodyPr vert="horz" lIns="91440" tIns="45720" rIns="91440" bIns="45720" rtlCol="0">
            <a:normAutofit/>
          </a:bodyPr>
          <a:lstStyle/>
          <a:p>
            <a:pPr>
              <a:lnSpc>
                <a:spcPct val="110000"/>
              </a:lnSpc>
            </a:pPr>
            <a:r>
              <a:rPr lang="es-CO" sz="3600" dirty="0"/>
              <a:t>Qué es MongoDB</a:t>
            </a:r>
            <a:r>
              <a:rPr lang="es-CO" baseline="30000" dirty="0"/>
              <a:t>[2]</a:t>
            </a:r>
            <a:endParaRPr lang="es-CO" dirty="0"/>
          </a:p>
          <a:p>
            <a:pPr marL="0" indent="0">
              <a:lnSpc>
                <a:spcPct val="110000"/>
              </a:lnSpc>
              <a:buNone/>
            </a:pPr>
            <a:endParaRPr lang="es-CO" sz="2000" dirty="0"/>
          </a:p>
          <a:p>
            <a:pPr marL="0" indent="0" algn="just">
              <a:lnSpc>
                <a:spcPct val="110000"/>
              </a:lnSpc>
              <a:buNone/>
            </a:pPr>
            <a:r>
              <a:rPr lang="es-CO" sz="2000" dirty="0"/>
              <a:t>MongoDB es una base de datos de documentos que ofrece una gran escalabilidad y flexibilidad, y un modelo de consultas e indexación avanzado.</a:t>
            </a:r>
          </a:p>
          <a:p>
            <a:pPr marL="0" indent="0" algn="just">
              <a:lnSpc>
                <a:spcPct val="110000"/>
              </a:lnSpc>
              <a:buNone/>
            </a:pPr>
            <a:endParaRPr lang="es-CO" sz="2000" dirty="0"/>
          </a:p>
          <a:p>
            <a:pPr algn="just">
              <a:lnSpc>
                <a:spcPct val="110000"/>
              </a:lnSpc>
            </a:pPr>
            <a:r>
              <a:rPr lang="es-CO" sz="2000" dirty="0"/>
              <a:t>MongoDB almacena datos en documentos flexibles similares a JSON, por lo que los campos pueden variar entre documentos y la estructura de datos puede cambiarse con el tiempo.</a:t>
            </a:r>
          </a:p>
          <a:p>
            <a:pPr algn="just">
              <a:lnSpc>
                <a:spcPct val="110000"/>
              </a:lnSpc>
            </a:pPr>
            <a:r>
              <a:rPr lang="es-CO" sz="2000" dirty="0"/>
              <a:t>Las consultas ad hoc, la indexación y la agregación en tiempo real ofrecen maneras potentes de acceder a los datos y analizarlos.</a:t>
            </a:r>
          </a:p>
        </p:txBody>
      </p:sp>
      <p:pic>
        <p:nvPicPr>
          <p:cNvPr id="1026" name="Picture 2">
            <a:extLst>
              <a:ext uri="{FF2B5EF4-FFF2-40B4-BE49-F238E27FC236}">
                <a16:creationId xmlns:a16="http://schemas.microsoft.com/office/drawing/2014/main" id="{58A047FC-1935-48DC-9DA6-C8219EA0F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57218" y="2568206"/>
            <a:ext cx="2733985" cy="113043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1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8FF5-53C2-4049-9343-DB2C9D0C0924}"/>
              </a:ext>
            </a:extLst>
          </p:cNvPr>
          <p:cNvSpPr>
            <a:spLocks noGrp="1"/>
          </p:cNvSpPr>
          <p:nvPr>
            <p:ph type="title"/>
          </p:nvPr>
        </p:nvSpPr>
        <p:spPr>
          <a:xfrm>
            <a:off x="1143000" y="220390"/>
            <a:ext cx="9906000" cy="383681"/>
          </a:xfrm>
        </p:spPr>
        <p:txBody>
          <a:bodyPr>
            <a:normAutofit/>
          </a:bodyPr>
          <a:lstStyle/>
          <a:p>
            <a:r>
              <a:rPr lang="es-CO" sz="2000" dirty="0"/>
              <a:t>Marco conceptual</a:t>
            </a:r>
          </a:p>
        </p:txBody>
      </p:sp>
      <p:sp>
        <p:nvSpPr>
          <p:cNvPr id="3" name="Marcador de contenido 2">
            <a:extLst>
              <a:ext uri="{FF2B5EF4-FFF2-40B4-BE49-F238E27FC236}">
                <a16:creationId xmlns:a16="http://schemas.microsoft.com/office/drawing/2014/main" id="{BE92235E-4B53-4424-A9EC-CC65213E19A6}"/>
              </a:ext>
            </a:extLst>
          </p:cNvPr>
          <p:cNvSpPr>
            <a:spLocks noGrp="1"/>
          </p:cNvSpPr>
          <p:nvPr>
            <p:ph idx="1"/>
          </p:nvPr>
        </p:nvSpPr>
        <p:spPr>
          <a:xfrm>
            <a:off x="3927423" y="604072"/>
            <a:ext cx="7357458" cy="5856690"/>
          </a:xfrm>
        </p:spPr>
        <p:txBody>
          <a:bodyPr vert="horz" lIns="91440" tIns="45720" rIns="91440" bIns="45720" rtlCol="0">
            <a:normAutofit fontScale="92500"/>
          </a:bodyPr>
          <a:lstStyle/>
          <a:p>
            <a:pPr>
              <a:lnSpc>
                <a:spcPct val="110000"/>
              </a:lnSpc>
            </a:pPr>
            <a:r>
              <a:rPr lang="es-CO" sz="3600" dirty="0"/>
              <a:t>Qué es Python</a:t>
            </a:r>
            <a:r>
              <a:rPr lang="es-CO" baseline="30000" dirty="0"/>
              <a:t>[3]</a:t>
            </a:r>
            <a:endParaRPr lang="es-CO" dirty="0"/>
          </a:p>
          <a:p>
            <a:pPr marL="0" indent="0">
              <a:lnSpc>
                <a:spcPct val="110000"/>
              </a:lnSpc>
              <a:buNone/>
            </a:pPr>
            <a:endParaRPr lang="es-CO" sz="2000" dirty="0"/>
          </a:p>
          <a:p>
            <a:pPr marL="0" indent="0" algn="just">
              <a:lnSpc>
                <a:spcPct val="110000"/>
              </a:lnSpc>
              <a:buNone/>
            </a:pPr>
            <a:r>
              <a:rPr lang="es-CO" sz="2000" dirty="0"/>
              <a:t>Python es un lenguaje de scripting independiente de plataforma y orientado a objetos, preparado para realizar cualquier tipo de programa, desde aplicaciones Windows a servidores de red o incluso, páginas web. Es un lenguaje interpretado, lo que significa que no se necesita compilar el código fuente para poder ejecutarlo, lo que ofrece ventajas como la rapidez de desarrollo e inconvenientes como una menor velocidad.</a:t>
            </a:r>
          </a:p>
          <a:p>
            <a:pPr marL="0" indent="0" algn="just">
              <a:lnSpc>
                <a:spcPct val="110000"/>
              </a:lnSpc>
              <a:buNone/>
            </a:pPr>
            <a:endParaRPr lang="es-CO" sz="2000" dirty="0"/>
          </a:p>
          <a:p>
            <a:pPr marL="0" indent="0" algn="just">
              <a:lnSpc>
                <a:spcPct val="110000"/>
              </a:lnSpc>
              <a:buNone/>
            </a:pPr>
            <a:r>
              <a:rPr lang="es-CO" sz="2000" dirty="0"/>
              <a:t>Ventajas:</a:t>
            </a:r>
          </a:p>
          <a:p>
            <a:pPr algn="just">
              <a:lnSpc>
                <a:spcPct val="110000"/>
              </a:lnSpc>
            </a:pPr>
            <a:r>
              <a:rPr lang="es-CO" sz="2000" dirty="0"/>
              <a:t>La cantidad de librerías que contiene, tipos de datos y funciones incorporadas en el propio lenguaje, que ayudan a realizar muchas tareas habituales sin necesidad de tener que programarlas desde cero.</a:t>
            </a:r>
          </a:p>
          <a:p>
            <a:pPr algn="just">
              <a:lnSpc>
                <a:spcPct val="110000"/>
              </a:lnSpc>
            </a:pPr>
            <a:r>
              <a:rPr lang="es-CO" sz="2000" dirty="0"/>
              <a:t>La sencillez y velocidad con la que se crean los programas. </a:t>
            </a:r>
          </a:p>
        </p:txBody>
      </p:sp>
      <p:pic>
        <p:nvPicPr>
          <p:cNvPr id="1026" name="Picture 2">
            <a:extLst>
              <a:ext uri="{FF2B5EF4-FFF2-40B4-BE49-F238E27FC236}">
                <a16:creationId xmlns:a16="http://schemas.microsoft.com/office/drawing/2014/main" id="{58A047FC-1935-48DC-9DA6-C8219EA0F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05730" y="2568206"/>
            <a:ext cx="1836961" cy="113043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03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8FF5-53C2-4049-9343-DB2C9D0C0924}"/>
              </a:ext>
            </a:extLst>
          </p:cNvPr>
          <p:cNvSpPr>
            <a:spLocks noGrp="1"/>
          </p:cNvSpPr>
          <p:nvPr>
            <p:ph type="title"/>
          </p:nvPr>
        </p:nvSpPr>
        <p:spPr>
          <a:xfrm>
            <a:off x="1143000" y="220390"/>
            <a:ext cx="9906000" cy="383681"/>
          </a:xfrm>
        </p:spPr>
        <p:txBody>
          <a:bodyPr>
            <a:normAutofit/>
          </a:bodyPr>
          <a:lstStyle/>
          <a:p>
            <a:r>
              <a:rPr lang="es-CO" sz="2000" dirty="0"/>
              <a:t>Marco conceptual</a:t>
            </a:r>
          </a:p>
        </p:txBody>
      </p:sp>
      <p:sp>
        <p:nvSpPr>
          <p:cNvPr id="3" name="Marcador de contenido 2">
            <a:extLst>
              <a:ext uri="{FF2B5EF4-FFF2-40B4-BE49-F238E27FC236}">
                <a16:creationId xmlns:a16="http://schemas.microsoft.com/office/drawing/2014/main" id="{BE92235E-4B53-4424-A9EC-CC65213E19A6}"/>
              </a:ext>
            </a:extLst>
          </p:cNvPr>
          <p:cNvSpPr>
            <a:spLocks noGrp="1"/>
          </p:cNvSpPr>
          <p:nvPr>
            <p:ph idx="1"/>
          </p:nvPr>
        </p:nvSpPr>
        <p:spPr>
          <a:xfrm>
            <a:off x="3927423" y="604072"/>
            <a:ext cx="7357458" cy="5856690"/>
          </a:xfrm>
        </p:spPr>
        <p:txBody>
          <a:bodyPr vert="horz" lIns="91440" tIns="45720" rIns="91440" bIns="45720" rtlCol="0">
            <a:normAutofit fontScale="92500" lnSpcReduction="10000"/>
          </a:bodyPr>
          <a:lstStyle/>
          <a:p>
            <a:pPr>
              <a:lnSpc>
                <a:spcPct val="110000"/>
              </a:lnSpc>
            </a:pPr>
            <a:r>
              <a:rPr lang="es-CO" sz="3600" dirty="0"/>
              <a:t>Qué es Angular</a:t>
            </a:r>
            <a:r>
              <a:rPr lang="es-CO" baseline="30000" dirty="0"/>
              <a:t>[4]</a:t>
            </a:r>
            <a:endParaRPr lang="es-CO" dirty="0"/>
          </a:p>
          <a:p>
            <a:pPr marL="0" indent="0">
              <a:lnSpc>
                <a:spcPct val="110000"/>
              </a:lnSpc>
              <a:buNone/>
            </a:pPr>
            <a:endParaRPr lang="es-CO" sz="2000" dirty="0"/>
          </a:p>
          <a:p>
            <a:pPr marL="0" indent="0" algn="just">
              <a:lnSpc>
                <a:spcPct val="110000"/>
              </a:lnSpc>
              <a:buNone/>
            </a:pPr>
            <a:r>
              <a:rPr lang="es-CO" sz="2000" dirty="0"/>
              <a:t>Angular es un framework de desarrollo creado por Google para JavaScript. El lenguaje de la programación en Angular es TypeScript. La clave del éxito de Angular, es que permite crear aplicaciones web SPA (Single Page App) de forma sencilla.</a:t>
            </a:r>
          </a:p>
          <a:p>
            <a:pPr marL="0" indent="0" algn="just">
              <a:lnSpc>
                <a:spcPct val="110000"/>
              </a:lnSpc>
              <a:buNone/>
            </a:pPr>
            <a:endParaRPr lang="es-CO" sz="2000" dirty="0"/>
          </a:p>
          <a:p>
            <a:pPr marL="0" indent="0" algn="just">
              <a:lnSpc>
                <a:spcPct val="110000"/>
              </a:lnSpc>
              <a:buNone/>
            </a:pPr>
            <a:r>
              <a:rPr lang="es-CO" sz="2000" dirty="0"/>
              <a:t>Ventajas:</a:t>
            </a:r>
          </a:p>
          <a:p>
            <a:pPr algn="just">
              <a:lnSpc>
                <a:spcPct val="110000"/>
              </a:lnSpc>
            </a:pPr>
            <a:r>
              <a:rPr lang="es-CO" sz="2000" dirty="0"/>
              <a:t>Facilidad a la hora de buscar documentación con una mayor coherencia en la forma de leer el código, así como un mantenimiento más sencillo de las aplicaciones web.</a:t>
            </a:r>
          </a:p>
          <a:p>
            <a:pPr algn="just">
              <a:lnSpc>
                <a:spcPct val="110000"/>
              </a:lnSpc>
            </a:pPr>
            <a:r>
              <a:rPr lang="es-CO" sz="2000" dirty="0"/>
              <a:t>Los componentes de la programación en Angular pueden reutilizarse en otros proyectos de la herramienta fácilmente, lo que hace que el desarrollo de las apps sea mucho más fluido. Los componentes son personalizados y funcionan perfectamente en navegadores modernos, y en bibliotecas o frameworks de JavaScript si trabajan con HTML.</a:t>
            </a:r>
          </a:p>
          <a:p>
            <a:pPr marL="0" indent="0" algn="just">
              <a:lnSpc>
                <a:spcPct val="110000"/>
              </a:lnSpc>
              <a:buNone/>
            </a:pPr>
            <a:endParaRPr lang="es-CO" sz="2000" dirty="0"/>
          </a:p>
        </p:txBody>
      </p:sp>
      <p:pic>
        <p:nvPicPr>
          <p:cNvPr id="1026" name="Picture 2">
            <a:extLst>
              <a:ext uri="{FF2B5EF4-FFF2-40B4-BE49-F238E27FC236}">
                <a16:creationId xmlns:a16="http://schemas.microsoft.com/office/drawing/2014/main" id="{58A047FC-1935-48DC-9DA6-C8219EA0F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75824" y="2730569"/>
            <a:ext cx="2656611" cy="1396862"/>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00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8FF5-53C2-4049-9343-DB2C9D0C0924}"/>
              </a:ext>
            </a:extLst>
          </p:cNvPr>
          <p:cNvSpPr>
            <a:spLocks noGrp="1"/>
          </p:cNvSpPr>
          <p:nvPr>
            <p:ph type="title"/>
          </p:nvPr>
        </p:nvSpPr>
        <p:spPr>
          <a:xfrm>
            <a:off x="1143000" y="220390"/>
            <a:ext cx="9906000" cy="383681"/>
          </a:xfrm>
        </p:spPr>
        <p:txBody>
          <a:bodyPr>
            <a:normAutofit/>
          </a:bodyPr>
          <a:lstStyle/>
          <a:p>
            <a:r>
              <a:rPr lang="es-CO" sz="2000" dirty="0"/>
              <a:t>Marco conceptual</a:t>
            </a:r>
          </a:p>
        </p:txBody>
      </p:sp>
      <p:sp>
        <p:nvSpPr>
          <p:cNvPr id="3" name="Marcador de contenido 2">
            <a:extLst>
              <a:ext uri="{FF2B5EF4-FFF2-40B4-BE49-F238E27FC236}">
                <a16:creationId xmlns:a16="http://schemas.microsoft.com/office/drawing/2014/main" id="{BE92235E-4B53-4424-A9EC-CC65213E19A6}"/>
              </a:ext>
            </a:extLst>
          </p:cNvPr>
          <p:cNvSpPr>
            <a:spLocks noGrp="1"/>
          </p:cNvSpPr>
          <p:nvPr>
            <p:ph idx="1"/>
          </p:nvPr>
        </p:nvSpPr>
        <p:spPr>
          <a:xfrm>
            <a:off x="3927423" y="604072"/>
            <a:ext cx="7357458" cy="5856690"/>
          </a:xfrm>
        </p:spPr>
        <p:txBody>
          <a:bodyPr vert="horz" lIns="91440" tIns="45720" rIns="91440" bIns="45720" rtlCol="0">
            <a:normAutofit/>
          </a:bodyPr>
          <a:lstStyle/>
          <a:p>
            <a:pPr>
              <a:lnSpc>
                <a:spcPct val="110000"/>
              </a:lnSpc>
            </a:pPr>
            <a:r>
              <a:rPr lang="es-CO" sz="3600" dirty="0"/>
              <a:t>Qué es Anaconda</a:t>
            </a:r>
            <a:r>
              <a:rPr lang="es-CO" baseline="30000" dirty="0"/>
              <a:t>[5]</a:t>
            </a:r>
            <a:endParaRPr lang="es-CO" dirty="0"/>
          </a:p>
          <a:p>
            <a:pPr marL="0" indent="0">
              <a:lnSpc>
                <a:spcPct val="110000"/>
              </a:lnSpc>
              <a:buNone/>
            </a:pPr>
            <a:endParaRPr lang="es-CO" sz="2000" dirty="0"/>
          </a:p>
          <a:p>
            <a:pPr marL="0" indent="0" algn="just">
              <a:lnSpc>
                <a:spcPct val="110000"/>
              </a:lnSpc>
              <a:buNone/>
            </a:pPr>
            <a:r>
              <a:rPr lang="es-ES" sz="2000" dirty="0"/>
              <a:t>Es la Suite más completa para la Ciencia de datos con Python y que nos brinda una gran cantidad de funcionalidades que permitirán que desarrollemos aplicaciones de una manera más eficiente, rápida y sencilla.</a:t>
            </a:r>
          </a:p>
          <a:p>
            <a:pPr marL="0" indent="0" algn="just">
              <a:lnSpc>
                <a:spcPct val="110000"/>
              </a:lnSpc>
              <a:buNone/>
            </a:pPr>
            <a:endParaRPr lang="es-ES" sz="2000" dirty="0"/>
          </a:p>
          <a:p>
            <a:pPr marL="0" indent="0" algn="just">
              <a:lnSpc>
                <a:spcPct val="110000"/>
              </a:lnSpc>
              <a:buNone/>
            </a:pPr>
            <a:r>
              <a:rPr lang="es-ES" sz="2000" dirty="0"/>
              <a:t>Anaconda es una Suite de código abierto que abarca una serie de aplicaciones, librerías y conceptos diseñados para el desarrollo de la Ciencia de datos con Python. En líneas generales Anaconda </a:t>
            </a:r>
            <a:r>
              <a:rPr lang="es-ES" sz="2000" dirty="0" err="1"/>
              <a:t>Distribution</a:t>
            </a:r>
            <a:r>
              <a:rPr lang="es-ES" sz="2000" dirty="0"/>
              <a:t> es una distribución de Python que funciona como un gestor de entorno, un gestor de paquetes y que posee una colección de más de 720 paquetes de código abierto.</a:t>
            </a:r>
            <a:endParaRPr lang="es-CO" sz="2000" dirty="0"/>
          </a:p>
        </p:txBody>
      </p:sp>
      <p:pic>
        <p:nvPicPr>
          <p:cNvPr id="1026" name="Picture 2">
            <a:extLst>
              <a:ext uri="{FF2B5EF4-FFF2-40B4-BE49-F238E27FC236}">
                <a16:creationId xmlns:a16="http://schemas.microsoft.com/office/drawing/2014/main" id="{58A047FC-1935-48DC-9DA6-C8219EA0F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75824" y="2764847"/>
            <a:ext cx="2656611" cy="132830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185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8FF5-53C2-4049-9343-DB2C9D0C0924}"/>
              </a:ext>
            </a:extLst>
          </p:cNvPr>
          <p:cNvSpPr>
            <a:spLocks noGrp="1"/>
          </p:cNvSpPr>
          <p:nvPr>
            <p:ph type="title"/>
          </p:nvPr>
        </p:nvSpPr>
        <p:spPr>
          <a:xfrm>
            <a:off x="1143000" y="220390"/>
            <a:ext cx="9906000" cy="383681"/>
          </a:xfrm>
        </p:spPr>
        <p:txBody>
          <a:bodyPr>
            <a:normAutofit/>
          </a:bodyPr>
          <a:lstStyle/>
          <a:p>
            <a:r>
              <a:rPr lang="es-CO" sz="2000" dirty="0"/>
              <a:t>Marco conceptual</a:t>
            </a:r>
          </a:p>
        </p:txBody>
      </p:sp>
      <p:sp>
        <p:nvSpPr>
          <p:cNvPr id="3" name="Marcador de contenido 2">
            <a:extLst>
              <a:ext uri="{FF2B5EF4-FFF2-40B4-BE49-F238E27FC236}">
                <a16:creationId xmlns:a16="http://schemas.microsoft.com/office/drawing/2014/main" id="{BE92235E-4B53-4424-A9EC-CC65213E19A6}"/>
              </a:ext>
            </a:extLst>
          </p:cNvPr>
          <p:cNvSpPr>
            <a:spLocks noGrp="1"/>
          </p:cNvSpPr>
          <p:nvPr>
            <p:ph idx="1"/>
          </p:nvPr>
        </p:nvSpPr>
        <p:spPr>
          <a:xfrm>
            <a:off x="3927423" y="604072"/>
            <a:ext cx="7357458" cy="5856690"/>
          </a:xfrm>
        </p:spPr>
        <p:txBody>
          <a:bodyPr vert="horz" lIns="91440" tIns="45720" rIns="91440" bIns="45720" rtlCol="0">
            <a:normAutofit/>
          </a:bodyPr>
          <a:lstStyle/>
          <a:p>
            <a:pPr marL="0" indent="0">
              <a:lnSpc>
                <a:spcPct val="110000"/>
              </a:lnSpc>
              <a:buNone/>
            </a:pPr>
            <a:r>
              <a:rPr lang="es-CO" sz="3600" dirty="0"/>
              <a:t>Qué es Anaconda</a:t>
            </a:r>
            <a:r>
              <a:rPr lang="es-CO" baseline="30000" dirty="0"/>
              <a:t>[5]</a:t>
            </a:r>
            <a:endParaRPr lang="es-CO" dirty="0"/>
          </a:p>
          <a:p>
            <a:pPr>
              <a:lnSpc>
                <a:spcPct val="110000"/>
              </a:lnSpc>
            </a:pPr>
            <a:r>
              <a:rPr lang="es-CO" sz="2000" dirty="0"/>
              <a:t>Librería </a:t>
            </a:r>
            <a:r>
              <a:rPr lang="es-CO" sz="2000" dirty="0" err="1"/>
              <a:t>NumPy</a:t>
            </a:r>
            <a:r>
              <a:rPr lang="es-CO" sz="2000" dirty="0"/>
              <a:t>: </a:t>
            </a:r>
            <a:r>
              <a:rPr lang="es-ES" sz="2000" dirty="0"/>
              <a:t>es un paquete de Python que significa “</a:t>
            </a:r>
            <a:r>
              <a:rPr lang="es-ES" sz="2000" dirty="0" err="1"/>
              <a:t>Numerical</a:t>
            </a:r>
            <a:r>
              <a:rPr lang="es-ES" sz="2000" dirty="0"/>
              <a:t> Python”, es la librería principal para la informática científica, proporciona potentes estructuras de datos, implementando matrices y matrices multidimensionales. Estas estructuras de datos garantizan cálculos eficientes con matrices.</a:t>
            </a:r>
          </a:p>
          <a:p>
            <a:pPr>
              <a:lnSpc>
                <a:spcPct val="110000"/>
              </a:lnSpc>
            </a:pPr>
            <a:r>
              <a:rPr lang="es-CO" sz="2000" dirty="0"/>
              <a:t>Librería </a:t>
            </a:r>
            <a:r>
              <a:rPr lang="es-CO" sz="2000" dirty="0" err="1"/>
              <a:t>TFLearn</a:t>
            </a:r>
            <a:r>
              <a:rPr lang="es-CO" sz="2000" dirty="0"/>
              <a:t>: e</a:t>
            </a:r>
            <a:r>
              <a:rPr lang="es-ES" sz="2000" dirty="0"/>
              <a:t>s una biblioteca de aprendizaje profundo modular y transparente construida sobre </a:t>
            </a:r>
            <a:r>
              <a:rPr lang="es-ES" sz="2000" dirty="0" err="1"/>
              <a:t>Tensorflow</a:t>
            </a:r>
            <a:r>
              <a:rPr lang="es-ES" sz="2000" dirty="0"/>
              <a:t>. Fue diseñado para proporcionar una API de alto nivel a </a:t>
            </a:r>
            <a:r>
              <a:rPr lang="es-ES" sz="2000" dirty="0" err="1"/>
              <a:t>TensorFlow</a:t>
            </a:r>
            <a:r>
              <a:rPr lang="es-ES" sz="2000" dirty="0"/>
              <a:t> con el fin de facilitar y acelerar las experimentaciones, sin dejar de ser totalmente transparente y compatible con ella.</a:t>
            </a:r>
            <a:endParaRPr lang="es-CO" sz="2000" dirty="0"/>
          </a:p>
          <a:p>
            <a:pPr>
              <a:lnSpc>
                <a:spcPct val="110000"/>
              </a:lnSpc>
            </a:pPr>
            <a:r>
              <a:rPr lang="es-CO" sz="2000" dirty="0"/>
              <a:t>Librería </a:t>
            </a:r>
            <a:r>
              <a:rPr lang="es-CO" sz="2000" dirty="0" err="1"/>
              <a:t>nlkt</a:t>
            </a:r>
            <a:r>
              <a:rPr lang="es-CO" sz="2000" dirty="0"/>
              <a:t>: es </a:t>
            </a:r>
            <a:r>
              <a:rPr lang="es-ES" sz="2000" dirty="0"/>
              <a:t>el kit de herramientas de lenguaje natural es una de las bibliotecas NLP más conocidas y más utilizadas en el ecosistema de Python, útil para todo tipo de tareas, desde </a:t>
            </a:r>
            <a:r>
              <a:rPr lang="es-ES" sz="2000" dirty="0" err="1"/>
              <a:t>tokenización</a:t>
            </a:r>
            <a:r>
              <a:rPr lang="es-ES" sz="2000" dirty="0"/>
              <a:t>, hasta derivación, etiquetado de parte del habla.</a:t>
            </a:r>
            <a:endParaRPr lang="es-CO" sz="2000" dirty="0"/>
          </a:p>
          <a:p>
            <a:pPr marL="0" indent="0">
              <a:lnSpc>
                <a:spcPct val="110000"/>
              </a:lnSpc>
              <a:buNone/>
            </a:pPr>
            <a:endParaRPr lang="es-CO" sz="2000" dirty="0"/>
          </a:p>
        </p:txBody>
      </p:sp>
      <p:pic>
        <p:nvPicPr>
          <p:cNvPr id="1026" name="Picture 2">
            <a:extLst>
              <a:ext uri="{FF2B5EF4-FFF2-40B4-BE49-F238E27FC236}">
                <a16:creationId xmlns:a16="http://schemas.microsoft.com/office/drawing/2014/main" id="{58A047FC-1935-48DC-9DA6-C8219EA0F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75824" y="2764847"/>
            <a:ext cx="2656611" cy="132830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80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1C71A-659D-4AB8-AC96-4B521EB4D260}"/>
              </a:ext>
            </a:extLst>
          </p:cNvPr>
          <p:cNvSpPr>
            <a:spLocks noGrp="1"/>
          </p:cNvSpPr>
          <p:nvPr>
            <p:ph type="title"/>
          </p:nvPr>
        </p:nvSpPr>
        <p:spPr/>
        <p:txBody>
          <a:bodyPr/>
          <a:lstStyle/>
          <a:p>
            <a:r>
              <a:rPr lang="es-CO" dirty="0"/>
              <a:t>Objetivos</a:t>
            </a:r>
          </a:p>
        </p:txBody>
      </p:sp>
      <p:sp>
        <p:nvSpPr>
          <p:cNvPr id="3" name="Marcador de contenido 2">
            <a:extLst>
              <a:ext uri="{FF2B5EF4-FFF2-40B4-BE49-F238E27FC236}">
                <a16:creationId xmlns:a16="http://schemas.microsoft.com/office/drawing/2014/main" id="{F6B2E596-800A-40B0-BE5A-941C80B67F0B}"/>
              </a:ext>
            </a:extLst>
          </p:cNvPr>
          <p:cNvSpPr>
            <a:spLocks noGrp="1"/>
          </p:cNvSpPr>
          <p:nvPr>
            <p:ph idx="1"/>
          </p:nvPr>
        </p:nvSpPr>
        <p:spPr/>
        <p:txBody>
          <a:bodyPr vert="horz" lIns="91440" tIns="45720" rIns="91440" bIns="45720" rtlCol="0" anchor="t">
            <a:normAutofit/>
          </a:bodyPr>
          <a:lstStyle/>
          <a:p>
            <a:pPr marL="0" indent="0">
              <a:buNone/>
            </a:pPr>
            <a:r>
              <a:rPr lang="es-CO" dirty="0"/>
              <a:t>Objetivo General:</a:t>
            </a:r>
            <a:endParaRPr lang="es-ES" dirty="0"/>
          </a:p>
          <a:p>
            <a:pPr marL="0" indent="0">
              <a:buNone/>
            </a:pPr>
            <a:endParaRPr lang="es-CO" dirty="0">
              <a:cs typeface="Calibri"/>
            </a:endParaRPr>
          </a:p>
          <a:p>
            <a:pPr marL="0" indent="0" algn="just">
              <a:buNone/>
            </a:pPr>
            <a:r>
              <a:rPr lang="es-CO" dirty="0">
                <a:cs typeface="Calibri"/>
              </a:rPr>
              <a:t>Implementar un Chatbot capaz de resolver preguntas frecuentes de la comunidad educativa del Colegio La Concepción IED (</a:t>
            </a:r>
            <a:r>
              <a:rPr lang="es-CO" dirty="0">
                <a:ea typeface="+mn-lt"/>
                <a:cs typeface="+mn-lt"/>
              </a:rPr>
              <a:t>Padres de familia, estudiantes y personas interesadas en vincularse a la institución</a:t>
            </a:r>
            <a:r>
              <a:rPr lang="es-CO" dirty="0">
                <a:cs typeface="Calibri"/>
              </a:rPr>
              <a:t>), sobre el Manual de convivencia, Sistema Institucional de Evaluación y la organización institucional.</a:t>
            </a:r>
          </a:p>
        </p:txBody>
      </p:sp>
    </p:spTree>
    <p:extLst>
      <p:ext uri="{BB962C8B-B14F-4D97-AF65-F5344CB8AC3E}">
        <p14:creationId xmlns:p14="http://schemas.microsoft.com/office/powerpoint/2010/main" val="1652097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89435-684D-411E-AA4A-5AD6BC2D62F1}"/>
              </a:ext>
            </a:extLst>
          </p:cNvPr>
          <p:cNvSpPr>
            <a:spLocks noGrp="1"/>
          </p:cNvSpPr>
          <p:nvPr>
            <p:ph type="title"/>
          </p:nvPr>
        </p:nvSpPr>
        <p:spPr/>
        <p:txBody>
          <a:bodyPr/>
          <a:lstStyle/>
          <a:p>
            <a:r>
              <a:rPr lang="es-CO" dirty="0"/>
              <a:t>Objetivos específicos</a:t>
            </a:r>
          </a:p>
        </p:txBody>
      </p:sp>
      <p:sp>
        <p:nvSpPr>
          <p:cNvPr id="3" name="Marcador de contenido 2">
            <a:extLst>
              <a:ext uri="{FF2B5EF4-FFF2-40B4-BE49-F238E27FC236}">
                <a16:creationId xmlns:a16="http://schemas.microsoft.com/office/drawing/2014/main" id="{EA871B27-99C6-4D62-BD6D-DBCF005FF52E}"/>
              </a:ext>
            </a:extLst>
          </p:cNvPr>
          <p:cNvSpPr>
            <a:spLocks noGrp="1"/>
          </p:cNvSpPr>
          <p:nvPr>
            <p:ph idx="1"/>
          </p:nvPr>
        </p:nvSpPr>
        <p:spPr/>
        <p:txBody>
          <a:bodyPr vert="horz" lIns="91440" tIns="45720" rIns="91440" bIns="45720" rtlCol="0" anchor="t">
            <a:normAutofit fontScale="92500"/>
          </a:bodyPr>
          <a:lstStyle/>
          <a:p>
            <a:pPr algn="just"/>
            <a:r>
              <a:rPr lang="es-CO" dirty="0">
                <a:cs typeface="Calibri"/>
              </a:rPr>
              <a:t>Crear una base de datos en Mongo DB d</a:t>
            </a:r>
            <a:r>
              <a:rPr lang="es-CO" dirty="0">
                <a:ea typeface="+mn-lt"/>
                <a:cs typeface="+mn-lt"/>
              </a:rPr>
              <a:t>el Manual de convivencia, , Sistema Institucional de Evaluación y la organización institucional </a:t>
            </a:r>
            <a:r>
              <a:rPr lang="es-CO" dirty="0">
                <a:cs typeface="Calibri"/>
              </a:rPr>
              <a:t> para ser consultada a través de Python.</a:t>
            </a:r>
            <a:endParaRPr lang="es-ES" dirty="0"/>
          </a:p>
          <a:p>
            <a:pPr algn="just"/>
            <a:r>
              <a:rPr lang="es-CO" dirty="0">
                <a:cs typeface="Calibri"/>
              </a:rPr>
              <a:t>Generar el código fuente del Chatbot en Python, para que responda las preguntas de la comunidad educativa con respuestas provenientes de la base de datos.</a:t>
            </a:r>
          </a:p>
          <a:p>
            <a:pPr algn="just"/>
            <a:r>
              <a:rPr lang="es-CO" dirty="0">
                <a:cs typeface="Calibri"/>
              </a:rPr>
              <a:t>Programar en Angular la aplicación web del Chatbot en donde ingresará la persona para realizar su(s) pregunta(s);</a:t>
            </a:r>
            <a:r>
              <a:rPr lang="es-CO" dirty="0">
                <a:ea typeface="+mn-lt"/>
                <a:cs typeface="+mn-lt"/>
              </a:rPr>
              <a:t> esta aplicación web cumplirá con la posibilidad de vincularse a la página web del Colegio.</a:t>
            </a:r>
            <a:endParaRPr lang="es-CO" dirty="0">
              <a:cs typeface="Calibri"/>
            </a:endParaRPr>
          </a:p>
        </p:txBody>
      </p:sp>
    </p:spTree>
    <p:extLst>
      <p:ext uri="{BB962C8B-B14F-4D97-AF65-F5344CB8AC3E}">
        <p14:creationId xmlns:p14="http://schemas.microsoft.com/office/powerpoint/2010/main" val="268985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29B27-5AC2-471E-8BF0-E32F51BD02EF}"/>
              </a:ext>
            </a:extLst>
          </p:cNvPr>
          <p:cNvSpPr>
            <a:spLocks noGrp="1"/>
          </p:cNvSpPr>
          <p:nvPr>
            <p:ph type="title"/>
          </p:nvPr>
        </p:nvSpPr>
        <p:spPr/>
        <p:txBody>
          <a:bodyPr/>
          <a:lstStyle/>
          <a:p>
            <a:r>
              <a:rPr lang="es-CO" dirty="0"/>
              <a:t>Desarrollo del Autómata</a:t>
            </a:r>
          </a:p>
        </p:txBody>
      </p:sp>
      <p:sp>
        <p:nvSpPr>
          <p:cNvPr id="3" name="Marcador de contenido 2">
            <a:extLst>
              <a:ext uri="{FF2B5EF4-FFF2-40B4-BE49-F238E27FC236}">
                <a16:creationId xmlns:a16="http://schemas.microsoft.com/office/drawing/2014/main" id="{FFE39BED-D147-4A88-ACCD-1581999B1233}"/>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s-CO" dirty="0"/>
              <a:t>1. Para resolver las preguntas frecuentes de la comunidad educativa es necesario realizar una base de datos no relacional la cual contenga:</a:t>
            </a:r>
          </a:p>
          <a:p>
            <a:pPr marL="0" indent="0">
              <a:buNone/>
            </a:pPr>
            <a:endParaRPr lang="es-CO" dirty="0"/>
          </a:p>
          <a:p>
            <a:r>
              <a:rPr lang="es-CO" dirty="0"/>
              <a:t>Identificación y organización institucional (sedes y ubicación), horarios de atención de docentes, administrativos y equipo directivo.</a:t>
            </a:r>
            <a:endParaRPr lang="es-CO" dirty="0">
              <a:cs typeface="Calibri" panose="020F0502020204030204"/>
            </a:endParaRPr>
          </a:p>
          <a:p>
            <a:r>
              <a:rPr lang="es-CO" dirty="0">
                <a:cs typeface="Calibri" panose="020F0502020204030204"/>
              </a:rPr>
              <a:t>Manual de convivencia.</a:t>
            </a:r>
          </a:p>
          <a:p>
            <a:r>
              <a:rPr lang="es-CO" dirty="0">
                <a:cs typeface="Calibri" panose="020F0502020204030204"/>
              </a:rPr>
              <a:t>Sistema Institucional de evaluación SIEE.</a:t>
            </a:r>
          </a:p>
          <a:p>
            <a:pPr marL="0" indent="0">
              <a:buNone/>
            </a:pPr>
            <a:endParaRPr lang="es-CO" dirty="0"/>
          </a:p>
          <a:p>
            <a:pPr marL="0" indent="0">
              <a:buNone/>
            </a:pPr>
            <a:r>
              <a:rPr lang="es-CO" dirty="0"/>
              <a:t>Para la implementación de esta base de datos se utilizará MongoDB.</a:t>
            </a:r>
            <a:endParaRPr lang="es-CO" dirty="0">
              <a:cs typeface="Calibri" panose="020F0502020204030204"/>
            </a:endParaRPr>
          </a:p>
          <a:p>
            <a:pPr marL="0" indent="0">
              <a:buNone/>
            </a:pPr>
            <a:endParaRPr lang="es-CO" dirty="0"/>
          </a:p>
        </p:txBody>
      </p:sp>
    </p:spTree>
    <p:extLst>
      <p:ext uri="{BB962C8B-B14F-4D97-AF65-F5344CB8AC3E}">
        <p14:creationId xmlns:p14="http://schemas.microsoft.com/office/powerpoint/2010/main" val="114231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82C33-4374-44CB-9258-43561B4B0766}"/>
              </a:ext>
            </a:extLst>
          </p:cNvPr>
          <p:cNvSpPr>
            <a:spLocks noGrp="1"/>
          </p:cNvSpPr>
          <p:nvPr>
            <p:ph type="title"/>
          </p:nvPr>
        </p:nvSpPr>
        <p:spPr/>
        <p:txBody>
          <a:bodyPr/>
          <a:lstStyle/>
          <a:p>
            <a:pPr algn="ctr"/>
            <a:r>
              <a:rPr lang="es-CO" dirty="0"/>
              <a:t>Introducción</a:t>
            </a:r>
          </a:p>
        </p:txBody>
      </p:sp>
      <p:sp>
        <p:nvSpPr>
          <p:cNvPr id="3" name="Marcador de contenido 2">
            <a:extLst>
              <a:ext uri="{FF2B5EF4-FFF2-40B4-BE49-F238E27FC236}">
                <a16:creationId xmlns:a16="http://schemas.microsoft.com/office/drawing/2014/main" id="{0EB9879E-FCBB-439D-B773-024EEA0F027C}"/>
              </a:ext>
            </a:extLst>
          </p:cNvPr>
          <p:cNvSpPr>
            <a:spLocks noGrp="1"/>
          </p:cNvSpPr>
          <p:nvPr>
            <p:ph idx="1"/>
          </p:nvPr>
        </p:nvSpPr>
        <p:spPr/>
        <p:txBody>
          <a:bodyPr>
            <a:normAutofit fontScale="85000" lnSpcReduction="10000"/>
          </a:bodyPr>
          <a:lstStyle/>
          <a:p>
            <a:pPr marL="0" indent="0">
              <a:buNone/>
            </a:pPr>
            <a:r>
              <a:rPr lang="es-CO" dirty="0"/>
              <a:t>Dentro del marco de la materia autómatas se plantea desarrollar como proyecto de aula, la aplicación de los autómatas en soluciones tecnológicas que faciliten la vida a los humanos. Por lo tanto nuestro trabajo consiste en implementar una soluciona tecnológica de comunicaciones en donde se pueda evidenciar la forma en que trabajan los autómatas. Para este fin se decidió desarrollar una Bot para la página web  de un Colegio, de tal forma que esto de solución en parte a la comunicación y resolución de las dudad más frecuentes y mitigar los riesgos en la comunicación por medio de un chat automático, chatbot. El proyecto se implementara en con una  base de datos no SQL, el desarrollo del lenguaje se hará en el lenguaje de programación Python, la parte grafica del chat se desarrollará con HTML, Javascript, CSS y la parte de los servicios con la API Angular.</a:t>
            </a:r>
          </a:p>
        </p:txBody>
      </p:sp>
    </p:spTree>
    <p:extLst>
      <p:ext uri="{BB962C8B-B14F-4D97-AF65-F5344CB8AC3E}">
        <p14:creationId xmlns:p14="http://schemas.microsoft.com/office/powerpoint/2010/main" val="149714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7245-1DA6-48B9-8B80-556AF8FAB65B}"/>
              </a:ext>
            </a:extLst>
          </p:cNvPr>
          <p:cNvSpPr>
            <a:spLocks noGrp="1"/>
          </p:cNvSpPr>
          <p:nvPr>
            <p:ph type="title"/>
          </p:nvPr>
        </p:nvSpPr>
        <p:spPr>
          <a:xfrm>
            <a:off x="838200" y="365125"/>
            <a:ext cx="10515600" cy="450801"/>
          </a:xfrm>
        </p:spPr>
        <p:txBody>
          <a:bodyPr>
            <a:normAutofit/>
          </a:bodyPr>
          <a:lstStyle/>
          <a:p>
            <a:r>
              <a:rPr lang="es-CO" sz="2000" dirty="0"/>
              <a:t>Desarrollo del Autómata</a:t>
            </a:r>
          </a:p>
        </p:txBody>
      </p:sp>
      <p:sp>
        <p:nvSpPr>
          <p:cNvPr id="3" name="Marcador de contenido 2">
            <a:extLst>
              <a:ext uri="{FF2B5EF4-FFF2-40B4-BE49-F238E27FC236}">
                <a16:creationId xmlns:a16="http://schemas.microsoft.com/office/drawing/2014/main" id="{597E4F4C-5246-4EC3-8823-4FF7956E14FF}"/>
              </a:ext>
            </a:extLst>
          </p:cNvPr>
          <p:cNvSpPr>
            <a:spLocks noGrp="1"/>
          </p:cNvSpPr>
          <p:nvPr>
            <p:ph idx="1"/>
          </p:nvPr>
        </p:nvSpPr>
        <p:spPr>
          <a:xfrm>
            <a:off x="838200" y="1502975"/>
            <a:ext cx="10515600" cy="4561562"/>
          </a:xfrm>
        </p:spPr>
        <p:txBody>
          <a:bodyPr vert="horz" lIns="91440" tIns="45720" rIns="91440" bIns="45720" rtlCol="0" anchor="t">
            <a:normAutofit/>
          </a:bodyPr>
          <a:lstStyle/>
          <a:p>
            <a:pPr marL="0" indent="0" algn="just">
              <a:buNone/>
            </a:pPr>
            <a:r>
              <a:rPr lang="es-CO" dirty="0"/>
              <a:t>2. Para gestionar la base de datos es necesario realizar un programa utilizando el lenguaje de programación Python y se utilizarán las librerías PyMongo. </a:t>
            </a:r>
          </a:p>
          <a:p>
            <a:pPr marL="0" indent="0" algn="just">
              <a:buNone/>
            </a:pPr>
            <a:endParaRPr lang="es-CO" dirty="0"/>
          </a:p>
          <a:p>
            <a:pPr marL="0" indent="0" algn="just">
              <a:buNone/>
            </a:pPr>
            <a:r>
              <a:rPr lang="es-CO" dirty="0"/>
              <a:t>3. Para la creación del código fuente del Chatbot se utilizará el lenguaje de programación Python.</a:t>
            </a:r>
            <a:endParaRPr lang="es-CO" dirty="0">
              <a:cs typeface="Calibri"/>
            </a:endParaRPr>
          </a:p>
          <a:p>
            <a:pPr marL="0" indent="0" algn="just">
              <a:buNone/>
            </a:pPr>
            <a:endParaRPr lang="es-CO" dirty="0"/>
          </a:p>
          <a:p>
            <a:pPr marL="0" indent="0" algn="just">
              <a:buNone/>
            </a:pPr>
            <a:r>
              <a:rPr lang="es-CO" dirty="0"/>
              <a:t>4. La API y el FrontEnd del Chatbot se realizará en Angular.</a:t>
            </a:r>
            <a:endParaRPr lang="es-CO" dirty="0">
              <a:cs typeface="Calibri"/>
            </a:endParaRPr>
          </a:p>
          <a:p>
            <a:pPr marL="0" indent="0" algn="just">
              <a:buNone/>
            </a:pPr>
            <a:endParaRPr lang="es-CO" dirty="0"/>
          </a:p>
        </p:txBody>
      </p:sp>
    </p:spTree>
    <p:extLst>
      <p:ext uri="{BB962C8B-B14F-4D97-AF65-F5344CB8AC3E}">
        <p14:creationId xmlns:p14="http://schemas.microsoft.com/office/powerpoint/2010/main" val="211740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D0847-C540-4BE1-8BFF-D598A413AD95}"/>
              </a:ext>
            </a:extLst>
          </p:cNvPr>
          <p:cNvSpPr>
            <a:spLocks noGrp="1"/>
          </p:cNvSpPr>
          <p:nvPr>
            <p:ph type="title"/>
          </p:nvPr>
        </p:nvSpPr>
        <p:spPr>
          <a:xfrm>
            <a:off x="1289154" y="643467"/>
            <a:ext cx="10478303" cy="744836"/>
          </a:xfrm>
        </p:spPr>
        <p:txBody>
          <a:bodyPr vert="horz" lIns="91440" tIns="45720" rIns="91440" bIns="45720" rtlCol="0" anchor="ctr">
            <a:normAutofit/>
          </a:bodyPr>
          <a:lstStyle/>
          <a:p>
            <a:r>
              <a:rPr lang="es-ES_tradnl" dirty="0"/>
              <a:t>Diagrama</a:t>
            </a:r>
            <a:r>
              <a:rPr lang="en-US" dirty="0"/>
              <a:t> de </a:t>
            </a:r>
            <a:r>
              <a:rPr lang="es-ES_tradnl" dirty="0"/>
              <a:t>Estados</a:t>
            </a:r>
            <a:r>
              <a:rPr lang="en-US" dirty="0"/>
              <a:t> del </a:t>
            </a:r>
            <a:r>
              <a:rPr lang="es-ES_tradnl" dirty="0"/>
              <a:t>Autómata</a:t>
            </a:r>
          </a:p>
        </p:txBody>
      </p:sp>
      <p:pic>
        <p:nvPicPr>
          <p:cNvPr id="3" name="Imagen 3" descr="Captura de pantalla de un celular&#10;&#10;Descripción generada con confianza alta">
            <a:extLst>
              <a:ext uri="{FF2B5EF4-FFF2-40B4-BE49-F238E27FC236}">
                <a16:creationId xmlns:a16="http://schemas.microsoft.com/office/drawing/2014/main" id="{115FD3CE-6A7C-4201-8326-63445231DA38}"/>
              </a:ext>
            </a:extLst>
          </p:cNvPr>
          <p:cNvPicPr>
            <a:picLocks noChangeAspect="1"/>
          </p:cNvPicPr>
          <p:nvPr/>
        </p:nvPicPr>
        <p:blipFill>
          <a:blip r:embed="rId2"/>
          <a:stretch>
            <a:fillRect/>
          </a:stretch>
        </p:blipFill>
        <p:spPr>
          <a:xfrm>
            <a:off x="1930883" y="1675227"/>
            <a:ext cx="8330233" cy="4394199"/>
          </a:xfrm>
          <a:prstGeom prst="rect">
            <a:avLst/>
          </a:prstGeom>
        </p:spPr>
      </p:pic>
    </p:spTree>
    <p:extLst>
      <p:ext uri="{BB962C8B-B14F-4D97-AF65-F5344CB8AC3E}">
        <p14:creationId xmlns:p14="http://schemas.microsoft.com/office/powerpoint/2010/main" val="3920194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E2F7FD-37EA-48F5-ABCF-DC9F50EBF188}"/>
              </a:ext>
            </a:extLst>
          </p:cNvPr>
          <p:cNvSpPr>
            <a:spLocks noGrp="1"/>
          </p:cNvSpPr>
          <p:nvPr>
            <p:ph type="title"/>
          </p:nvPr>
        </p:nvSpPr>
        <p:spPr>
          <a:xfrm>
            <a:off x="543327" y="2119707"/>
            <a:ext cx="9905998" cy="1478570"/>
          </a:xfrm>
        </p:spPr>
        <p:txBody>
          <a:bodyPr/>
          <a:lstStyle/>
          <a:p>
            <a:r>
              <a:rPr lang="es-CO" dirty="0"/>
              <a:t>Aplicación</a:t>
            </a:r>
          </a:p>
        </p:txBody>
      </p:sp>
      <p:pic>
        <p:nvPicPr>
          <p:cNvPr id="5" name="Marcador de contenido 4" descr="Captura de pantalla de un celular con letras&#10;&#10;Descripción generada automáticamente">
            <a:extLst>
              <a:ext uri="{FF2B5EF4-FFF2-40B4-BE49-F238E27FC236}">
                <a16:creationId xmlns:a16="http://schemas.microsoft.com/office/drawing/2014/main" id="{9D570C94-5FB4-46E1-A31A-16BA15D7B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0101" y="120885"/>
            <a:ext cx="7082837" cy="66375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ángulo 2">
            <a:extLst>
              <a:ext uri="{FF2B5EF4-FFF2-40B4-BE49-F238E27FC236}">
                <a16:creationId xmlns:a16="http://schemas.microsoft.com/office/drawing/2014/main" id="{992CFA9D-010F-41A5-ADBC-0AC96CD8DC9E}"/>
              </a:ext>
            </a:extLst>
          </p:cNvPr>
          <p:cNvSpPr/>
          <p:nvPr/>
        </p:nvSpPr>
        <p:spPr>
          <a:xfrm>
            <a:off x="214289" y="3090446"/>
            <a:ext cx="3437479" cy="338554"/>
          </a:xfrm>
          <a:prstGeom prst="rect">
            <a:avLst/>
          </a:prstGeom>
        </p:spPr>
        <p:txBody>
          <a:bodyPr wrap="none">
            <a:spAutoFit/>
          </a:bodyPr>
          <a:lstStyle/>
          <a:p>
            <a:r>
              <a:rPr lang="es-CO" sz="1600" dirty="0">
                <a:hlinkClick r:id="rId3"/>
              </a:rPr>
              <a:t>https://github.com/JhonTriana/chatbot</a:t>
            </a:r>
            <a:r>
              <a:rPr lang="es-CO" sz="1600" dirty="0"/>
              <a:t> </a:t>
            </a:r>
          </a:p>
        </p:txBody>
      </p:sp>
    </p:spTree>
    <p:extLst>
      <p:ext uri="{BB962C8B-B14F-4D97-AF65-F5344CB8AC3E}">
        <p14:creationId xmlns:p14="http://schemas.microsoft.com/office/powerpoint/2010/main" val="265132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78305E-45DF-4CC5-A638-DEBAAE290434}"/>
              </a:ext>
            </a:extLst>
          </p:cNvPr>
          <p:cNvSpPr>
            <a:spLocks noGrp="1"/>
          </p:cNvSpPr>
          <p:nvPr>
            <p:ph type="title"/>
          </p:nvPr>
        </p:nvSpPr>
        <p:spPr>
          <a:xfrm>
            <a:off x="1143001" y="0"/>
            <a:ext cx="9905998" cy="1478570"/>
          </a:xfrm>
        </p:spPr>
        <p:txBody>
          <a:bodyPr/>
          <a:lstStyle/>
          <a:p>
            <a:r>
              <a:rPr lang="es-CO" dirty="0"/>
              <a:t>Código fuente</a:t>
            </a:r>
          </a:p>
        </p:txBody>
      </p:sp>
      <p:pic>
        <p:nvPicPr>
          <p:cNvPr id="4" name="Imagen 3">
            <a:extLst>
              <a:ext uri="{FF2B5EF4-FFF2-40B4-BE49-F238E27FC236}">
                <a16:creationId xmlns:a16="http://schemas.microsoft.com/office/drawing/2014/main" id="{2B946EEB-D364-4EBB-A744-A6BCABE40B48}"/>
              </a:ext>
            </a:extLst>
          </p:cNvPr>
          <p:cNvPicPr>
            <a:picLocks noChangeAspect="1"/>
          </p:cNvPicPr>
          <p:nvPr/>
        </p:nvPicPr>
        <p:blipFill rotWithShape="1">
          <a:blip r:embed="rId2"/>
          <a:srcRect b="5114"/>
          <a:stretch/>
        </p:blipFill>
        <p:spPr>
          <a:xfrm>
            <a:off x="974360" y="1115359"/>
            <a:ext cx="10508105" cy="5605752"/>
          </a:xfrm>
          <a:prstGeom prst="rect">
            <a:avLst/>
          </a:prstGeom>
        </p:spPr>
      </p:pic>
    </p:spTree>
    <p:extLst>
      <p:ext uri="{BB962C8B-B14F-4D97-AF65-F5344CB8AC3E}">
        <p14:creationId xmlns:p14="http://schemas.microsoft.com/office/powerpoint/2010/main" val="1535962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AC7B4-52A6-4C6E-9684-1A1E639D3628}"/>
              </a:ext>
            </a:extLst>
          </p:cNvPr>
          <p:cNvSpPr>
            <a:spLocks noGrp="1"/>
          </p:cNvSpPr>
          <p:nvPr>
            <p:ph type="title"/>
          </p:nvPr>
        </p:nvSpPr>
        <p:spPr>
          <a:xfrm>
            <a:off x="1304143" y="0"/>
            <a:ext cx="9862280" cy="1325563"/>
          </a:xfrm>
        </p:spPr>
        <p:txBody>
          <a:bodyPr/>
          <a:lstStyle/>
          <a:p>
            <a:r>
              <a:rPr lang="es-CO" dirty="0"/>
              <a:t>Base de datos En mongo dB</a:t>
            </a:r>
          </a:p>
        </p:txBody>
      </p:sp>
      <p:graphicFrame>
        <p:nvGraphicFramePr>
          <p:cNvPr id="4" name="Tabla 4">
            <a:extLst>
              <a:ext uri="{FF2B5EF4-FFF2-40B4-BE49-F238E27FC236}">
                <a16:creationId xmlns:a16="http://schemas.microsoft.com/office/drawing/2014/main" id="{8BC0790E-2FAB-4042-BE18-6E82BB5D6E30}"/>
              </a:ext>
            </a:extLst>
          </p:cNvPr>
          <p:cNvGraphicFramePr>
            <a:graphicFrameLocks noGrp="1"/>
          </p:cNvGraphicFramePr>
          <p:nvPr>
            <p:ph idx="1"/>
            <p:extLst>
              <p:ext uri="{D42A27DB-BD31-4B8C-83A1-F6EECF244321}">
                <p14:modId xmlns:p14="http://schemas.microsoft.com/office/powerpoint/2010/main" val="1419969334"/>
              </p:ext>
            </p:extLst>
          </p:nvPr>
        </p:nvGraphicFramePr>
        <p:xfrm>
          <a:off x="1304143" y="1133583"/>
          <a:ext cx="9862280" cy="5511647"/>
        </p:xfrm>
        <a:graphic>
          <a:graphicData uri="http://schemas.openxmlformats.org/drawingml/2006/table">
            <a:tbl>
              <a:tblPr firstRow="1" bandRow="1">
                <a:tableStyleId>{5C22544A-7EE6-4342-B048-85BDC9FD1C3A}</a:tableStyleId>
              </a:tblPr>
              <a:tblGrid>
                <a:gridCol w="2968054">
                  <a:extLst>
                    <a:ext uri="{9D8B030D-6E8A-4147-A177-3AD203B41FA5}">
                      <a16:colId xmlns:a16="http://schemas.microsoft.com/office/drawing/2014/main" val="1935164343"/>
                    </a:ext>
                  </a:extLst>
                </a:gridCol>
                <a:gridCol w="6894226">
                  <a:extLst>
                    <a:ext uri="{9D8B030D-6E8A-4147-A177-3AD203B41FA5}">
                      <a16:colId xmlns:a16="http://schemas.microsoft.com/office/drawing/2014/main" val="1717243690"/>
                    </a:ext>
                  </a:extLst>
                </a:gridCol>
              </a:tblGrid>
              <a:tr h="389840">
                <a:tc>
                  <a:txBody>
                    <a:bodyPr/>
                    <a:lstStyle/>
                    <a:p>
                      <a:pPr algn="ctr"/>
                      <a:r>
                        <a:rPr lang="es-ES" sz="1800" kern="1200" dirty="0">
                          <a:solidFill>
                            <a:schemeClr val="tx1"/>
                          </a:solidFill>
                          <a:latin typeface="+mn-lt"/>
                          <a:ea typeface="+mn-ea"/>
                          <a:cs typeface="+mn-cs"/>
                        </a:rPr>
                        <a:t>Colecciones</a:t>
                      </a:r>
                    </a:p>
                  </a:txBody>
                  <a:tcPr/>
                </a:tc>
                <a:tc>
                  <a:txBody>
                    <a:bodyPr/>
                    <a:lstStyle/>
                    <a:p>
                      <a:pPr algn="ctr"/>
                      <a:r>
                        <a:rPr lang="es-ES" sz="1800" kern="1200" dirty="0">
                          <a:solidFill>
                            <a:schemeClr val="tx1"/>
                          </a:solidFill>
                          <a:latin typeface="+mn-lt"/>
                          <a:ea typeface="+mn-ea"/>
                          <a:cs typeface="+mn-cs"/>
                        </a:rPr>
                        <a:t>Documentos </a:t>
                      </a:r>
                    </a:p>
                  </a:txBody>
                  <a:tcPr/>
                </a:tc>
                <a:extLst>
                  <a:ext uri="{0D108BD9-81ED-4DB2-BD59-A6C34878D82A}">
                    <a16:rowId xmlns:a16="http://schemas.microsoft.com/office/drawing/2014/main" val="3867752993"/>
                  </a:ext>
                </a:extLst>
              </a:tr>
              <a:tr h="1013584">
                <a:tc>
                  <a:txBody>
                    <a:bodyPr/>
                    <a:lstStyle/>
                    <a:p>
                      <a:pPr algn="ctr"/>
                      <a:r>
                        <a:rPr lang="es-ES" sz="1800" kern="1200" dirty="0">
                          <a:solidFill>
                            <a:schemeClr val="bg1"/>
                          </a:solidFill>
                          <a:latin typeface="+mn-lt"/>
                          <a:ea typeface="+mn-ea"/>
                          <a:cs typeface="+mn-cs"/>
                        </a:rPr>
                        <a:t>horizonteInstitucional</a:t>
                      </a:r>
                    </a:p>
                  </a:txBody>
                  <a:tcPr anchor="ctr"/>
                </a:tc>
                <a:tc>
                  <a:txBody>
                    <a:bodyPr/>
                    <a:lstStyle/>
                    <a:p>
                      <a:pPr lvl="0" algn="l">
                        <a:lnSpc>
                          <a:spcPct val="100000"/>
                        </a:lnSpc>
                        <a:spcBef>
                          <a:spcPts val="0"/>
                        </a:spcBef>
                        <a:spcAft>
                          <a:spcPts val="0"/>
                        </a:spcAft>
                        <a:buNone/>
                      </a:pPr>
                      <a:r>
                        <a:rPr lang="es-ES" sz="1400" kern="1200" noProof="0" dirty="0">
                          <a:solidFill>
                            <a:schemeClr val="bg1"/>
                          </a:solidFill>
                          <a:latin typeface="+mn-lt"/>
                          <a:ea typeface="+mn-ea"/>
                          <a:cs typeface="+mn-cs"/>
                        </a:rPr>
                        <a:t>Misión</a:t>
                      </a:r>
                    </a:p>
                    <a:p>
                      <a:pPr lvl="0" algn="l">
                        <a:lnSpc>
                          <a:spcPct val="100000"/>
                        </a:lnSpc>
                        <a:spcBef>
                          <a:spcPts val="0"/>
                        </a:spcBef>
                        <a:spcAft>
                          <a:spcPts val="0"/>
                        </a:spcAft>
                        <a:buNone/>
                      </a:pPr>
                      <a:r>
                        <a:rPr lang="es-ES" sz="1400" kern="1200" noProof="0" dirty="0">
                          <a:solidFill>
                            <a:schemeClr val="bg1"/>
                          </a:solidFill>
                          <a:latin typeface="+mn-lt"/>
                          <a:ea typeface="+mn-ea"/>
                          <a:cs typeface="+mn-cs"/>
                        </a:rPr>
                        <a:t>Visión</a:t>
                      </a:r>
                    </a:p>
                    <a:p>
                      <a:pPr lvl="0" algn="l">
                        <a:lnSpc>
                          <a:spcPct val="100000"/>
                        </a:lnSpc>
                        <a:spcBef>
                          <a:spcPts val="0"/>
                        </a:spcBef>
                        <a:spcAft>
                          <a:spcPts val="0"/>
                        </a:spcAft>
                        <a:buNone/>
                      </a:pPr>
                      <a:r>
                        <a:rPr lang="es-ES" sz="1400" kern="1200" noProof="0" dirty="0">
                          <a:solidFill>
                            <a:schemeClr val="bg1"/>
                          </a:solidFill>
                          <a:latin typeface="+mn-lt"/>
                          <a:ea typeface="+mn-ea"/>
                          <a:cs typeface="+mn-cs"/>
                        </a:rPr>
                        <a:t>Fundamentos Institucionales</a:t>
                      </a:r>
                    </a:p>
                    <a:p>
                      <a:pPr lvl="0" algn="l">
                        <a:lnSpc>
                          <a:spcPct val="100000"/>
                        </a:lnSpc>
                        <a:spcBef>
                          <a:spcPts val="0"/>
                        </a:spcBef>
                        <a:spcAft>
                          <a:spcPts val="0"/>
                        </a:spcAft>
                        <a:buNone/>
                      </a:pPr>
                      <a:r>
                        <a:rPr lang="es-ES" sz="1400" kern="1200" noProof="0" dirty="0">
                          <a:solidFill>
                            <a:schemeClr val="bg1"/>
                          </a:solidFill>
                          <a:latin typeface="+mn-lt"/>
                          <a:ea typeface="+mn-ea"/>
                          <a:cs typeface="+mn-cs"/>
                        </a:rPr>
                        <a:t>Objetivo general</a:t>
                      </a:r>
                    </a:p>
                  </a:txBody>
                  <a:tcPr/>
                </a:tc>
                <a:extLst>
                  <a:ext uri="{0D108BD9-81ED-4DB2-BD59-A6C34878D82A}">
                    <a16:rowId xmlns:a16="http://schemas.microsoft.com/office/drawing/2014/main" val="3991665351"/>
                  </a:ext>
                </a:extLst>
              </a:tr>
              <a:tr h="316203">
                <a:tc>
                  <a:txBody>
                    <a:bodyPr/>
                    <a:lstStyle/>
                    <a:p>
                      <a:pPr algn="ctr"/>
                      <a:r>
                        <a:rPr lang="es-ES" sz="1800" kern="1200" dirty="0">
                          <a:solidFill>
                            <a:schemeClr val="bg1"/>
                          </a:solidFill>
                          <a:latin typeface="+mn-lt"/>
                          <a:ea typeface="+mn-ea"/>
                          <a:cs typeface="+mn-cs"/>
                        </a:rPr>
                        <a:t>identificacionInstitucional</a:t>
                      </a:r>
                    </a:p>
                  </a:txBody>
                  <a:tcPr anchor="ctr"/>
                </a:tc>
                <a:tc>
                  <a:txBody>
                    <a:bodyPr/>
                    <a:lstStyle/>
                    <a:p>
                      <a:pPr lvl="0" algn="l">
                        <a:lnSpc>
                          <a:spcPct val="100000"/>
                        </a:lnSpc>
                        <a:spcBef>
                          <a:spcPts val="0"/>
                        </a:spcBef>
                        <a:spcAft>
                          <a:spcPts val="0"/>
                        </a:spcAft>
                        <a:buNone/>
                      </a:pPr>
                      <a:r>
                        <a:rPr lang="es-ES" sz="1400" kern="1200" noProof="0" dirty="0">
                          <a:solidFill>
                            <a:schemeClr val="bg1"/>
                          </a:solidFill>
                          <a:latin typeface="+mn-lt"/>
                          <a:ea typeface="+mn-ea"/>
                          <a:cs typeface="+mn-cs"/>
                        </a:rPr>
                        <a:t>Colegio La Concepción IED</a:t>
                      </a:r>
                      <a:endParaRPr lang="es-ES" sz="1400" kern="1200" dirty="0">
                        <a:solidFill>
                          <a:schemeClr val="bg1"/>
                        </a:solidFill>
                        <a:latin typeface="+mn-lt"/>
                        <a:ea typeface="+mn-ea"/>
                        <a:cs typeface="+mn-cs"/>
                      </a:endParaRPr>
                    </a:p>
                  </a:txBody>
                  <a:tcPr/>
                </a:tc>
                <a:extLst>
                  <a:ext uri="{0D108BD9-81ED-4DB2-BD59-A6C34878D82A}">
                    <a16:rowId xmlns:a16="http://schemas.microsoft.com/office/drawing/2014/main" val="2154337212"/>
                  </a:ext>
                </a:extLst>
              </a:tr>
              <a:tr h="2183103">
                <a:tc>
                  <a:txBody>
                    <a:bodyPr/>
                    <a:lstStyle/>
                    <a:p>
                      <a:pPr algn="ctr"/>
                      <a:r>
                        <a:rPr lang="es-ES" sz="1800" kern="1200" dirty="0">
                          <a:solidFill>
                            <a:schemeClr val="bg1"/>
                          </a:solidFill>
                          <a:latin typeface="+mn-lt"/>
                          <a:ea typeface="+mn-ea"/>
                          <a:cs typeface="+mn-cs"/>
                        </a:rPr>
                        <a:t>organizacionAdministrativa</a:t>
                      </a:r>
                    </a:p>
                  </a:txBody>
                  <a:tcPr anchor="ctr"/>
                </a:tc>
                <a:tc>
                  <a:txBody>
                    <a:bodyPr/>
                    <a:lstStyle/>
                    <a:p>
                      <a:r>
                        <a:rPr lang="es-ES" sz="1400" kern="1200" dirty="0">
                          <a:solidFill>
                            <a:schemeClr val="bg1"/>
                          </a:solidFill>
                          <a:latin typeface="+mn-lt"/>
                          <a:ea typeface="+mn-ea"/>
                          <a:cs typeface="+mn-cs"/>
                        </a:rPr>
                        <a:t>Sedes</a:t>
                      </a:r>
                    </a:p>
                    <a:p>
                      <a:pPr lvl="0">
                        <a:buNone/>
                      </a:pPr>
                      <a:r>
                        <a:rPr lang="es-ES" sz="1400" kern="1200" dirty="0">
                          <a:solidFill>
                            <a:schemeClr val="bg1"/>
                          </a:solidFill>
                          <a:latin typeface="+mn-lt"/>
                          <a:ea typeface="+mn-ea"/>
                          <a:cs typeface="+mn-cs"/>
                        </a:rPr>
                        <a:t>Rectoría</a:t>
                      </a:r>
                    </a:p>
                    <a:p>
                      <a:pPr lvl="0">
                        <a:buNone/>
                      </a:pPr>
                      <a:r>
                        <a:rPr lang="es-ES" sz="1400" kern="1200" dirty="0">
                          <a:solidFill>
                            <a:schemeClr val="bg1"/>
                          </a:solidFill>
                          <a:latin typeface="+mn-lt"/>
                          <a:ea typeface="+mn-ea"/>
                          <a:cs typeface="+mn-cs"/>
                        </a:rPr>
                        <a:t>Secretaría</a:t>
                      </a:r>
                    </a:p>
                    <a:p>
                      <a:pPr lvl="0">
                        <a:buNone/>
                      </a:pPr>
                      <a:r>
                        <a:rPr lang="es-ES" sz="1400" kern="1200" dirty="0">
                          <a:solidFill>
                            <a:schemeClr val="bg1"/>
                          </a:solidFill>
                          <a:latin typeface="+mn-lt"/>
                          <a:ea typeface="+mn-ea"/>
                          <a:cs typeface="+mn-cs"/>
                        </a:rPr>
                        <a:t>Coordinación</a:t>
                      </a:r>
                    </a:p>
                    <a:p>
                      <a:pPr lvl="0">
                        <a:buNone/>
                      </a:pPr>
                      <a:r>
                        <a:rPr lang="es-ES" sz="1400" kern="1200" dirty="0">
                          <a:solidFill>
                            <a:schemeClr val="bg1"/>
                          </a:solidFill>
                          <a:latin typeface="+mn-lt"/>
                          <a:ea typeface="+mn-ea"/>
                          <a:cs typeface="+mn-cs"/>
                        </a:rPr>
                        <a:t>Orientación</a:t>
                      </a:r>
                    </a:p>
                    <a:p>
                      <a:pPr lvl="0">
                        <a:buNone/>
                      </a:pPr>
                      <a:r>
                        <a:rPr lang="es-ES" sz="1400" kern="1200" dirty="0">
                          <a:solidFill>
                            <a:schemeClr val="bg1"/>
                          </a:solidFill>
                          <a:latin typeface="+mn-lt"/>
                          <a:ea typeface="+mn-ea"/>
                          <a:cs typeface="+mn-cs"/>
                        </a:rPr>
                        <a:t>Profesional de apoyo NEE (Necesidades educativas especiales)</a:t>
                      </a:r>
                    </a:p>
                    <a:p>
                      <a:pPr lvl="0">
                        <a:buNone/>
                      </a:pPr>
                      <a:r>
                        <a:rPr lang="es-ES" sz="1400" kern="1200" dirty="0">
                          <a:solidFill>
                            <a:schemeClr val="bg1"/>
                          </a:solidFill>
                          <a:latin typeface="+mn-lt"/>
                          <a:ea typeface="+mn-ea"/>
                          <a:cs typeface="+mn-cs"/>
                        </a:rPr>
                        <a:t>Horarios de los estudiantes</a:t>
                      </a:r>
                    </a:p>
                    <a:p>
                      <a:pPr lvl="0">
                        <a:buNone/>
                      </a:pPr>
                      <a:r>
                        <a:rPr lang="es-ES" sz="1400" kern="1200" dirty="0">
                          <a:solidFill>
                            <a:schemeClr val="bg1"/>
                          </a:solidFill>
                          <a:latin typeface="+mn-lt"/>
                          <a:ea typeface="+mn-ea"/>
                          <a:cs typeface="+mn-cs"/>
                        </a:rPr>
                        <a:t>Jornadas, docentes y horarios</a:t>
                      </a:r>
                    </a:p>
                    <a:p>
                      <a:pPr lvl="0">
                        <a:buNone/>
                      </a:pPr>
                      <a:r>
                        <a:rPr lang="es-ES" sz="1400" kern="1200" dirty="0">
                          <a:solidFill>
                            <a:schemeClr val="bg1"/>
                          </a:solidFill>
                          <a:latin typeface="+mn-lt"/>
                          <a:ea typeface="+mn-ea"/>
                          <a:cs typeface="+mn-cs"/>
                        </a:rPr>
                        <a:t>Personal apoyo administrativo</a:t>
                      </a:r>
                    </a:p>
                  </a:txBody>
                  <a:tcPr/>
                </a:tc>
                <a:extLst>
                  <a:ext uri="{0D108BD9-81ED-4DB2-BD59-A6C34878D82A}">
                    <a16:rowId xmlns:a16="http://schemas.microsoft.com/office/drawing/2014/main" val="2881986697"/>
                  </a:ext>
                </a:extLst>
              </a:tr>
              <a:tr h="779680">
                <a:tc>
                  <a:txBody>
                    <a:bodyPr/>
                    <a:lstStyle/>
                    <a:p>
                      <a:pPr algn="ctr"/>
                      <a:r>
                        <a:rPr lang="es-ES" sz="1800" kern="1200" dirty="0">
                          <a:solidFill>
                            <a:schemeClr val="bg1"/>
                          </a:solidFill>
                          <a:latin typeface="+mn-lt"/>
                          <a:ea typeface="+mn-ea"/>
                          <a:cs typeface="+mn-cs"/>
                        </a:rPr>
                        <a:t>perfilesInstitucionales</a:t>
                      </a:r>
                    </a:p>
                  </a:txBody>
                  <a:tcPr anchor="ctr"/>
                </a:tc>
                <a:tc>
                  <a:txBody>
                    <a:bodyPr/>
                    <a:lstStyle/>
                    <a:p>
                      <a:r>
                        <a:rPr lang="es-ES" sz="1400" kern="1200" dirty="0">
                          <a:solidFill>
                            <a:schemeClr val="bg1"/>
                          </a:solidFill>
                          <a:latin typeface="+mn-lt"/>
                          <a:ea typeface="+mn-ea"/>
                          <a:cs typeface="+mn-cs"/>
                        </a:rPr>
                        <a:t>Perfil del estudiante concepcionista</a:t>
                      </a:r>
                    </a:p>
                    <a:p>
                      <a:pPr lvl="0">
                        <a:buNone/>
                      </a:pPr>
                      <a:r>
                        <a:rPr lang="es-ES" sz="1400" kern="1200" noProof="0" dirty="0">
                          <a:solidFill>
                            <a:schemeClr val="bg1"/>
                          </a:solidFill>
                          <a:latin typeface="+mn-lt"/>
                          <a:ea typeface="+mn-ea"/>
                          <a:cs typeface="+mn-cs"/>
                        </a:rPr>
                        <a:t>Perfil del docente y directivo docente concepcionista</a:t>
                      </a:r>
                    </a:p>
                    <a:p>
                      <a:pPr lvl="0">
                        <a:buNone/>
                      </a:pPr>
                      <a:r>
                        <a:rPr lang="es-ES" sz="1400" kern="1200" noProof="0" dirty="0">
                          <a:solidFill>
                            <a:schemeClr val="bg1"/>
                          </a:solidFill>
                          <a:latin typeface="+mn-lt"/>
                          <a:ea typeface="+mn-ea"/>
                          <a:cs typeface="+mn-cs"/>
                        </a:rPr>
                        <a:t>Perfil del padre de familia y/o acudiente concepcionista</a:t>
                      </a:r>
                      <a:endParaRPr lang="es-ES" sz="1400" kern="1200" dirty="0">
                        <a:solidFill>
                          <a:schemeClr val="bg1"/>
                        </a:solidFill>
                        <a:latin typeface="+mn-lt"/>
                        <a:ea typeface="+mn-ea"/>
                        <a:cs typeface="+mn-cs"/>
                      </a:endParaRPr>
                    </a:p>
                  </a:txBody>
                  <a:tcPr/>
                </a:tc>
                <a:extLst>
                  <a:ext uri="{0D108BD9-81ED-4DB2-BD59-A6C34878D82A}">
                    <a16:rowId xmlns:a16="http://schemas.microsoft.com/office/drawing/2014/main" val="4058647147"/>
                  </a:ext>
                </a:extLst>
              </a:tr>
              <a:tr h="779680">
                <a:tc>
                  <a:txBody>
                    <a:bodyPr/>
                    <a:lstStyle/>
                    <a:p>
                      <a:pPr algn="ctr"/>
                      <a:r>
                        <a:rPr lang="es-ES" sz="1800" kern="1200" dirty="0">
                          <a:solidFill>
                            <a:schemeClr val="bg1"/>
                          </a:solidFill>
                          <a:latin typeface="+mn-lt"/>
                          <a:ea typeface="+mn-ea"/>
                          <a:cs typeface="+mn-cs"/>
                        </a:rPr>
                        <a:t>simbolosInstitucionales</a:t>
                      </a:r>
                    </a:p>
                  </a:txBody>
                  <a:tcPr anchor="ctr"/>
                </a:tc>
                <a:tc>
                  <a:txBody>
                    <a:bodyPr/>
                    <a:lstStyle/>
                    <a:p>
                      <a:r>
                        <a:rPr lang="es-ES" sz="1400" kern="1200" dirty="0">
                          <a:solidFill>
                            <a:schemeClr val="bg1"/>
                          </a:solidFill>
                          <a:latin typeface="+mn-lt"/>
                          <a:ea typeface="+mn-ea"/>
                          <a:cs typeface="+mn-cs"/>
                        </a:rPr>
                        <a:t>PEI</a:t>
                      </a:r>
                    </a:p>
                    <a:p>
                      <a:pPr lvl="0">
                        <a:buNone/>
                      </a:pPr>
                      <a:r>
                        <a:rPr lang="es-ES" sz="1400" kern="1200" dirty="0">
                          <a:solidFill>
                            <a:schemeClr val="bg1"/>
                          </a:solidFill>
                          <a:latin typeface="+mn-lt"/>
                          <a:ea typeface="+mn-ea"/>
                          <a:cs typeface="+mn-cs"/>
                        </a:rPr>
                        <a:t>LEMA</a:t>
                      </a:r>
                    </a:p>
                    <a:p>
                      <a:pPr lvl="0">
                        <a:buNone/>
                      </a:pPr>
                      <a:r>
                        <a:rPr lang="es-ES" sz="1400" kern="1200" dirty="0">
                          <a:solidFill>
                            <a:schemeClr val="bg1"/>
                          </a:solidFill>
                          <a:latin typeface="+mn-lt"/>
                          <a:ea typeface="+mn-ea"/>
                          <a:cs typeface="+mn-cs"/>
                        </a:rPr>
                        <a:t>Nuestro himno</a:t>
                      </a:r>
                    </a:p>
                  </a:txBody>
                  <a:tcPr/>
                </a:tc>
                <a:extLst>
                  <a:ext uri="{0D108BD9-81ED-4DB2-BD59-A6C34878D82A}">
                    <a16:rowId xmlns:a16="http://schemas.microsoft.com/office/drawing/2014/main" val="1467466887"/>
                  </a:ext>
                </a:extLst>
              </a:tr>
            </a:tbl>
          </a:graphicData>
        </a:graphic>
      </p:graphicFrame>
    </p:spTree>
    <p:extLst>
      <p:ext uri="{BB962C8B-B14F-4D97-AF65-F5344CB8AC3E}">
        <p14:creationId xmlns:p14="http://schemas.microsoft.com/office/powerpoint/2010/main" val="1503449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8E2B216-F7DB-405B-A235-4D169B3BA598}"/>
              </a:ext>
            </a:extLst>
          </p:cNvPr>
          <p:cNvPicPr>
            <a:picLocks noChangeAspect="1"/>
          </p:cNvPicPr>
          <p:nvPr/>
        </p:nvPicPr>
        <p:blipFill rotWithShape="1">
          <a:blip r:embed="rId2"/>
          <a:srcRect b="5114"/>
          <a:stretch/>
        </p:blipFill>
        <p:spPr>
          <a:xfrm>
            <a:off x="0" y="164890"/>
            <a:ext cx="12192000" cy="6504058"/>
          </a:xfrm>
          <a:prstGeom prst="rect">
            <a:avLst/>
          </a:prstGeom>
        </p:spPr>
      </p:pic>
    </p:spTree>
    <p:extLst>
      <p:ext uri="{BB962C8B-B14F-4D97-AF65-F5344CB8AC3E}">
        <p14:creationId xmlns:p14="http://schemas.microsoft.com/office/powerpoint/2010/main" val="780209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D9B22-0D39-42F4-A1C4-3ECAD57AFBC5}"/>
              </a:ext>
            </a:extLst>
          </p:cNvPr>
          <p:cNvSpPr>
            <a:spLocks noGrp="1"/>
          </p:cNvSpPr>
          <p:nvPr>
            <p:ph type="title"/>
          </p:nvPr>
        </p:nvSpPr>
        <p:spPr/>
        <p:txBody>
          <a:bodyPr/>
          <a:lstStyle/>
          <a:p>
            <a:r>
              <a:rPr lang="es-CO" dirty="0"/>
              <a:t>WEBGRAFÍA</a:t>
            </a:r>
          </a:p>
        </p:txBody>
      </p:sp>
      <p:sp>
        <p:nvSpPr>
          <p:cNvPr id="3" name="Marcador de contenido 2">
            <a:extLst>
              <a:ext uri="{FF2B5EF4-FFF2-40B4-BE49-F238E27FC236}">
                <a16:creationId xmlns:a16="http://schemas.microsoft.com/office/drawing/2014/main" id="{E9F97E05-44E2-4681-B84D-05EC72C0D2D4}"/>
              </a:ext>
            </a:extLst>
          </p:cNvPr>
          <p:cNvSpPr>
            <a:spLocks noGrp="1"/>
          </p:cNvSpPr>
          <p:nvPr>
            <p:ph idx="1"/>
          </p:nvPr>
        </p:nvSpPr>
        <p:spPr/>
        <p:txBody>
          <a:bodyPr>
            <a:normAutofit lnSpcReduction="10000"/>
          </a:bodyPr>
          <a:lstStyle/>
          <a:p>
            <a:pPr marL="0" indent="0">
              <a:buNone/>
            </a:pPr>
            <a:r>
              <a:rPr lang="es-CO" dirty="0"/>
              <a:t>[1] Jesús Charlán. Qué es un chatbot y para qué sirve. Economía digital</a:t>
            </a:r>
          </a:p>
          <a:p>
            <a:pPr marL="0" indent="0">
              <a:buNone/>
            </a:pPr>
            <a:r>
              <a:rPr lang="es-CO" dirty="0"/>
              <a:t>4 agosto, 2018. Recuperado de: </a:t>
            </a:r>
            <a:r>
              <a:rPr lang="es-CO" dirty="0">
                <a:hlinkClick r:id="rId2"/>
              </a:rPr>
              <a:t>https://www.esic.edu/rethink/2018/08/04/que-es-un-chatbot-y-para-que-sirve/</a:t>
            </a:r>
            <a:endParaRPr lang="es-CO" dirty="0"/>
          </a:p>
          <a:p>
            <a:pPr marL="0" indent="0">
              <a:buNone/>
            </a:pPr>
            <a:endParaRPr lang="es-CO" dirty="0"/>
          </a:p>
          <a:p>
            <a:pPr marL="0" indent="0">
              <a:buNone/>
            </a:pPr>
            <a:r>
              <a:rPr lang="es-CO" dirty="0"/>
              <a:t>[2] ¿Qué es MongoDB? Recuperado de: </a:t>
            </a:r>
            <a:r>
              <a:rPr lang="es-CO" dirty="0">
                <a:hlinkClick r:id="rId3"/>
              </a:rPr>
              <a:t>https://www.mongodb.com/es/what-is-mongodb</a:t>
            </a:r>
            <a:endParaRPr lang="es-CO" dirty="0"/>
          </a:p>
          <a:p>
            <a:pPr marL="0" indent="0">
              <a:buNone/>
            </a:pPr>
            <a:endParaRPr lang="es-CO" dirty="0"/>
          </a:p>
          <a:p>
            <a:pPr marL="0" indent="0">
              <a:buNone/>
            </a:pPr>
            <a:endParaRPr lang="es-CO" dirty="0"/>
          </a:p>
        </p:txBody>
      </p:sp>
    </p:spTree>
    <p:extLst>
      <p:ext uri="{BB962C8B-B14F-4D97-AF65-F5344CB8AC3E}">
        <p14:creationId xmlns:p14="http://schemas.microsoft.com/office/powerpoint/2010/main" val="30238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D9B22-0D39-42F4-A1C4-3ECAD57AFBC5}"/>
              </a:ext>
            </a:extLst>
          </p:cNvPr>
          <p:cNvSpPr>
            <a:spLocks noGrp="1"/>
          </p:cNvSpPr>
          <p:nvPr>
            <p:ph type="title"/>
          </p:nvPr>
        </p:nvSpPr>
        <p:spPr>
          <a:xfrm>
            <a:off x="1141413" y="0"/>
            <a:ext cx="9905998" cy="1478570"/>
          </a:xfrm>
        </p:spPr>
        <p:txBody>
          <a:bodyPr>
            <a:normAutofit/>
          </a:bodyPr>
          <a:lstStyle/>
          <a:p>
            <a:r>
              <a:rPr lang="es-CO" sz="2000" dirty="0"/>
              <a:t>WEBGRAFÍA</a:t>
            </a:r>
          </a:p>
        </p:txBody>
      </p:sp>
      <p:sp>
        <p:nvSpPr>
          <p:cNvPr id="3" name="Marcador de contenido 2">
            <a:extLst>
              <a:ext uri="{FF2B5EF4-FFF2-40B4-BE49-F238E27FC236}">
                <a16:creationId xmlns:a16="http://schemas.microsoft.com/office/drawing/2014/main" id="{E9F97E05-44E2-4681-B84D-05EC72C0D2D4}"/>
              </a:ext>
            </a:extLst>
          </p:cNvPr>
          <p:cNvSpPr>
            <a:spLocks noGrp="1"/>
          </p:cNvSpPr>
          <p:nvPr>
            <p:ph idx="1"/>
          </p:nvPr>
        </p:nvSpPr>
        <p:spPr>
          <a:xfrm>
            <a:off x="1141412" y="1298714"/>
            <a:ext cx="9905999" cy="4492488"/>
          </a:xfrm>
        </p:spPr>
        <p:txBody>
          <a:bodyPr>
            <a:normAutofit lnSpcReduction="10000"/>
          </a:bodyPr>
          <a:lstStyle/>
          <a:p>
            <a:pPr marL="0" indent="0">
              <a:buNone/>
            </a:pPr>
            <a:r>
              <a:rPr lang="es-CO" dirty="0"/>
              <a:t>[3] Miguel Ángel Álvarez. Qué es Python. Recuperado de: </a:t>
            </a:r>
            <a:r>
              <a:rPr lang="es-CO" dirty="0">
                <a:hlinkClick r:id="rId2"/>
              </a:rPr>
              <a:t>https://desarrolloweb.com/articulos/1325.php</a:t>
            </a:r>
            <a:endParaRPr lang="es-CO" dirty="0"/>
          </a:p>
          <a:p>
            <a:pPr marL="0" indent="0">
              <a:buNone/>
            </a:pPr>
            <a:endParaRPr lang="es-CO" dirty="0"/>
          </a:p>
          <a:p>
            <a:pPr marL="0" indent="0">
              <a:buNone/>
            </a:pPr>
            <a:r>
              <a:rPr lang="es-CO" dirty="0"/>
              <a:t>[4] ¿Qué es y para qué se utiliza la programación en Angular?. AZPE Informática. Recuperado de: </a:t>
            </a:r>
            <a:r>
              <a:rPr lang="es-CO" dirty="0">
                <a:hlinkClick r:id="rId3"/>
              </a:rPr>
              <a:t>http://azpe.es/blog/que-es-programacion-en-angular/</a:t>
            </a:r>
            <a:endParaRPr lang="es-CO" dirty="0"/>
          </a:p>
          <a:p>
            <a:pPr marL="0" indent="0">
              <a:buNone/>
            </a:pPr>
            <a:endParaRPr lang="es-CO" dirty="0"/>
          </a:p>
          <a:p>
            <a:pPr marL="0" indent="0">
              <a:buNone/>
            </a:pPr>
            <a:r>
              <a:rPr lang="es-CO" dirty="0"/>
              <a:t>[5] ¿Qué es Anaconda </a:t>
            </a:r>
            <a:r>
              <a:rPr lang="es-CO" dirty="0" err="1"/>
              <a:t>Distribution</a:t>
            </a:r>
            <a:r>
              <a:rPr lang="es-CO" dirty="0"/>
              <a:t>?. Desde Linux. Recuperado de: </a:t>
            </a:r>
            <a:r>
              <a:rPr lang="es-CO" dirty="0">
                <a:hlinkClick r:id="rId4"/>
              </a:rPr>
              <a:t>https://blog.desdelinux.net/ciencia-de-datos-con-python/</a:t>
            </a:r>
            <a:endParaRPr lang="es-CO" dirty="0"/>
          </a:p>
        </p:txBody>
      </p:sp>
    </p:spTree>
    <p:extLst>
      <p:ext uri="{BB962C8B-B14F-4D97-AF65-F5344CB8AC3E}">
        <p14:creationId xmlns:p14="http://schemas.microsoft.com/office/powerpoint/2010/main" val="212012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74EB50-D054-4C4B-96FF-4DB540996E1D}"/>
              </a:ext>
            </a:extLst>
          </p:cNvPr>
          <p:cNvSpPr>
            <a:spLocks noGrp="1"/>
          </p:cNvSpPr>
          <p:nvPr>
            <p:ph type="title"/>
          </p:nvPr>
        </p:nvSpPr>
        <p:spPr/>
        <p:txBody>
          <a:bodyPr/>
          <a:lstStyle/>
          <a:p>
            <a:pPr algn="ctr"/>
            <a:r>
              <a:rPr lang="es-CO" dirty="0"/>
              <a:t>Formulación del problema</a:t>
            </a:r>
          </a:p>
        </p:txBody>
      </p:sp>
      <p:sp>
        <p:nvSpPr>
          <p:cNvPr id="3" name="Marcador de contenido 2">
            <a:extLst>
              <a:ext uri="{FF2B5EF4-FFF2-40B4-BE49-F238E27FC236}">
                <a16:creationId xmlns:a16="http://schemas.microsoft.com/office/drawing/2014/main" id="{E1AF6E66-482B-4A82-B03F-929E88CF004A}"/>
              </a:ext>
            </a:extLst>
          </p:cNvPr>
          <p:cNvSpPr>
            <a:spLocks noGrp="1"/>
          </p:cNvSpPr>
          <p:nvPr>
            <p:ph idx="1"/>
          </p:nvPr>
        </p:nvSpPr>
        <p:spPr/>
        <p:txBody>
          <a:bodyPr vert="horz" lIns="91440" tIns="45720" rIns="91440" bIns="45720" rtlCol="0" anchor="t">
            <a:normAutofit/>
          </a:bodyPr>
          <a:lstStyle/>
          <a:p>
            <a:pPr marL="0" indent="0" algn="just">
              <a:buNone/>
            </a:pPr>
            <a:r>
              <a:rPr lang="es-CO" dirty="0"/>
              <a:t>El colegio La concepción IED de la localidad de Bosa requiere un programa informático que resuelva las preguntas frecuentes </a:t>
            </a:r>
            <a:r>
              <a:rPr lang="es-CO" dirty="0">
                <a:ea typeface="+mn-lt"/>
                <a:cs typeface="+mn-lt"/>
              </a:rPr>
              <a:t>de</a:t>
            </a:r>
            <a:r>
              <a:rPr lang="es-CO" dirty="0"/>
              <a:t> los padres de familia, estudiantes y personas interesadas en vincularse a la institución, </a:t>
            </a:r>
            <a:r>
              <a:rPr lang="es-CO" dirty="0">
                <a:ea typeface="+mn-lt"/>
                <a:cs typeface="+mn-lt"/>
              </a:rPr>
              <a:t>sobre el Manual de convivencia, Sistema Institucional de Evaluación y la organización institucional</a:t>
            </a:r>
            <a:r>
              <a:rPr lang="es-CO" dirty="0"/>
              <a:t>; este programa deberá vincularse a la página web oficial del colegio.</a:t>
            </a:r>
          </a:p>
        </p:txBody>
      </p:sp>
    </p:spTree>
    <p:extLst>
      <p:ext uri="{BB962C8B-B14F-4D97-AF65-F5344CB8AC3E}">
        <p14:creationId xmlns:p14="http://schemas.microsoft.com/office/powerpoint/2010/main" val="395187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044F2-8237-4A65-A2D4-01AC26720043}"/>
              </a:ext>
            </a:extLst>
          </p:cNvPr>
          <p:cNvSpPr>
            <a:spLocks noGrp="1"/>
          </p:cNvSpPr>
          <p:nvPr>
            <p:ph type="title"/>
          </p:nvPr>
        </p:nvSpPr>
        <p:spPr/>
        <p:txBody>
          <a:bodyPr/>
          <a:lstStyle/>
          <a:p>
            <a:r>
              <a:rPr lang="es-CO" dirty="0"/>
              <a:t>Justificación</a:t>
            </a:r>
          </a:p>
        </p:txBody>
      </p:sp>
      <p:sp>
        <p:nvSpPr>
          <p:cNvPr id="3" name="Marcador de contenido 2">
            <a:extLst>
              <a:ext uri="{FF2B5EF4-FFF2-40B4-BE49-F238E27FC236}">
                <a16:creationId xmlns:a16="http://schemas.microsoft.com/office/drawing/2014/main" id="{6B2F79E7-F4B5-481D-B325-557879FF59F6}"/>
              </a:ext>
            </a:extLst>
          </p:cNvPr>
          <p:cNvSpPr>
            <a:spLocks noGrp="1"/>
          </p:cNvSpPr>
          <p:nvPr>
            <p:ph idx="1"/>
          </p:nvPr>
        </p:nvSpPr>
        <p:spPr>
          <a:xfrm>
            <a:off x="1141413" y="2097088"/>
            <a:ext cx="9905998" cy="3694113"/>
          </a:xfrm>
        </p:spPr>
        <p:txBody>
          <a:bodyPr>
            <a:normAutofit fontScale="92500"/>
          </a:bodyPr>
          <a:lstStyle/>
          <a:p>
            <a:pPr marL="0" indent="0" algn="just">
              <a:buNone/>
            </a:pPr>
            <a:r>
              <a:rPr lang="es-CO" dirty="0"/>
              <a:t>El chatbot se desarrolla por la necesidad comunicativa de una población específica, en este caso la comunidad es un Colegio del Distrito donde sería muy útil tener una herramienta tecnológica que solucione las dudas que surgen en el día a día. </a:t>
            </a:r>
          </a:p>
          <a:p>
            <a:pPr marL="0" indent="0" algn="just">
              <a:buNone/>
            </a:pPr>
            <a:r>
              <a:rPr lang="es-CO" dirty="0"/>
              <a:t>Esta solución tecnológica se enmarca en el desarrollo de Autómatas Finitos, de este modo se pueden usar la aplicación de la lógica matemática como una solución a un problema de comunicación. Teniendo en cuenta que la principal función de un autómata es “aceptar señales del medio que los rodea, cambiar de estado como consecuencia de estas señales y trasmitir otras señales”</a:t>
            </a:r>
            <a:r>
              <a:rPr lang="es-CO" baseline="30000" dirty="0"/>
              <a:t> *</a:t>
            </a:r>
            <a:r>
              <a:rPr lang="es-CO" dirty="0"/>
              <a:t>. </a:t>
            </a:r>
          </a:p>
        </p:txBody>
      </p:sp>
      <p:sp>
        <p:nvSpPr>
          <p:cNvPr id="4" name="Rectángulo 3">
            <a:extLst>
              <a:ext uri="{FF2B5EF4-FFF2-40B4-BE49-F238E27FC236}">
                <a16:creationId xmlns:a16="http://schemas.microsoft.com/office/drawing/2014/main" id="{A110EB56-AD96-4FF5-8558-8F67E6B8FEDF}"/>
              </a:ext>
            </a:extLst>
          </p:cNvPr>
          <p:cNvSpPr/>
          <p:nvPr/>
        </p:nvSpPr>
        <p:spPr>
          <a:xfrm>
            <a:off x="1274164" y="6239482"/>
            <a:ext cx="9905998" cy="307777"/>
          </a:xfrm>
          <a:prstGeom prst="rect">
            <a:avLst/>
          </a:prstGeom>
        </p:spPr>
        <p:txBody>
          <a:bodyPr wrap="square">
            <a:spAutoFit/>
          </a:bodyPr>
          <a:lstStyle/>
          <a:p>
            <a:pPr algn="ctr"/>
            <a:r>
              <a:rPr lang="es-CO" sz="1400" dirty="0"/>
              <a:t>*Teoría de autómatas y Lenguajes formales. Autor Elena Jurado. https://biblioteca.unex.es/tesis/Teorias_automatas.pdf</a:t>
            </a:r>
          </a:p>
        </p:txBody>
      </p:sp>
    </p:spTree>
    <p:extLst>
      <p:ext uri="{BB962C8B-B14F-4D97-AF65-F5344CB8AC3E}">
        <p14:creationId xmlns:p14="http://schemas.microsoft.com/office/powerpoint/2010/main" val="209764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8FF5-53C2-4049-9343-DB2C9D0C0924}"/>
              </a:ext>
            </a:extLst>
          </p:cNvPr>
          <p:cNvSpPr>
            <a:spLocks noGrp="1"/>
          </p:cNvSpPr>
          <p:nvPr>
            <p:ph type="title"/>
          </p:nvPr>
        </p:nvSpPr>
        <p:spPr/>
        <p:txBody>
          <a:bodyPr/>
          <a:lstStyle/>
          <a:p>
            <a:r>
              <a:rPr lang="es-CO" dirty="0"/>
              <a:t>Marco teórico</a:t>
            </a:r>
          </a:p>
        </p:txBody>
      </p:sp>
      <p:sp>
        <p:nvSpPr>
          <p:cNvPr id="3" name="Marcador de contenido 2">
            <a:extLst>
              <a:ext uri="{FF2B5EF4-FFF2-40B4-BE49-F238E27FC236}">
                <a16:creationId xmlns:a16="http://schemas.microsoft.com/office/drawing/2014/main" id="{BE92235E-4B53-4424-A9EC-CC65213E19A6}"/>
              </a:ext>
            </a:extLst>
          </p:cNvPr>
          <p:cNvSpPr>
            <a:spLocks noGrp="1"/>
          </p:cNvSpPr>
          <p:nvPr>
            <p:ph idx="1"/>
          </p:nvPr>
        </p:nvSpPr>
        <p:spPr/>
        <p:txBody>
          <a:bodyPr>
            <a:normAutofit/>
          </a:bodyPr>
          <a:lstStyle/>
          <a:p>
            <a:r>
              <a:rPr lang="es-CO" dirty="0"/>
              <a:t>Arquitectura Tecnológica de un Chatbot para la Gestión de la Información en una entidad superior </a:t>
            </a:r>
          </a:p>
          <a:p>
            <a:pPr marL="719138" indent="0">
              <a:buNone/>
            </a:pPr>
            <a:r>
              <a:rPr lang="es-CO" dirty="0"/>
              <a:t>Autores: Ramírez Álamo, Yelitza Janeth, Carrizales Mamani, Jhon Rodrigo</a:t>
            </a:r>
          </a:p>
          <a:p>
            <a:pPr marL="719138" indent="0">
              <a:buNone/>
            </a:pPr>
            <a:r>
              <a:rPr lang="es-CO" dirty="0"/>
              <a:t>Fuente: Universidad Peruana de Ciencias Aplicadas (UPC) ; Repositorio Académico - UPC</a:t>
            </a:r>
          </a:p>
          <a:p>
            <a:pPr marL="719138" indent="0">
              <a:buNone/>
            </a:pPr>
            <a:r>
              <a:rPr lang="es-CO" dirty="0"/>
              <a:t>Año de publicación: 2020</a:t>
            </a:r>
          </a:p>
        </p:txBody>
      </p:sp>
    </p:spTree>
    <p:extLst>
      <p:ext uri="{BB962C8B-B14F-4D97-AF65-F5344CB8AC3E}">
        <p14:creationId xmlns:p14="http://schemas.microsoft.com/office/powerpoint/2010/main" val="218844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DF808-B5AF-43B3-8FDD-4E4C278E5120}"/>
              </a:ext>
            </a:extLst>
          </p:cNvPr>
          <p:cNvSpPr>
            <a:spLocks noGrp="1"/>
          </p:cNvSpPr>
          <p:nvPr>
            <p:ph type="title"/>
          </p:nvPr>
        </p:nvSpPr>
        <p:spPr/>
        <p:txBody>
          <a:bodyPr>
            <a:normAutofit fontScale="90000"/>
          </a:bodyPr>
          <a:lstStyle/>
          <a:p>
            <a:r>
              <a:rPr lang="es-CO" dirty="0"/>
              <a:t>Arquitectura Tecnológica de un Chatbot para la Gestión de la Información en una entidad superior </a:t>
            </a:r>
          </a:p>
        </p:txBody>
      </p:sp>
      <p:sp>
        <p:nvSpPr>
          <p:cNvPr id="3" name="Marcador de contenido 2">
            <a:extLst>
              <a:ext uri="{FF2B5EF4-FFF2-40B4-BE49-F238E27FC236}">
                <a16:creationId xmlns:a16="http://schemas.microsoft.com/office/drawing/2014/main" id="{E8822AFF-3874-4009-8F36-2A866639FB11}"/>
              </a:ext>
            </a:extLst>
          </p:cNvPr>
          <p:cNvSpPr>
            <a:spLocks noGrp="1"/>
          </p:cNvSpPr>
          <p:nvPr>
            <p:ph idx="1"/>
          </p:nvPr>
        </p:nvSpPr>
        <p:spPr/>
        <p:txBody>
          <a:bodyPr>
            <a:normAutofit/>
          </a:bodyPr>
          <a:lstStyle/>
          <a:p>
            <a:pPr marL="0" indent="0">
              <a:buNone/>
            </a:pPr>
            <a:r>
              <a:rPr lang="es-CO" sz="2000" dirty="0"/>
              <a:t>En este proyecto se propone un sistema cognitivo para mejorar la experiencia del usuario en la búsqueda de información académica con un chatbot. La diferencia entre los sistemas de búsqueda tradicionales y el sistema cognitivo propuesto es mejorar la experiencia del usuario (UX) a través de factores de optimización como el tiempo de respuesta, la facilidad de uso, la interfaz amigable y la interacción del usuario a través de los servicios cognitivos de computación en la nube. Esto puede ir más allá de la interacción entre un chatbot y un humano, ya que la experiencia del usuario es muy importante y puede definir el éxito o el fracaso de un sistema.</a:t>
            </a:r>
          </a:p>
        </p:txBody>
      </p:sp>
    </p:spTree>
    <p:extLst>
      <p:ext uri="{BB962C8B-B14F-4D97-AF65-F5344CB8AC3E}">
        <p14:creationId xmlns:p14="http://schemas.microsoft.com/office/powerpoint/2010/main" val="50440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8FF5-53C2-4049-9343-DB2C9D0C0924}"/>
              </a:ext>
            </a:extLst>
          </p:cNvPr>
          <p:cNvSpPr>
            <a:spLocks noGrp="1"/>
          </p:cNvSpPr>
          <p:nvPr>
            <p:ph type="title"/>
          </p:nvPr>
        </p:nvSpPr>
        <p:spPr>
          <a:xfrm>
            <a:off x="1141412" y="0"/>
            <a:ext cx="9905998" cy="1478570"/>
          </a:xfrm>
        </p:spPr>
        <p:txBody>
          <a:bodyPr>
            <a:normAutofit/>
          </a:bodyPr>
          <a:lstStyle/>
          <a:p>
            <a:r>
              <a:rPr lang="es-CO" sz="2000" dirty="0"/>
              <a:t>Marco teórico</a:t>
            </a:r>
          </a:p>
        </p:txBody>
      </p:sp>
      <p:sp>
        <p:nvSpPr>
          <p:cNvPr id="3" name="Marcador de contenido 2">
            <a:extLst>
              <a:ext uri="{FF2B5EF4-FFF2-40B4-BE49-F238E27FC236}">
                <a16:creationId xmlns:a16="http://schemas.microsoft.com/office/drawing/2014/main" id="{BE92235E-4B53-4424-A9EC-CC65213E19A6}"/>
              </a:ext>
            </a:extLst>
          </p:cNvPr>
          <p:cNvSpPr>
            <a:spLocks noGrp="1"/>
          </p:cNvSpPr>
          <p:nvPr>
            <p:ph idx="1"/>
          </p:nvPr>
        </p:nvSpPr>
        <p:spPr/>
        <p:txBody>
          <a:bodyPr>
            <a:normAutofit/>
          </a:bodyPr>
          <a:lstStyle/>
          <a:p>
            <a:r>
              <a:rPr lang="es-CO" dirty="0"/>
              <a:t>Retrospectiva al desarrollo de chatbots y procesamiento del lenguaje natural</a:t>
            </a:r>
          </a:p>
          <a:p>
            <a:pPr marL="0" indent="0">
              <a:buNone/>
            </a:pPr>
            <a:endParaRPr lang="es-CO" dirty="0"/>
          </a:p>
          <a:p>
            <a:pPr marL="719138" indent="0">
              <a:buNone/>
            </a:pPr>
            <a:r>
              <a:rPr lang="es-CO" dirty="0"/>
              <a:t>Autores: Alemán Espinoza, José Wilfredo, Ruiz Vargas, Mario Rafael, Aguilar Juárez, Ernesto Alexander</a:t>
            </a:r>
          </a:p>
          <a:p>
            <a:pPr marL="719138" indent="0">
              <a:buNone/>
            </a:pPr>
            <a:r>
              <a:rPr lang="es-CO" dirty="0"/>
              <a:t>Contribuidores: Universidad Francisco Gavidia (UFG)</a:t>
            </a:r>
          </a:p>
          <a:p>
            <a:pPr marL="719138" indent="0">
              <a:buNone/>
            </a:pPr>
            <a:r>
              <a:rPr lang="es-CO" dirty="0"/>
              <a:t>Año de publicación: 2018</a:t>
            </a:r>
          </a:p>
        </p:txBody>
      </p:sp>
    </p:spTree>
    <p:extLst>
      <p:ext uri="{BB962C8B-B14F-4D97-AF65-F5344CB8AC3E}">
        <p14:creationId xmlns:p14="http://schemas.microsoft.com/office/powerpoint/2010/main" val="110300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0EBED-6CEB-47BE-A4C4-50927E268568}"/>
              </a:ext>
            </a:extLst>
          </p:cNvPr>
          <p:cNvSpPr>
            <a:spLocks noGrp="1"/>
          </p:cNvSpPr>
          <p:nvPr>
            <p:ph type="title"/>
          </p:nvPr>
        </p:nvSpPr>
        <p:spPr/>
        <p:txBody>
          <a:bodyPr>
            <a:normAutofit/>
          </a:bodyPr>
          <a:lstStyle/>
          <a:p>
            <a:r>
              <a:rPr lang="es-CO" dirty="0"/>
              <a:t>Retrospectiva al desarrollo de chatbots y procesamiento del lenguaje natural</a:t>
            </a:r>
          </a:p>
        </p:txBody>
      </p:sp>
      <p:sp>
        <p:nvSpPr>
          <p:cNvPr id="3" name="Marcador de contenido 2">
            <a:extLst>
              <a:ext uri="{FF2B5EF4-FFF2-40B4-BE49-F238E27FC236}">
                <a16:creationId xmlns:a16="http://schemas.microsoft.com/office/drawing/2014/main" id="{760CA95F-7D1B-4B73-BC4B-A6D206570D80}"/>
              </a:ext>
            </a:extLst>
          </p:cNvPr>
          <p:cNvSpPr>
            <a:spLocks noGrp="1"/>
          </p:cNvSpPr>
          <p:nvPr>
            <p:ph idx="1"/>
          </p:nvPr>
        </p:nvSpPr>
        <p:spPr/>
        <p:txBody>
          <a:bodyPr>
            <a:normAutofit/>
          </a:bodyPr>
          <a:lstStyle/>
          <a:p>
            <a:pPr marL="0" indent="0" algn="just">
              <a:buNone/>
            </a:pPr>
            <a:r>
              <a:rPr lang="es-CO" sz="2000" dirty="0"/>
              <a:t>Los chatbots se han vuelto cada vez más populares ; en parte gracias a la gran cantidad de herramientas disponibles para que los desarrolladores puedan implementar un agente conversacional en plataformas tan populares como Facebook ; en solo unos minutos. Sin embargo ; el desarrollo de entidades conversacionales no es nuevo ; y hay varios enfoques para proveer Procesamiento del Lenguaje Natural a dichas entidades ; de forma que se evite la trampa de implementar chatbots que no proveen ningún valor y evitar administrar un chatbot basado en una estructura if- then-else. El presente trabajo recopila trabajos históricos influyentes en el campo de la creación de entidades conversacionales ; o chatbots y habla sobre algunos enfoques para su implementación</a:t>
            </a:r>
          </a:p>
        </p:txBody>
      </p:sp>
    </p:spTree>
    <p:extLst>
      <p:ext uri="{BB962C8B-B14F-4D97-AF65-F5344CB8AC3E}">
        <p14:creationId xmlns:p14="http://schemas.microsoft.com/office/powerpoint/2010/main" val="281842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68FF5-53C2-4049-9343-DB2C9D0C0924}"/>
              </a:ext>
            </a:extLst>
          </p:cNvPr>
          <p:cNvSpPr>
            <a:spLocks noGrp="1"/>
          </p:cNvSpPr>
          <p:nvPr>
            <p:ph type="title"/>
          </p:nvPr>
        </p:nvSpPr>
        <p:spPr>
          <a:xfrm>
            <a:off x="1141412" y="0"/>
            <a:ext cx="9905998" cy="1478570"/>
          </a:xfrm>
        </p:spPr>
        <p:txBody>
          <a:bodyPr>
            <a:normAutofit/>
          </a:bodyPr>
          <a:lstStyle/>
          <a:p>
            <a:r>
              <a:rPr lang="es-CO" sz="2000" dirty="0"/>
              <a:t>Marco teórico</a:t>
            </a:r>
          </a:p>
        </p:txBody>
      </p:sp>
      <p:sp>
        <p:nvSpPr>
          <p:cNvPr id="3" name="Marcador de contenido 2">
            <a:extLst>
              <a:ext uri="{FF2B5EF4-FFF2-40B4-BE49-F238E27FC236}">
                <a16:creationId xmlns:a16="http://schemas.microsoft.com/office/drawing/2014/main" id="{BE92235E-4B53-4424-A9EC-CC65213E19A6}"/>
              </a:ext>
            </a:extLst>
          </p:cNvPr>
          <p:cNvSpPr>
            <a:spLocks noGrp="1"/>
          </p:cNvSpPr>
          <p:nvPr>
            <p:ph idx="1"/>
          </p:nvPr>
        </p:nvSpPr>
        <p:spPr/>
        <p:txBody>
          <a:bodyPr>
            <a:normAutofit/>
          </a:bodyPr>
          <a:lstStyle/>
          <a:p>
            <a:r>
              <a:rPr lang="es-CO" dirty="0"/>
              <a:t>Introducción Práctica Mogo DB</a:t>
            </a:r>
          </a:p>
          <a:p>
            <a:pPr marL="0" indent="0">
              <a:buNone/>
            </a:pPr>
            <a:endParaRPr lang="es-CO" dirty="0"/>
          </a:p>
          <a:p>
            <a:pPr marL="719138" indent="0">
              <a:buNone/>
            </a:pPr>
            <a:r>
              <a:rPr lang="es-CO" dirty="0"/>
              <a:t>Autores: FaztWeb</a:t>
            </a:r>
          </a:p>
          <a:p>
            <a:pPr marL="719138" indent="0">
              <a:buNone/>
            </a:pPr>
            <a:r>
              <a:rPr lang="es-CO" dirty="0"/>
              <a:t>URL: </a:t>
            </a:r>
            <a:r>
              <a:rPr lang="es-CO" dirty="0">
                <a:hlinkClick r:id="rId2"/>
              </a:rPr>
              <a:t>https://www.faztweb.com/curso/mongodb</a:t>
            </a:r>
            <a:endParaRPr lang="es-CO" dirty="0"/>
          </a:p>
          <a:p>
            <a:pPr marL="719138" indent="0">
              <a:buNone/>
            </a:pPr>
            <a:r>
              <a:rPr lang="es-CO" dirty="0"/>
              <a:t>Año de publicación: 2019</a:t>
            </a:r>
          </a:p>
        </p:txBody>
      </p:sp>
    </p:spTree>
    <p:extLst>
      <p:ext uri="{BB962C8B-B14F-4D97-AF65-F5344CB8AC3E}">
        <p14:creationId xmlns:p14="http://schemas.microsoft.com/office/powerpoint/2010/main" val="4049847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TotalTime>
  <Words>1726</Words>
  <Application>Microsoft Office PowerPoint</Application>
  <PresentationFormat>Panorámica</PresentationFormat>
  <Paragraphs>145</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Calibri</vt:lpstr>
      <vt:lpstr>Tw Cen MT</vt:lpstr>
      <vt:lpstr>Circuito</vt:lpstr>
      <vt:lpstr>Chatbot: Conchita Colegio La Concepción IED</vt:lpstr>
      <vt:lpstr>Introducción</vt:lpstr>
      <vt:lpstr>Formulación del problema</vt:lpstr>
      <vt:lpstr>Justificación</vt:lpstr>
      <vt:lpstr>Marco teórico</vt:lpstr>
      <vt:lpstr>Arquitectura Tecnológica de un Chatbot para la Gestión de la Información en una entidad superior </vt:lpstr>
      <vt:lpstr>Marco teórico</vt:lpstr>
      <vt:lpstr>Retrospectiva al desarrollo de chatbots y procesamiento del lenguaje natural</vt:lpstr>
      <vt:lpstr>Marco teórico</vt:lpstr>
      <vt:lpstr>Marco teórico</vt:lpstr>
      <vt:lpstr>Marco conceptual</vt:lpstr>
      <vt:lpstr>Marco conceptual</vt:lpstr>
      <vt:lpstr>Marco conceptual</vt:lpstr>
      <vt:lpstr>Marco conceptual</vt:lpstr>
      <vt:lpstr>Marco conceptual</vt:lpstr>
      <vt:lpstr>Marco conceptual</vt:lpstr>
      <vt:lpstr>Objetivos</vt:lpstr>
      <vt:lpstr>Objetivos específicos</vt:lpstr>
      <vt:lpstr>Desarrollo del Autómata</vt:lpstr>
      <vt:lpstr>Desarrollo del Autómata</vt:lpstr>
      <vt:lpstr>Diagrama de Estados del Autómata</vt:lpstr>
      <vt:lpstr>Aplicación</vt:lpstr>
      <vt:lpstr>Código fuente</vt:lpstr>
      <vt:lpstr>Base de datos En mongo dB</vt:lpstr>
      <vt:lpstr>Presentación de PowerPoint</vt:lpstr>
      <vt:lpstr>WEBGRAFÍA</vt:lpstr>
      <vt:lpstr>WEBGRAFÍA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Conchita Colegio La Concepción IED</dc:title>
  <dc:creator>ELIYER JOHANNA CRUZ MATEUS</dc:creator>
  <cp:lastModifiedBy>ELIYER JOHANNA CRUZ MATEUS</cp:lastModifiedBy>
  <cp:revision>17</cp:revision>
  <dcterms:created xsi:type="dcterms:W3CDTF">2020-04-17T20:02:36Z</dcterms:created>
  <dcterms:modified xsi:type="dcterms:W3CDTF">2020-04-18T13:38:40Z</dcterms:modified>
</cp:coreProperties>
</file>