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E7B8-1BD3-4C57-8E42-AD2A0B369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B6A42-C2C4-4B31-B76D-5F8E1EB4B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D0CF6-9373-42EC-9879-CA351616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9897-F913-4404-B913-D7B0FFD50B5C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755E3-DE8F-4CF1-B362-09F41272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6C386-F503-4C04-9BEC-65519FA2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1BC6-CF8A-4907-A502-72AC1EAD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3B76-E175-4799-9478-3EF5C96C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AA497-08BF-48D8-85D1-1CA735002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5F3B2-FE47-41CF-8297-875EBB0D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9897-F913-4404-B913-D7B0FFD50B5C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B5ABF-FBC0-4FED-AEEC-CFF30E72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27D08-A43E-4F55-9D02-64FF8410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1BC6-CF8A-4907-A502-72AC1EAD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0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89147-0F5E-47FF-A198-6F1C186D0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023E7-D406-4F6C-899C-F1AE23CA3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7333A-F5C7-4DC0-905C-AC782015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9897-F913-4404-B913-D7B0FFD50B5C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928E5-CB1D-4AC5-A89B-84E9D5AC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A6658-F6FA-45DC-AC1E-FBD5E479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1BC6-CF8A-4907-A502-72AC1EAD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3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C71D-40D1-49AD-B1E8-6560718B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4DDB-C9A8-46B4-892D-EFF126D72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748A8-969F-475C-B47E-140C89E1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9897-F913-4404-B913-D7B0FFD50B5C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3AEC9-3A72-46EB-B11D-324BB761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B178-FD6F-4780-AB70-946BCCD6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1BC6-CF8A-4907-A502-72AC1EAD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2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1111-582E-4B95-AA62-6502B379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C11C0-5D96-4F2B-8B4D-936F133D0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AB31F-CD7B-4443-936B-2AFE0A3A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9897-F913-4404-B913-D7B0FFD50B5C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864D6-4C96-4D88-AC78-1B48156B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E1A5E-E4ED-4170-951B-822663C7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1BC6-CF8A-4907-A502-72AC1EAD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0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996F-0CFC-4A0F-8BA7-70B5EBA7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E180-3EE5-469A-9106-C3224EDDF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AE869-2312-44FE-87A4-859FDAF7C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EA427-A1D1-4732-8C5F-B790FE44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9897-F913-4404-B913-D7B0FFD50B5C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2C293-2827-4754-88D7-BCC2141F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B4122-AB78-4389-A930-BBFD8080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1BC6-CF8A-4907-A502-72AC1EAD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3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B86B-0EAA-4DC6-99E0-8DB3C87D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BF98-AAE0-429D-8737-FD8762127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CF61C-9A69-4805-ABF5-8FD8415F1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937AB-BF1B-42B7-B30C-277B3D242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5246F-8C25-436F-89E3-EA8F1CBD0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222F3-3E99-4865-BED1-8450D36A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9897-F913-4404-B913-D7B0FFD50B5C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9571C-9171-4E8B-8F46-A9ECF328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BD203-21EB-44E2-8BDE-107DA56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1BC6-CF8A-4907-A502-72AC1EAD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3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1F06-DF51-4229-A171-297F6391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9A3F1-8F4F-4119-95C4-CF8008F1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9897-F913-4404-B913-D7B0FFD50B5C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75F4F-F38E-488A-BB91-38EC66EE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6D2B4-4874-4D8F-9801-60D51805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1BC6-CF8A-4907-A502-72AC1EAD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8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0E84E-DBB0-43C1-A733-647C9772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9897-F913-4404-B913-D7B0FFD50B5C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3BA30-7563-4246-A871-8F965F32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8A975-1883-47E3-B09F-3A0B3610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1BC6-CF8A-4907-A502-72AC1EAD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E31B-F2EC-4F7E-B79C-B06215E0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37F6-059F-4020-8D5A-473AFADB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13FDB-F3DE-4301-811A-0A8886A9D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65D7-E94E-4BB4-A56C-0F62DFC0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9897-F913-4404-B913-D7B0FFD50B5C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A1FB4-08E7-4B1D-B562-AED9CCC6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773FB-F676-4DCA-841B-359A1CD1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1BC6-CF8A-4907-A502-72AC1EAD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2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7694-5311-408D-8130-E6778804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0551B-6E89-44F5-9229-970056FF8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E0476-553C-43E9-9A16-D31AF1F86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F3736-8753-44FE-BB37-5C408BEA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9897-F913-4404-B913-D7B0FFD50B5C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B8BA1-2815-4408-B5D0-8D0F8A40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EF730-6BB6-48D4-8D37-5032348B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1BC6-CF8A-4907-A502-72AC1EAD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F7510-E5D6-43F0-A308-4DE3A6980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0568C-9FF6-49AB-BE88-42A4E24CA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720E2-B4CA-4845-8234-584E974D2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9897-F913-4404-B913-D7B0FFD50B5C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AB194-D34D-4B62-ACB9-57D4E693E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5C7A1-D48B-449A-B660-ED968DE24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81BC6-CF8A-4907-A502-72AC1EAD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results?search_query=nbody+simul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1jqo3z" TargetMode="External"/><Relationship Id="rId2" Type="http://schemas.openxmlformats.org/officeDocument/2006/relationships/hyperlink" Target="https://github.com/bernhardmgruber/nbody_memory_layout_student_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B16A-7C0F-4439-9C97-4DF32C2D2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en-US" sz="7200" dirty="0">
                <a:solidFill>
                  <a:srgbClr val="FFFFFF"/>
                </a:solidFill>
              </a:rPr>
              <a:t>N-body memory layout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8672C-84A6-4FAE-9DBD-A614D858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180354"/>
            <a:ext cx="9615678" cy="1279978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Bernhard Manfred Gruber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CERN, CASUS</a:t>
            </a:r>
          </a:p>
        </p:txBody>
      </p:sp>
    </p:spTree>
    <p:extLst>
      <p:ext uri="{BB962C8B-B14F-4D97-AF65-F5344CB8AC3E}">
        <p14:creationId xmlns:p14="http://schemas.microsoft.com/office/powerpoint/2010/main" val="2492622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852F4-073B-4E52-A265-C2FF4BC3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N-body simulations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1298-2A61-4ECA-9A3B-87C05F136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n-US" sz="2400" dirty="0"/>
              <a:t>Used to simulate interaction of many bodies</a:t>
            </a:r>
          </a:p>
          <a:p>
            <a:pPr lvl="1"/>
            <a:r>
              <a:rPr lang="en-US" dirty="0"/>
              <a:t>Galaxies, stars, atoms, electrons, proteins, …</a:t>
            </a:r>
          </a:p>
          <a:p>
            <a:pPr lvl="1"/>
            <a:r>
              <a:rPr lang="en-US" dirty="0"/>
              <a:t>Gravity, electromagnetic forces, van der Waals forces, …</a:t>
            </a:r>
          </a:p>
          <a:p>
            <a:r>
              <a:rPr lang="en-US" sz="2400" dirty="0">
                <a:hlinkClick r:id="rId2"/>
              </a:rPr>
              <a:t>https://www.youtube.com/results?search_query=nbody+simulation</a:t>
            </a:r>
            <a:endParaRPr lang="en-US" sz="2400" dirty="0"/>
          </a:p>
          <a:p>
            <a:r>
              <a:rPr lang="en-US" sz="2400" dirty="0"/>
              <a:t>N² computational complexity</a:t>
            </a:r>
          </a:p>
          <a:p>
            <a:pPr lvl="1"/>
            <a:r>
              <a:rPr lang="en-US" dirty="0"/>
              <a:t>There are faster methods and acceleration data structures</a:t>
            </a:r>
          </a:p>
          <a:p>
            <a:pPr lvl="2"/>
            <a:r>
              <a:rPr lang="en-US" sz="2400" dirty="0"/>
              <a:t>E.g. using Octrees and approx. groups of bodies</a:t>
            </a:r>
          </a:p>
          <a:p>
            <a:pPr lvl="2"/>
            <a:r>
              <a:rPr lang="en-US" sz="2400" dirty="0"/>
              <a:t>But they still use the N² base algorithm inside</a:t>
            </a:r>
          </a:p>
        </p:txBody>
      </p:sp>
    </p:spTree>
    <p:extLst>
      <p:ext uri="{BB962C8B-B14F-4D97-AF65-F5344CB8AC3E}">
        <p14:creationId xmlns:p14="http://schemas.microsoft.com/office/powerpoint/2010/main" val="1285702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B963-134F-4E08-85E5-4EE5176B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426477"/>
            <a:ext cx="5712824" cy="1325563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15B0-1AC9-4840-81D4-CA19482B2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1902170"/>
            <a:ext cx="5163810" cy="4652142"/>
          </a:xfrm>
        </p:spPr>
        <p:txBody>
          <a:bodyPr anchor="t">
            <a:normAutofit/>
          </a:bodyPr>
          <a:lstStyle/>
          <a:p>
            <a:r>
              <a:rPr lang="en-US" sz="2400" dirty="0"/>
              <a:t>Given 3 n-body CPU implementations</a:t>
            </a:r>
          </a:p>
          <a:p>
            <a:pPr lvl="1"/>
            <a:r>
              <a:rPr lang="en-US" sz="1800" dirty="0"/>
              <a:t>~430 LOCs C++</a:t>
            </a:r>
          </a:p>
          <a:p>
            <a:pPr lvl="1"/>
            <a:r>
              <a:rPr lang="en-US" sz="1800" dirty="0"/>
              <a:t>with different memory layouts</a:t>
            </a:r>
          </a:p>
          <a:p>
            <a:pPr lvl="2"/>
            <a:r>
              <a:rPr lang="en-US" sz="1800" dirty="0" err="1"/>
              <a:t>AoS</a:t>
            </a:r>
            <a:r>
              <a:rPr lang="en-US" sz="1800" dirty="0"/>
              <a:t> (Array of Structs)</a:t>
            </a:r>
          </a:p>
          <a:p>
            <a:pPr lvl="2"/>
            <a:r>
              <a:rPr lang="en-US" sz="1800" dirty="0" err="1"/>
              <a:t>SoA</a:t>
            </a:r>
            <a:r>
              <a:rPr lang="en-US" sz="1800" dirty="0"/>
              <a:t> (Structs of Arrays)</a:t>
            </a:r>
          </a:p>
          <a:p>
            <a:pPr lvl="2"/>
            <a:r>
              <a:rPr lang="en-US" sz="1800" dirty="0" err="1"/>
              <a:t>AoSoA</a:t>
            </a:r>
            <a:r>
              <a:rPr lang="en-US" sz="1800" dirty="0"/>
              <a:t> (Array of Structs of Arrays)</a:t>
            </a:r>
          </a:p>
          <a:p>
            <a:r>
              <a:rPr lang="en-US" sz="2400" dirty="0"/>
              <a:t>Find the fastest possible CUDA implementation</a:t>
            </a:r>
          </a:p>
          <a:p>
            <a:pPr lvl="1"/>
            <a:r>
              <a:rPr lang="en-US" dirty="0"/>
              <a:t>by finding the fastest memory layout for global and shared memory</a:t>
            </a:r>
          </a:p>
          <a:p>
            <a:pPr lvl="1"/>
            <a:r>
              <a:rPr lang="en-US" dirty="0"/>
              <a:t>without functional changes</a:t>
            </a:r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43D3F3-3402-4FE7-B01E-D53D5305A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2" r="7164" b="-4"/>
          <a:stretch/>
        </p:blipFill>
        <p:spPr>
          <a:xfrm>
            <a:off x="5969353" y="2815228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7F887E-AD11-4337-A23A-ACB8C24FCD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4" r="2" b="2"/>
          <a:stretch/>
        </p:blipFill>
        <p:spPr>
          <a:xfrm>
            <a:off x="8160603" y="2"/>
            <a:ext cx="4034316" cy="3486455"/>
          </a:xfrm>
          <a:custGeom>
            <a:avLst/>
            <a:gdLst/>
            <a:ahLst/>
            <a:cxnLst/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2DB15E-E32F-4969-AE63-D9E9B8A9AF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4" b="3119"/>
          <a:stretch/>
        </p:blipFill>
        <p:spPr>
          <a:xfrm>
            <a:off x="9053088" y="4197217"/>
            <a:ext cx="3138912" cy="2660795"/>
          </a:xfrm>
          <a:custGeom>
            <a:avLst/>
            <a:gdLst/>
            <a:ahLst/>
            <a:cxnLst/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0618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829D3-E887-4D4B-AD3E-2F775EDB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45D2-F6F0-4077-855E-34B8D2D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/>
              <a:t>Start by cloning: </a:t>
            </a:r>
            <a:r>
              <a:rPr lang="en-US" sz="2200" dirty="0">
                <a:hlinkClick r:id="rId2"/>
              </a:rPr>
              <a:t>https://github.com/bernhardmgruber/</a:t>
            </a:r>
            <a:br>
              <a:rPr lang="en-US" sz="2200" dirty="0">
                <a:hlinkClick r:id="rId2"/>
              </a:rPr>
            </a:br>
            <a:r>
              <a:rPr lang="en-US" sz="2200" dirty="0" err="1">
                <a:hlinkClick r:id="rId2"/>
              </a:rPr>
              <a:t>nbody_memory_layout_student_project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Compile/run sample CPU code. Compare runtime of different memory layouts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Inspect disassembly and understand CPU vectorization and access pattern: </a:t>
            </a:r>
            <a:r>
              <a:rPr lang="en-US" sz="2200" dirty="0">
                <a:hlinkClick r:id="rId3"/>
              </a:rPr>
              <a:t>https://godbolt.org/z/1jqo3z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Write CUDA versions with various memory layouts in global memory and compare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Use a profiler to find explanations for the runtime differences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Write a faster CUDA variant using shared memory for caching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Find the best memory layout combination for global/shared memory</a:t>
            </a:r>
          </a:p>
        </p:txBody>
      </p:sp>
    </p:spTree>
    <p:extLst>
      <p:ext uri="{BB962C8B-B14F-4D97-AF65-F5344CB8AC3E}">
        <p14:creationId xmlns:p14="http://schemas.microsoft.com/office/powerpoint/2010/main" val="280605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244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N-body memory layout exploration</vt:lpstr>
      <vt:lpstr>N-body simulations</vt:lpstr>
      <vt:lpstr>Objective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N-body memory layout exploration</dc:title>
  <dc:creator>Bernhard Manfred Gruber</dc:creator>
  <cp:lastModifiedBy>Bernhard Manfred Gruber</cp:lastModifiedBy>
  <cp:revision>7</cp:revision>
  <dcterms:created xsi:type="dcterms:W3CDTF">2020-11-26T10:08:06Z</dcterms:created>
  <dcterms:modified xsi:type="dcterms:W3CDTF">2020-11-26T10:19:18Z</dcterms:modified>
</cp:coreProperties>
</file>