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9" r:id="rId3"/>
    <p:sldId id="260" r:id="rId4"/>
    <p:sldId id="268" r:id="rId5"/>
    <p:sldId id="264" r:id="rId6"/>
    <p:sldId id="262" r:id="rId7"/>
    <p:sldId id="270" r:id="rId8"/>
    <p:sldId id="261" r:id="rId9"/>
    <p:sldId id="297" r:id="rId10"/>
    <p:sldId id="298" r:id="rId11"/>
    <p:sldId id="274" r:id="rId12"/>
    <p:sldId id="299" r:id="rId13"/>
    <p:sldId id="300" r:id="rId14"/>
    <p:sldId id="257" r:id="rId15"/>
    <p:sldId id="278" r:id="rId1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Light" panose="00000400000000000000" pitchFamily="2" charset="0"/>
      <p:regular r:id="rId22"/>
      <p:bold r:id="rId23"/>
      <p:italic r:id="rId24"/>
      <p:boldItalic r:id="rId25"/>
    </p:embeddedFont>
    <p:embeddedFont>
      <p:font typeface="Barlow SemiBold" panose="00000700000000000000" pitchFamily="2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Raleway Thin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01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TWITTER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D4FC42-DF7C-D90D-77B0-350CEBF603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5B4912-CF61-DE70-BF31-5C056B00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30" y="459421"/>
            <a:ext cx="8124539" cy="39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8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30"/>
          <p:cNvSpPr txBox="1">
            <a:spLocks noGrp="1"/>
          </p:cNvSpPr>
          <p:nvPr>
            <p:ph type="body" idx="1"/>
          </p:nvPr>
        </p:nvSpPr>
        <p:spPr>
          <a:xfrm>
            <a:off x="480870" y="4417025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2000" dirty="0"/>
              <a:t>Palabras más utilizadas </a:t>
            </a:r>
            <a:endParaRPr sz="2000" dirty="0"/>
          </a:p>
        </p:txBody>
      </p:sp>
      <p:sp>
        <p:nvSpPr>
          <p:cNvPr id="1747" name="Google Shape;1747;p3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748" name="Google Shape;1748;p30"/>
          <p:cNvGrpSpPr/>
          <p:nvPr/>
        </p:nvGrpSpPr>
        <p:grpSpPr>
          <a:xfrm>
            <a:off x="6052563" y="735135"/>
            <a:ext cx="2596372" cy="2900838"/>
            <a:chOff x="2181300" y="231400"/>
            <a:chExt cx="4262637" cy="4762499"/>
          </a:xfrm>
        </p:grpSpPr>
        <p:sp>
          <p:nvSpPr>
            <p:cNvPr id="1749" name="Google Shape;1749;p30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7" name="Google Shape;1787;p3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788" name="Google Shape;1788;p3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3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3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3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3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3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3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3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3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3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3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3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2" name="Google Shape;1822;p3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823" name="Google Shape;1823;p3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3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3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9" name="Google Shape;1839;p3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840" name="Google Shape;1840;p3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6" name="Google Shape;1856;p3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857" name="Google Shape;1857;p3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3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3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3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3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3" name="Google Shape;1873;p3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874" name="Google Shape;1874;p3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3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3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3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3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3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3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3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3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3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3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3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3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3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1" name="Google Shape;1891;p3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1892" name="Google Shape;1892;p3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3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3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3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3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3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3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3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3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3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3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3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3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3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3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3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8" name="Google Shape;1908;p3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1909" name="Google Shape;1909;p3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3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3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3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3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3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3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3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3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3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3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3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3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3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3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3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3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6" name="Google Shape;1926;p30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56" name="Google Shape;1956;p30"/>
          <p:cNvCxnSpPr/>
          <p:nvPr/>
        </p:nvCxnSpPr>
        <p:spPr>
          <a:xfrm>
            <a:off x="457200" y="1074699"/>
            <a:ext cx="5448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7" name="Google Shape;1957;p30"/>
          <p:cNvCxnSpPr/>
          <p:nvPr/>
        </p:nvCxnSpPr>
        <p:spPr>
          <a:xfrm>
            <a:off x="457200" y="1784181"/>
            <a:ext cx="5448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8" name="Google Shape;1958;p30"/>
          <p:cNvCxnSpPr/>
          <p:nvPr/>
        </p:nvCxnSpPr>
        <p:spPr>
          <a:xfrm>
            <a:off x="457200" y="2493663"/>
            <a:ext cx="5448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9" name="Google Shape;1959;p30"/>
          <p:cNvCxnSpPr/>
          <p:nvPr/>
        </p:nvCxnSpPr>
        <p:spPr>
          <a:xfrm>
            <a:off x="457200" y="3203146"/>
            <a:ext cx="5448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0" name="Google Shape;1960;p30"/>
          <p:cNvCxnSpPr/>
          <p:nvPr/>
        </p:nvCxnSpPr>
        <p:spPr>
          <a:xfrm>
            <a:off x="457200" y="3934526"/>
            <a:ext cx="5448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1" name="Google Shape;1961;p30"/>
          <p:cNvSpPr txBox="1"/>
          <p:nvPr/>
        </p:nvSpPr>
        <p:spPr>
          <a:xfrm>
            <a:off x="4572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2" name="Google Shape;1962;p30"/>
          <p:cNvSpPr/>
          <p:nvPr/>
        </p:nvSpPr>
        <p:spPr>
          <a:xfrm>
            <a:off x="924020" y="2380936"/>
            <a:ext cx="1758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30"/>
          <p:cNvSpPr/>
          <p:nvPr/>
        </p:nvSpPr>
        <p:spPr>
          <a:xfrm>
            <a:off x="1160518" y="1986873"/>
            <a:ext cx="1758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30"/>
          <p:cNvSpPr/>
          <p:nvPr/>
        </p:nvSpPr>
        <p:spPr>
          <a:xfrm>
            <a:off x="1397017" y="2493663"/>
            <a:ext cx="1758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30"/>
          <p:cNvSpPr/>
          <p:nvPr/>
        </p:nvSpPr>
        <p:spPr>
          <a:xfrm>
            <a:off x="2243320" y="2694726"/>
            <a:ext cx="1758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30"/>
          <p:cNvSpPr/>
          <p:nvPr/>
        </p:nvSpPr>
        <p:spPr>
          <a:xfrm>
            <a:off x="2479818" y="2096343"/>
            <a:ext cx="1758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30"/>
          <p:cNvSpPr/>
          <p:nvPr/>
        </p:nvSpPr>
        <p:spPr>
          <a:xfrm>
            <a:off x="2716317" y="1229023"/>
            <a:ext cx="1758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30"/>
          <p:cNvSpPr/>
          <p:nvPr/>
        </p:nvSpPr>
        <p:spPr>
          <a:xfrm>
            <a:off x="3562620" y="2140118"/>
            <a:ext cx="1758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30"/>
          <p:cNvSpPr/>
          <p:nvPr/>
        </p:nvSpPr>
        <p:spPr>
          <a:xfrm>
            <a:off x="3799118" y="1074575"/>
            <a:ext cx="1758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30"/>
          <p:cNvSpPr/>
          <p:nvPr/>
        </p:nvSpPr>
        <p:spPr>
          <a:xfrm>
            <a:off x="4035617" y="2322561"/>
            <a:ext cx="1758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30"/>
          <p:cNvSpPr/>
          <p:nvPr/>
        </p:nvSpPr>
        <p:spPr>
          <a:xfrm>
            <a:off x="4881920" y="2753100"/>
            <a:ext cx="1758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30"/>
          <p:cNvSpPr/>
          <p:nvPr/>
        </p:nvSpPr>
        <p:spPr>
          <a:xfrm>
            <a:off x="5118418" y="1293618"/>
            <a:ext cx="1758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30"/>
          <p:cNvSpPr/>
          <p:nvPr/>
        </p:nvSpPr>
        <p:spPr>
          <a:xfrm>
            <a:off x="5354917" y="1607408"/>
            <a:ext cx="1758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9FDD46-6BA0-2F77-2DF7-C270B1683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7F920A-E2F7-B706-C4EC-7CB38F7A4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0" y="1064419"/>
            <a:ext cx="7973395" cy="334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0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Imagen 150">
            <a:extLst>
              <a:ext uri="{FF2B5EF4-FFF2-40B4-BE49-F238E27FC236}">
                <a16:creationId xmlns:a16="http://schemas.microsoft.com/office/drawing/2014/main" id="{D8A4E53B-8C66-87E0-FCE1-A84558FBC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79" y="349147"/>
            <a:ext cx="5430678" cy="2989364"/>
          </a:xfrm>
          <a:prstGeom prst="rect">
            <a:avLst/>
          </a:prstGeom>
        </p:spPr>
      </p:pic>
      <p:sp>
        <p:nvSpPr>
          <p:cNvPr id="154" name="Google Shape;343;p13">
            <a:extLst>
              <a:ext uri="{FF2B5EF4-FFF2-40B4-BE49-F238E27FC236}">
                <a16:creationId xmlns:a16="http://schemas.microsoft.com/office/drawing/2014/main" id="{BD07DEE6-407A-140A-265C-A8E38E89AE09}"/>
              </a:ext>
            </a:extLst>
          </p:cNvPr>
          <p:cNvSpPr txBox="1">
            <a:spLocks/>
          </p:cNvSpPr>
          <p:nvPr/>
        </p:nvSpPr>
        <p:spPr>
          <a:xfrm>
            <a:off x="675666" y="3801417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chemeClr val="accent2"/>
              </a:buClr>
              <a:buSzPts val="4800"/>
            </a:pPr>
            <a:r>
              <a:rPr lang="es-ES" sz="4800" dirty="0" err="1">
                <a:solidFill>
                  <a:schemeClr val="accent2"/>
                </a:solidFill>
                <a:latin typeface="Raleway Thin"/>
                <a:sym typeface="Raleway Thin"/>
              </a:rPr>
              <a:t>Twittes</a:t>
            </a:r>
            <a:r>
              <a:rPr lang="es-ES" sz="4800" dirty="0">
                <a:solidFill>
                  <a:schemeClr val="accent2"/>
                </a:solidFill>
                <a:latin typeface="Raleway Thin"/>
                <a:sym typeface="Raleway Thin"/>
              </a:rPr>
              <a:t> por mes</a:t>
            </a:r>
          </a:p>
        </p:txBody>
      </p:sp>
    </p:spTree>
    <p:extLst>
      <p:ext uri="{BB962C8B-B14F-4D97-AF65-F5344CB8AC3E}">
        <p14:creationId xmlns:p14="http://schemas.microsoft.com/office/powerpoint/2010/main" val="234623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Predicciones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04DBE8-604D-A04D-3C48-B1DFA1DCF593}"/>
              </a:ext>
            </a:extLst>
          </p:cNvPr>
          <p:cNvSpPr txBox="1"/>
          <p:nvPr/>
        </p:nvSpPr>
        <p:spPr>
          <a:xfrm>
            <a:off x="1202085" y="1320062"/>
            <a:ext cx="4425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dk1"/>
                </a:solidFill>
                <a:latin typeface="Barlow Light"/>
              </a:rPr>
              <a:t>“En </a:t>
            </a:r>
            <a:r>
              <a:rPr lang="es-ES" sz="1600" b="1" dirty="0">
                <a:solidFill>
                  <a:schemeClr val="dk1"/>
                </a:solidFill>
                <a:latin typeface="Barlow Light"/>
                <a:sym typeface="Barlow Light"/>
              </a:rPr>
              <a:t>breve empezamos la charla sobre RV y Psicología! Todo </a:t>
            </a:r>
            <a:r>
              <a:rPr lang="es-ES" sz="1600" b="1" dirty="0" err="1">
                <a:solidFill>
                  <a:schemeClr val="dk1"/>
                </a:solidFill>
                <a:latin typeface="Barlow Light"/>
                <a:sym typeface="Barlow Light"/>
              </a:rPr>
              <a:t>ready</a:t>
            </a:r>
            <a:r>
              <a:rPr lang="es-ES" sz="1600" b="1" dirty="0">
                <a:solidFill>
                  <a:schemeClr val="dk1"/>
                </a:solidFill>
                <a:latin typeface="Barlow Light"/>
                <a:sym typeface="Barlow Light"/>
              </a:rPr>
              <a:t>! @TheBridge_Tech https://t.co/lW3fvKhcGZ”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40696C6-8D94-37CC-E9FD-D97906791D39}"/>
              </a:ext>
            </a:extLst>
          </p:cNvPr>
          <p:cNvSpPr txBox="1"/>
          <p:nvPr/>
        </p:nvSpPr>
        <p:spPr>
          <a:xfrm>
            <a:off x="1202085" y="3073097"/>
            <a:ext cx="4425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dk1"/>
                </a:solidFill>
                <a:latin typeface="Barlow Light"/>
              </a:rPr>
              <a:t>“</a:t>
            </a:r>
            <a:r>
              <a:rPr lang="es-ES" sz="1600" b="1" dirty="0" err="1">
                <a:solidFill>
                  <a:schemeClr val="dk1"/>
                </a:solidFill>
                <a:latin typeface="Barlow Light"/>
              </a:rPr>
              <a:t>brev</a:t>
            </a:r>
            <a:r>
              <a:rPr lang="es-ES" sz="1600" b="1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s-ES" sz="1600" b="1" dirty="0" err="1">
                <a:solidFill>
                  <a:schemeClr val="dk1"/>
                </a:solidFill>
                <a:latin typeface="Barlow Light"/>
              </a:rPr>
              <a:t>empez</a:t>
            </a:r>
            <a:r>
              <a:rPr lang="es-ES" sz="1600" b="1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s-ES" sz="1600" b="1" dirty="0" err="1">
                <a:solidFill>
                  <a:schemeClr val="dk1"/>
                </a:solidFill>
                <a:latin typeface="Barlow Light"/>
              </a:rPr>
              <a:t>charl</a:t>
            </a:r>
            <a:r>
              <a:rPr lang="es-ES" sz="1600" b="1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s-ES" sz="1600" b="1" dirty="0" err="1">
                <a:solidFill>
                  <a:schemeClr val="dk1"/>
                </a:solidFill>
                <a:latin typeface="Barlow Light"/>
              </a:rPr>
              <a:t>rv</a:t>
            </a:r>
            <a:r>
              <a:rPr lang="es-ES" sz="1600" b="1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s-ES" sz="1600" b="1" dirty="0" err="1">
                <a:solidFill>
                  <a:schemeClr val="dk1"/>
                </a:solidFill>
                <a:latin typeface="Barlow Light"/>
              </a:rPr>
              <a:t>psicolog</a:t>
            </a:r>
            <a:r>
              <a:rPr lang="es-ES" sz="1600" b="1" dirty="0">
                <a:solidFill>
                  <a:schemeClr val="dk1"/>
                </a:solidFill>
                <a:latin typeface="Barlow Light"/>
              </a:rPr>
              <a:t>”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37D7075-3CCC-6EC9-CED4-BEC77195EE9E}"/>
              </a:ext>
            </a:extLst>
          </p:cNvPr>
          <p:cNvSpPr txBox="1"/>
          <p:nvPr/>
        </p:nvSpPr>
        <p:spPr>
          <a:xfrm>
            <a:off x="1213921" y="4145578"/>
            <a:ext cx="4425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0" i="0" dirty="0">
                <a:solidFill>
                  <a:schemeClr val="tx1"/>
                </a:solidFill>
                <a:effectLst/>
                <a:latin typeface="Segoe WPC"/>
              </a:rPr>
              <a:t>0 : </a:t>
            </a:r>
            <a:r>
              <a:rPr lang="es-ES" sz="1600" b="1" dirty="0">
                <a:solidFill>
                  <a:schemeClr val="dk1"/>
                </a:solidFill>
                <a:latin typeface="Barlow Light"/>
              </a:rPr>
              <a:t>Positivo (PB P 0,84)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F9DCE7A-DCEC-6A0E-7F95-3B694E2B997E}"/>
              </a:ext>
            </a:extLst>
          </p:cNvPr>
          <p:cNvCxnSpPr>
            <a:cxnSpLocks/>
            <a:stCxn id="10" idx="2"/>
            <a:endCxn id="45" idx="0"/>
          </p:cNvCxnSpPr>
          <p:nvPr/>
        </p:nvCxnSpPr>
        <p:spPr>
          <a:xfrm>
            <a:off x="3414816" y="2151059"/>
            <a:ext cx="0" cy="922038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4CAEAFA2-8BA4-65BE-29B3-B3010522564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414816" y="3411651"/>
            <a:ext cx="11836" cy="733927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C5EAB3D-D290-5276-CFB7-76B61DFC8CD1}"/>
              </a:ext>
            </a:extLst>
          </p:cNvPr>
          <p:cNvSpPr txBox="1"/>
          <p:nvPr/>
        </p:nvSpPr>
        <p:spPr>
          <a:xfrm>
            <a:off x="4666946" y="2123724"/>
            <a:ext cx="3566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dk1"/>
                </a:solidFill>
                <a:latin typeface="Barlow Light"/>
              </a:rPr>
              <a:t>Transformaciones:</a:t>
            </a:r>
          </a:p>
          <a:p>
            <a:pPr marL="285750" indent="-285750">
              <a:buFontTx/>
              <a:buChar char="-"/>
            </a:pPr>
            <a:r>
              <a:rPr lang="es-ES" sz="1200" b="1" dirty="0">
                <a:solidFill>
                  <a:schemeClr val="dk1"/>
                </a:solidFill>
                <a:latin typeface="Barlow Light"/>
              </a:rPr>
              <a:t>Eliminar caracteres especiales</a:t>
            </a:r>
          </a:p>
          <a:p>
            <a:pPr marL="285750" indent="-285750">
              <a:buFontTx/>
              <a:buChar char="-"/>
            </a:pPr>
            <a:r>
              <a:rPr lang="es-ES" sz="1200" b="1" dirty="0">
                <a:solidFill>
                  <a:schemeClr val="dk1"/>
                </a:solidFill>
                <a:latin typeface="Barlow Light"/>
              </a:rPr>
              <a:t>Emoticones</a:t>
            </a:r>
          </a:p>
          <a:p>
            <a:pPr marL="285750" indent="-285750">
              <a:buFontTx/>
              <a:buChar char="-"/>
            </a:pPr>
            <a:r>
              <a:rPr lang="es-ES" sz="1200" b="1" dirty="0" err="1">
                <a:solidFill>
                  <a:schemeClr val="dk1"/>
                </a:solidFill>
                <a:latin typeface="Barlow Light"/>
              </a:rPr>
              <a:t>URL’s</a:t>
            </a:r>
            <a:endParaRPr lang="es-ES" sz="1200" b="1" dirty="0">
              <a:solidFill>
                <a:schemeClr val="dk1"/>
              </a:solidFill>
              <a:latin typeface="Barlow Light"/>
            </a:endParaRPr>
          </a:p>
          <a:p>
            <a:pPr marL="285750" indent="-285750">
              <a:buFontTx/>
              <a:buChar char="-"/>
            </a:pPr>
            <a:r>
              <a:rPr lang="es-ES" sz="1200" b="1" dirty="0" err="1">
                <a:solidFill>
                  <a:schemeClr val="dk1"/>
                </a:solidFill>
                <a:latin typeface="Barlow Light"/>
              </a:rPr>
              <a:t>Stemmer</a:t>
            </a:r>
            <a:r>
              <a:rPr lang="es-ES" sz="1200" b="1" dirty="0">
                <a:solidFill>
                  <a:schemeClr val="dk1"/>
                </a:solidFill>
                <a:latin typeface="Barlow Light"/>
              </a:rPr>
              <a:t>, </a:t>
            </a:r>
            <a:r>
              <a:rPr lang="es-ES" sz="1200" b="1" dirty="0" err="1">
                <a:solidFill>
                  <a:schemeClr val="dk1"/>
                </a:solidFill>
                <a:latin typeface="Barlow Light"/>
              </a:rPr>
              <a:t>StopWords</a:t>
            </a:r>
            <a:endParaRPr lang="es-ES" sz="1200" b="1" dirty="0">
              <a:solidFill>
                <a:schemeClr val="dk1"/>
              </a:solidFill>
              <a:latin typeface="Barlow Light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32CBC21-7AB8-FC63-A173-BEC8591D203C}"/>
              </a:ext>
            </a:extLst>
          </p:cNvPr>
          <p:cNvSpPr txBox="1"/>
          <p:nvPr/>
        </p:nvSpPr>
        <p:spPr>
          <a:xfrm>
            <a:off x="248777" y="3328439"/>
            <a:ext cx="35663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dk1"/>
                </a:solidFill>
                <a:latin typeface="Barlow Light"/>
              </a:rPr>
              <a:t>Modelo (Pipeline):</a:t>
            </a:r>
          </a:p>
          <a:p>
            <a:pPr marL="285750" indent="-285750">
              <a:buFontTx/>
              <a:buChar char="-"/>
            </a:pPr>
            <a:r>
              <a:rPr lang="es-ES" b="1" dirty="0" err="1">
                <a:solidFill>
                  <a:schemeClr val="dk1"/>
                </a:solidFill>
                <a:latin typeface="Barlow Light"/>
              </a:rPr>
              <a:t>Count</a:t>
            </a:r>
            <a:r>
              <a:rPr lang="es-ES" b="1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s-ES" b="1" dirty="0" err="1">
                <a:solidFill>
                  <a:schemeClr val="dk1"/>
                </a:solidFill>
                <a:latin typeface="Barlow Light"/>
              </a:rPr>
              <a:t>Vectorizer</a:t>
            </a:r>
            <a:endParaRPr lang="es-ES" b="1" dirty="0">
              <a:solidFill>
                <a:schemeClr val="dk1"/>
              </a:solidFill>
              <a:latin typeface="Barlow Light"/>
            </a:endParaRPr>
          </a:p>
          <a:p>
            <a:pPr marL="285750" indent="-285750">
              <a:buFontTx/>
              <a:buChar char="-"/>
            </a:pPr>
            <a:r>
              <a:rPr lang="es-ES" b="1" dirty="0" err="1">
                <a:solidFill>
                  <a:schemeClr val="dk1"/>
                </a:solidFill>
                <a:latin typeface="Barlow Light"/>
              </a:rPr>
              <a:t>Logistic</a:t>
            </a:r>
            <a:r>
              <a:rPr lang="es-ES" b="1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s-ES" b="1" dirty="0" err="1">
                <a:solidFill>
                  <a:schemeClr val="dk1"/>
                </a:solidFill>
                <a:latin typeface="Barlow Light"/>
              </a:rPr>
              <a:t>Regression</a:t>
            </a:r>
            <a:endParaRPr lang="es-ES" b="1" dirty="0">
              <a:solidFill>
                <a:schemeClr val="dk1"/>
              </a:solidFill>
              <a:latin typeface="Barlow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API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http://monca.pythonanywhere.com/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Obtención de Twittes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2CD6FA68-9FCC-DF8D-B059-D8AF843A2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@TheBridge_Tech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ES" b="1" dirty="0" err="1"/>
              <a:t>snscrape.modules.twitter</a:t>
            </a: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Búsqueda de </a:t>
            </a:r>
            <a:r>
              <a:rPr lang="es-ES" dirty="0" err="1"/>
              <a:t>twittes</a:t>
            </a:r>
            <a:r>
              <a:rPr lang="es-ES" dirty="0"/>
              <a:t> por medio de la librería </a:t>
            </a:r>
            <a:r>
              <a:rPr lang="es-ES" dirty="0" err="1"/>
              <a:t>snsscrape</a:t>
            </a:r>
            <a:r>
              <a:rPr lang="es-ES" dirty="0"/>
              <a:t>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Datos</a:t>
            </a:r>
            <a:br>
              <a:rPr lang="en" dirty="0"/>
            </a:br>
            <a:r>
              <a:rPr lang="es-ES" dirty="0"/>
              <a:t>(sqlite3)</a:t>
            </a:r>
            <a:endParaRPr dirty="0"/>
          </a:p>
        </p:txBody>
      </p:sp>
      <p:graphicFrame>
        <p:nvGraphicFramePr>
          <p:cNvPr id="1045" name="Google Shape;1045;p24"/>
          <p:cNvGraphicFramePr/>
          <p:nvPr>
            <p:extLst>
              <p:ext uri="{D42A27DB-BD31-4B8C-83A1-F6EECF244321}">
                <p14:modId xmlns:p14="http://schemas.microsoft.com/office/powerpoint/2010/main" val="203901360"/>
              </p:ext>
            </p:extLst>
          </p:nvPr>
        </p:nvGraphicFramePr>
        <p:xfrm>
          <a:off x="457199" y="2402681"/>
          <a:ext cx="4401432" cy="2004100"/>
        </p:xfrm>
        <a:graphic>
          <a:graphicData uri="http://schemas.openxmlformats.org/drawingml/2006/table">
            <a:tbl>
              <a:tblPr>
                <a:noFill/>
                <a:tableStyleId>{11E2214B-EEA6-4F0E-851E-DA328E0D34B4}</a:tableStyleId>
              </a:tblPr>
              <a:tblGrid>
                <a:gridCol w="110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Fecha</a:t>
                      </a:r>
                      <a:endParaRPr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ID_twitte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N_Likes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Texto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2022-5-20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145454515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Hoy evento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2022-04-03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305418418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Graduación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2022-03-15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566516541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OpenDay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tweets_thebridge.db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1972228" y="1359956"/>
            <a:ext cx="2563500" cy="33317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Tabla TWITTES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/>
              <a:t>Id_Twitte</a:t>
            </a:r>
            <a:r>
              <a:rPr lang="es-ES" b="1" dirty="0"/>
              <a:t> (</a:t>
            </a:r>
            <a:r>
              <a:rPr lang="es-ES" b="1" dirty="0" err="1"/>
              <a:t>Primary</a:t>
            </a:r>
            <a:r>
              <a:rPr lang="es-ES" b="1" dirty="0"/>
              <a:t> K)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Texto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Fecha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/>
              <a:t>Id_autor</a:t>
            </a:r>
            <a:r>
              <a:rPr lang="es-ES" b="1" dirty="0"/>
              <a:t> (</a:t>
            </a:r>
            <a:r>
              <a:rPr lang="es-ES" b="1" dirty="0" err="1"/>
              <a:t>Foreign</a:t>
            </a:r>
            <a:r>
              <a:rPr lang="es-ES" b="1" dirty="0"/>
              <a:t> k)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/>
              <a:t>N_Retwitte</a:t>
            </a:r>
            <a:endParaRPr lang="es-E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/>
              <a:t>N_Reply</a:t>
            </a:r>
            <a:endParaRPr lang="es-E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/>
              <a:t>N_Like</a:t>
            </a:r>
            <a:endParaRPr lang="es-E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/>
              <a:t>N_Quote</a:t>
            </a:r>
            <a:endParaRPr lang="es-E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5473575" y="1359956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Tabla USERS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/>
              <a:t>Id_autor</a:t>
            </a:r>
            <a:r>
              <a:rPr lang="es-ES" b="1" dirty="0"/>
              <a:t> (</a:t>
            </a:r>
            <a:r>
              <a:rPr lang="es-ES" b="1" dirty="0" err="1"/>
              <a:t>Primary</a:t>
            </a:r>
            <a:r>
              <a:rPr lang="es-ES" b="1" dirty="0"/>
              <a:t> K)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Nombre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/>
              <a:t>username</a:t>
            </a:r>
            <a:endParaRPr lang="es-ES" b="1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99C9869A-1DE3-27E8-8D40-D43C5B0219CE}"/>
              </a:ext>
            </a:extLst>
          </p:cNvPr>
          <p:cNvCxnSpPr>
            <a:cxnSpLocks/>
          </p:cNvCxnSpPr>
          <p:nvPr/>
        </p:nvCxnSpPr>
        <p:spPr>
          <a:xfrm flipV="1">
            <a:off x="3911203" y="1907381"/>
            <a:ext cx="1321594" cy="10635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799" y="1570050"/>
            <a:ext cx="405656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Exploración de Datos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284730" y="1238159"/>
            <a:ext cx="5183981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>
                <a:latin typeface="Barlow SemiBold"/>
              </a:rPr>
              <a:t>2022-04-28</a:t>
            </a:r>
            <a:endParaRPr lang="en" sz="6000" dirty="0">
              <a:latin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33462" y="1941313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ES" dirty="0" err="1"/>
              <a:t>Jose</a:t>
            </a:r>
            <a:r>
              <a:rPr lang="es-ES" dirty="0"/>
              <a:t> </a:t>
            </a:r>
            <a:r>
              <a:rPr lang="es-ES" dirty="0" err="1"/>
              <a:t>Maria</a:t>
            </a:r>
            <a:r>
              <a:rPr lang="es-ES" dirty="0"/>
              <a:t> Torralba (</a:t>
            </a:r>
            <a:r>
              <a:rPr lang="es-ES" dirty="0" err="1"/>
              <a:t>JM_Torralba</a:t>
            </a:r>
            <a:r>
              <a:rPr lang="es-ES" dirty="0"/>
              <a:t>_)</a:t>
            </a:r>
          </a:p>
          <a:p>
            <a:pPr marL="0" indent="0">
              <a:buNone/>
            </a:pPr>
            <a:r>
              <a:rPr lang="en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❤</a:t>
            </a:r>
            <a:r>
              <a:rPr lang="es-E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15</a:t>
            </a:r>
          </a:p>
          <a:p>
            <a:pPr marL="0" indent="0">
              <a:buNone/>
            </a:pPr>
            <a:r>
              <a:rPr lang="es-ES" dirty="0" err="1">
                <a:latin typeface="Barlow"/>
                <a:sym typeface="Barlow"/>
              </a:rPr>
              <a:t>Retweets</a:t>
            </a:r>
            <a:r>
              <a:rPr lang="es-ES" dirty="0">
                <a:latin typeface="Barlow"/>
                <a:sym typeface="Barlow"/>
              </a:rPr>
              <a:t> 1</a:t>
            </a:r>
            <a:endParaRPr lang="en-US"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051006" y="3829050"/>
            <a:ext cx="1054919" cy="127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6330041" y="2150948"/>
            <a:ext cx="2072601" cy="3555316"/>
          </a:xfrm>
          <a:prstGeom prst="triangle">
            <a:avLst>
              <a:gd name="adj" fmla="val 5151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43789B9-711F-F869-2F60-0926DDE0C830}"/>
              </a:ext>
            </a:extLst>
          </p:cNvPr>
          <p:cNvSpPr txBox="1"/>
          <p:nvPr/>
        </p:nvSpPr>
        <p:spPr>
          <a:xfrm>
            <a:off x="673987" y="328845"/>
            <a:ext cx="6405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solidFill>
                  <a:schemeClr val="dk1"/>
                </a:solidFill>
                <a:latin typeface="Barlow Light"/>
              </a:rPr>
              <a:t>“En breve empezamos la charla sobre RV y Psicología! </a:t>
            </a:r>
            <a:r>
              <a:rPr lang="es-ES" sz="2000" dirty="0">
                <a:solidFill>
                  <a:schemeClr val="dk1"/>
                </a:solidFill>
                <a:latin typeface="Barlow Light"/>
                <a:sym typeface="Barlow Light"/>
              </a:rPr>
              <a:t>Todo</a:t>
            </a:r>
            <a:r>
              <a:rPr lang="es-ES" sz="2000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s-ES" sz="2000" dirty="0" err="1">
                <a:solidFill>
                  <a:schemeClr val="dk1"/>
                </a:solidFill>
                <a:latin typeface="Barlow Light"/>
              </a:rPr>
              <a:t>ready</a:t>
            </a:r>
            <a:r>
              <a:rPr lang="es-ES" sz="2000" dirty="0">
                <a:solidFill>
                  <a:schemeClr val="dk1"/>
                </a:solidFill>
                <a:latin typeface="Barlow Light"/>
              </a:rPr>
              <a:t>!”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FA132F6-2BA5-7557-6895-86742EB77161}"/>
              </a:ext>
            </a:extLst>
          </p:cNvPr>
          <p:cNvCxnSpPr>
            <a:cxnSpLocks/>
          </p:cNvCxnSpPr>
          <p:nvPr/>
        </p:nvCxnSpPr>
        <p:spPr>
          <a:xfrm>
            <a:off x="6115050" y="3493294"/>
            <a:ext cx="864394" cy="5136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1322734-804B-0A1A-CEE2-96E27A5AEF76}"/>
              </a:ext>
            </a:extLst>
          </p:cNvPr>
          <p:cNvCxnSpPr>
            <a:cxnSpLocks/>
          </p:cNvCxnSpPr>
          <p:nvPr/>
        </p:nvCxnSpPr>
        <p:spPr>
          <a:xfrm flipV="1">
            <a:off x="6115050" y="4335831"/>
            <a:ext cx="864394" cy="75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C38390AD-F11D-0938-C69F-2556E2303BE3}"/>
              </a:ext>
            </a:extLst>
          </p:cNvPr>
          <p:cNvSpPr txBox="1"/>
          <p:nvPr/>
        </p:nvSpPr>
        <p:spPr>
          <a:xfrm>
            <a:off x="5588684" y="3696027"/>
            <a:ext cx="871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Número </a:t>
            </a:r>
            <a:r>
              <a:rPr lang="es-ES" b="1" dirty="0" err="1">
                <a:solidFill>
                  <a:schemeClr val="bg1"/>
                </a:solidFill>
              </a:rPr>
              <a:t>Like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147D6E-C23B-BB22-471D-82D1FFD46F47}"/>
              </a:ext>
            </a:extLst>
          </p:cNvPr>
          <p:cNvSpPr txBox="1"/>
          <p:nvPr/>
        </p:nvSpPr>
        <p:spPr>
          <a:xfrm>
            <a:off x="6819901" y="3696027"/>
            <a:ext cx="871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Número  </a:t>
            </a:r>
            <a:r>
              <a:rPr lang="es-ES" b="1" dirty="0" err="1">
                <a:solidFill>
                  <a:schemeClr val="bg1"/>
                </a:solidFill>
              </a:rPr>
              <a:t>Reply</a:t>
            </a:r>
            <a:endParaRPr lang="es-E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1160;p26">
            <a:extLst>
              <a:ext uri="{FF2B5EF4-FFF2-40B4-BE49-F238E27FC236}">
                <a16:creationId xmlns:a16="http://schemas.microsoft.com/office/drawing/2014/main" id="{1FF9782E-BAC6-8BF5-A517-8548B98430CB}"/>
              </a:ext>
            </a:extLst>
          </p:cNvPr>
          <p:cNvSpPr txBox="1">
            <a:spLocks/>
          </p:cNvSpPr>
          <p:nvPr/>
        </p:nvSpPr>
        <p:spPr>
          <a:xfrm>
            <a:off x="1025238" y="1755491"/>
            <a:ext cx="3708706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s-ES" sz="4400" dirty="0">
                <a:latin typeface="Barlow SemiBold"/>
                <a:sym typeface="Barlow SemiBold"/>
              </a:rPr>
              <a:t>Usuarios con más </a:t>
            </a:r>
            <a:r>
              <a:rPr lang="es-ES" sz="4400" dirty="0" err="1">
                <a:latin typeface="Barlow SemiBold"/>
                <a:sym typeface="Barlow SemiBold"/>
              </a:rPr>
              <a:t>twittes</a:t>
            </a:r>
            <a:endParaRPr lang="en" sz="4400" dirty="0">
              <a:latin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1F4FE9-25DA-232C-9128-8029F537C4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58E1A7-BF4A-6349-51BE-73548937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69" y="572329"/>
            <a:ext cx="7908431" cy="44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5540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229</Words>
  <Application>Microsoft Office PowerPoint</Application>
  <PresentationFormat>Presentación en pantalla (16:9)</PresentationFormat>
  <Paragraphs>81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Barlow Light</vt:lpstr>
      <vt:lpstr>Barlow SemiBold</vt:lpstr>
      <vt:lpstr>Calibri</vt:lpstr>
      <vt:lpstr>Raleway</vt:lpstr>
      <vt:lpstr>Barlow</vt:lpstr>
      <vt:lpstr>Raleway Thin</vt:lpstr>
      <vt:lpstr>Arial</vt:lpstr>
      <vt:lpstr>Segoe WPC</vt:lpstr>
      <vt:lpstr>Gaoler template</vt:lpstr>
      <vt:lpstr>TWITTER</vt:lpstr>
      <vt:lpstr>Obtención de Twittes</vt:lpstr>
      <vt:lpstr>Presentación de PowerPoint</vt:lpstr>
      <vt:lpstr>Base de Datos (sqlite3)</vt:lpstr>
      <vt:lpstr>tweets_thebridge.db</vt:lpstr>
      <vt:lpstr>Exploración de Datos</vt:lpstr>
      <vt:lpstr>2022-04-28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Predicciones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</dc:title>
  <dc:creator>Jhon Alejandro Moncaleano Forero</dc:creator>
  <cp:lastModifiedBy>Jhon Alejandro Moncaleano Forero</cp:lastModifiedBy>
  <cp:revision>3</cp:revision>
  <dcterms:modified xsi:type="dcterms:W3CDTF">2022-05-24T03:11:41Z</dcterms:modified>
</cp:coreProperties>
</file>