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sldIdLst>
    <p:sldId id="256" r:id="rId2"/>
    <p:sldId id="257" r:id="rId3"/>
    <p:sldId id="258" r:id="rId4"/>
    <p:sldId id="259" r:id="rId5"/>
    <p:sldId id="260" r:id="rId6"/>
    <p:sldId id="261" r:id="rId7"/>
    <p:sldId id="262" r:id="rId8"/>
    <p:sldId id="263" r:id="rId9"/>
    <p:sldId id="264" r:id="rId10"/>
    <p:sldId id="265" r:id="rId11"/>
    <p:sldId id="269" r:id="rId12"/>
    <p:sldId id="266"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3019C226-E6F6-43A6-8A90-9E45BAAF275B}" type="datetimeFigureOut">
              <a:rPr lang="es-EC" smtClean="0"/>
              <a:t>04/06/2020</a:t>
            </a:fld>
            <a:endParaRPr lang="es-EC"/>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s-EC"/>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E6DA4955-4D61-438B-A465-25651D9FA9E0}" type="slidenum">
              <a:rPr lang="es-EC" smtClean="0"/>
              <a:t>‹Nº›</a:t>
            </a:fld>
            <a:endParaRPr lang="es-EC"/>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9033316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019C226-E6F6-43A6-8A90-9E45BAAF275B}" type="datetimeFigureOut">
              <a:rPr lang="es-EC" smtClean="0"/>
              <a:t>04/06/2020</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E6DA4955-4D61-438B-A465-25651D9FA9E0}" type="slidenum">
              <a:rPr lang="es-EC" smtClean="0"/>
              <a:t>‹Nº›</a:t>
            </a:fld>
            <a:endParaRPr lang="es-EC"/>
          </a:p>
        </p:txBody>
      </p:sp>
    </p:spTree>
    <p:extLst>
      <p:ext uri="{BB962C8B-B14F-4D97-AF65-F5344CB8AC3E}">
        <p14:creationId xmlns:p14="http://schemas.microsoft.com/office/powerpoint/2010/main" val="1855318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019C226-E6F6-43A6-8A90-9E45BAAF275B}" type="datetimeFigureOut">
              <a:rPr lang="es-EC" smtClean="0"/>
              <a:t>04/06/2020</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E6DA4955-4D61-438B-A465-25651D9FA9E0}" type="slidenum">
              <a:rPr lang="es-EC" smtClean="0"/>
              <a:t>‹Nº›</a:t>
            </a:fld>
            <a:endParaRPr lang="es-EC"/>
          </a:p>
        </p:txBody>
      </p:sp>
    </p:spTree>
    <p:extLst>
      <p:ext uri="{BB962C8B-B14F-4D97-AF65-F5344CB8AC3E}">
        <p14:creationId xmlns:p14="http://schemas.microsoft.com/office/powerpoint/2010/main" val="320212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019C226-E6F6-43A6-8A90-9E45BAAF275B}" type="datetimeFigureOut">
              <a:rPr lang="es-EC" smtClean="0"/>
              <a:t>04/06/2020</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E6DA4955-4D61-438B-A465-25651D9FA9E0}" type="slidenum">
              <a:rPr lang="es-EC" smtClean="0"/>
              <a:t>‹Nº›</a:t>
            </a:fld>
            <a:endParaRPr lang="es-EC"/>
          </a:p>
        </p:txBody>
      </p:sp>
    </p:spTree>
    <p:extLst>
      <p:ext uri="{BB962C8B-B14F-4D97-AF65-F5344CB8AC3E}">
        <p14:creationId xmlns:p14="http://schemas.microsoft.com/office/powerpoint/2010/main" val="47168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019C226-E6F6-43A6-8A90-9E45BAAF275B}" type="datetimeFigureOut">
              <a:rPr lang="es-EC" smtClean="0"/>
              <a:t>04/06/2020</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E6DA4955-4D61-438B-A465-25651D9FA9E0}" type="slidenum">
              <a:rPr lang="es-EC" smtClean="0"/>
              <a:t>‹Nº›</a:t>
            </a:fld>
            <a:endParaRPr lang="es-EC"/>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14096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019C226-E6F6-43A6-8A90-9E45BAAF275B}" type="datetimeFigureOut">
              <a:rPr lang="es-EC" smtClean="0"/>
              <a:t>04/06/2020</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E6DA4955-4D61-438B-A465-25651D9FA9E0}" type="slidenum">
              <a:rPr lang="es-EC" smtClean="0"/>
              <a:t>‹Nº›</a:t>
            </a:fld>
            <a:endParaRPr lang="es-EC"/>
          </a:p>
        </p:txBody>
      </p:sp>
    </p:spTree>
    <p:extLst>
      <p:ext uri="{BB962C8B-B14F-4D97-AF65-F5344CB8AC3E}">
        <p14:creationId xmlns:p14="http://schemas.microsoft.com/office/powerpoint/2010/main" val="1262927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s-ES"/>
              <a:t>Haga clic para modificar los estilos de texto del patrón</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019C226-E6F6-43A6-8A90-9E45BAAF275B}" type="datetimeFigureOut">
              <a:rPr lang="es-EC" smtClean="0"/>
              <a:t>04/06/2020</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E6DA4955-4D61-438B-A465-25651D9FA9E0}" type="slidenum">
              <a:rPr lang="es-EC" smtClean="0"/>
              <a:t>‹Nº›</a:t>
            </a:fld>
            <a:endParaRPr lang="es-EC"/>
          </a:p>
        </p:txBody>
      </p:sp>
    </p:spTree>
    <p:extLst>
      <p:ext uri="{BB962C8B-B14F-4D97-AF65-F5344CB8AC3E}">
        <p14:creationId xmlns:p14="http://schemas.microsoft.com/office/powerpoint/2010/main" val="3390253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019C226-E6F6-43A6-8A90-9E45BAAF275B}" type="datetimeFigureOut">
              <a:rPr lang="es-EC" smtClean="0"/>
              <a:t>04/06/2020</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E6DA4955-4D61-438B-A465-25651D9FA9E0}" type="slidenum">
              <a:rPr lang="es-EC" smtClean="0"/>
              <a:t>‹Nº›</a:t>
            </a:fld>
            <a:endParaRPr lang="es-EC"/>
          </a:p>
        </p:txBody>
      </p:sp>
    </p:spTree>
    <p:extLst>
      <p:ext uri="{BB962C8B-B14F-4D97-AF65-F5344CB8AC3E}">
        <p14:creationId xmlns:p14="http://schemas.microsoft.com/office/powerpoint/2010/main" val="386285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19C226-E6F6-43A6-8A90-9E45BAAF275B}" type="datetimeFigureOut">
              <a:rPr lang="es-EC" smtClean="0"/>
              <a:t>04/06/2020</a:t>
            </a:fld>
            <a:endParaRPr lang="es-EC"/>
          </a:p>
        </p:txBody>
      </p:sp>
      <p:sp>
        <p:nvSpPr>
          <p:cNvPr id="3" name="Footer Placeholder 2"/>
          <p:cNvSpPr>
            <a:spLocks noGrp="1"/>
          </p:cNvSpPr>
          <p:nvPr>
            <p:ph type="ftr" sz="quarter" idx="11"/>
          </p:nvPr>
        </p:nvSpPr>
        <p:spPr/>
        <p:txBody>
          <a:bodyPr/>
          <a:lstStyle/>
          <a:p>
            <a:endParaRPr lang="es-EC"/>
          </a:p>
        </p:txBody>
      </p:sp>
      <p:sp>
        <p:nvSpPr>
          <p:cNvPr id="4" name="Slide Number Placeholder 3"/>
          <p:cNvSpPr>
            <a:spLocks noGrp="1"/>
          </p:cNvSpPr>
          <p:nvPr>
            <p:ph type="sldNum" sz="quarter" idx="12"/>
          </p:nvPr>
        </p:nvSpPr>
        <p:spPr/>
        <p:txBody>
          <a:bodyPr/>
          <a:lstStyle/>
          <a:p>
            <a:fld id="{E6DA4955-4D61-438B-A465-25651D9FA9E0}" type="slidenum">
              <a:rPr lang="es-EC" smtClean="0"/>
              <a:t>‹Nº›</a:t>
            </a:fld>
            <a:endParaRPr lang="es-EC"/>
          </a:p>
        </p:txBody>
      </p:sp>
    </p:spTree>
    <p:extLst>
      <p:ext uri="{BB962C8B-B14F-4D97-AF65-F5344CB8AC3E}">
        <p14:creationId xmlns:p14="http://schemas.microsoft.com/office/powerpoint/2010/main" val="1923983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019C226-E6F6-43A6-8A90-9E45BAAF275B}" type="datetimeFigureOut">
              <a:rPr lang="es-EC" smtClean="0"/>
              <a:t>04/06/2020</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E6DA4955-4D61-438B-A465-25651D9FA9E0}" type="slidenum">
              <a:rPr lang="es-EC" smtClean="0"/>
              <a:t>‹Nº›</a:t>
            </a:fld>
            <a:endParaRPr lang="es-EC"/>
          </a:p>
        </p:txBody>
      </p:sp>
    </p:spTree>
    <p:extLst>
      <p:ext uri="{BB962C8B-B14F-4D97-AF65-F5344CB8AC3E}">
        <p14:creationId xmlns:p14="http://schemas.microsoft.com/office/powerpoint/2010/main" val="3840935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019C226-E6F6-43A6-8A90-9E45BAAF275B}" type="datetimeFigureOut">
              <a:rPr lang="es-EC" smtClean="0"/>
              <a:t>04/06/2020</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E6DA4955-4D61-438B-A465-25651D9FA9E0}" type="slidenum">
              <a:rPr lang="es-EC" smtClean="0"/>
              <a:t>‹Nº›</a:t>
            </a:fld>
            <a:endParaRPr lang="es-EC"/>
          </a:p>
        </p:txBody>
      </p:sp>
    </p:spTree>
    <p:extLst>
      <p:ext uri="{BB962C8B-B14F-4D97-AF65-F5344CB8AC3E}">
        <p14:creationId xmlns:p14="http://schemas.microsoft.com/office/powerpoint/2010/main" val="1024703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3019C226-E6F6-43A6-8A90-9E45BAAF275B}" type="datetimeFigureOut">
              <a:rPr lang="es-EC" smtClean="0"/>
              <a:t>04/06/2020</a:t>
            </a:fld>
            <a:endParaRPr lang="es-EC"/>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s-EC"/>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E6DA4955-4D61-438B-A465-25651D9FA9E0}" type="slidenum">
              <a:rPr lang="es-EC" smtClean="0"/>
              <a:t>‹Nº›</a:t>
            </a:fld>
            <a:endParaRPr lang="es-EC"/>
          </a:p>
        </p:txBody>
      </p:sp>
    </p:spTree>
    <p:extLst>
      <p:ext uri="{BB962C8B-B14F-4D97-AF65-F5344CB8AC3E}">
        <p14:creationId xmlns:p14="http://schemas.microsoft.com/office/powerpoint/2010/main" val="2843274125"/>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40C94863-77F4-4832-A044-1A016F9E5C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166"/>
            <a:ext cx="12192000" cy="6930331"/>
          </a:xfrm>
          <a:prstGeom prst="rect">
            <a:avLst/>
          </a:prstGeom>
        </p:spPr>
      </p:pic>
    </p:spTree>
    <p:extLst>
      <p:ext uri="{BB962C8B-B14F-4D97-AF65-F5344CB8AC3E}">
        <p14:creationId xmlns:p14="http://schemas.microsoft.com/office/powerpoint/2010/main" val="1431133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E48F19-4723-4F7D-8A6D-ED9A3658E7B6}"/>
              </a:ext>
            </a:extLst>
          </p:cNvPr>
          <p:cNvSpPr>
            <a:spLocks noGrp="1"/>
          </p:cNvSpPr>
          <p:nvPr>
            <p:ph type="title"/>
          </p:nvPr>
        </p:nvSpPr>
        <p:spPr>
          <a:xfrm>
            <a:off x="304799" y="583096"/>
            <a:ext cx="10649713" cy="763670"/>
          </a:xfrm>
        </p:spPr>
        <p:txBody>
          <a:bodyPr>
            <a:normAutofit/>
          </a:bodyPr>
          <a:lstStyle/>
          <a:p>
            <a:r>
              <a:rPr lang="es-EC" sz="4000" dirty="0"/>
              <a:t>REGISTROS DE PROPÓSITO GENERAL</a:t>
            </a:r>
          </a:p>
        </p:txBody>
      </p:sp>
      <p:sp>
        <p:nvSpPr>
          <p:cNvPr id="3" name="Marcador de contenido 2">
            <a:extLst>
              <a:ext uri="{FF2B5EF4-FFF2-40B4-BE49-F238E27FC236}">
                <a16:creationId xmlns:a16="http://schemas.microsoft.com/office/drawing/2014/main" id="{9102746A-5396-4E99-A1CE-F72739974B77}"/>
              </a:ext>
            </a:extLst>
          </p:cNvPr>
          <p:cNvSpPr>
            <a:spLocks noGrp="1"/>
          </p:cNvSpPr>
          <p:nvPr>
            <p:ph idx="1"/>
          </p:nvPr>
        </p:nvSpPr>
        <p:spPr>
          <a:xfrm>
            <a:off x="304799" y="1563758"/>
            <a:ext cx="10760766" cy="4996068"/>
          </a:xfrm>
        </p:spPr>
        <p:txBody>
          <a:bodyPr>
            <a:normAutofit fontScale="85000" lnSpcReduction="10000"/>
          </a:bodyPr>
          <a:lstStyle/>
          <a:p>
            <a:r>
              <a:rPr lang="es-MX" sz="1900" dirty="0"/>
              <a:t>El microprocesador Z80 contiene 14 registros de 8 bits separados en dos grupos;</a:t>
            </a:r>
          </a:p>
          <a:p>
            <a:r>
              <a:rPr lang="es-MX" sz="1900" dirty="0"/>
              <a:t>GRUPO 1; A, B, C, D, E, H, y L</a:t>
            </a:r>
          </a:p>
          <a:p>
            <a:r>
              <a:rPr lang="es-MX" sz="1900" dirty="0"/>
              <a:t>GRUPO 2; A', B', C', D', E', H' y L</a:t>
            </a:r>
          </a:p>
          <a:p>
            <a:r>
              <a:rPr lang="es-MX" sz="1900" dirty="0"/>
              <a:t>Todas las instrucciones trabajan con los registros del grupo 1, con las instrucciones EX y EXX se logra el intercambio entre los contenidos de los registros del grupo 1 con los contenidos de los registros del grupo 2, el grupo 2 se utiliza en cierta forma como stack del grupo 1, dentro de la propia CPU</a:t>
            </a:r>
          </a:p>
          <a:p>
            <a:r>
              <a:rPr lang="es-MX" sz="1900" dirty="0"/>
              <a:t>Con los 14 registros de propósito general se efectúan por medio de las instrucciones las siguientes funciones;</a:t>
            </a:r>
          </a:p>
          <a:p>
            <a:r>
              <a:rPr lang="es-MX" sz="1900" dirty="0"/>
              <a:t>1. Recibir datos desde la memoria.</a:t>
            </a:r>
          </a:p>
          <a:p>
            <a:r>
              <a:rPr lang="es-MX" sz="1900" dirty="0"/>
              <a:t>2. Enviar datos hacia la memoria.</a:t>
            </a:r>
          </a:p>
          <a:p>
            <a:r>
              <a:rPr lang="es-MX" sz="1900" dirty="0"/>
              <a:t>3. Incrementar o decrementar en uno su contenido.</a:t>
            </a:r>
          </a:p>
          <a:p>
            <a:r>
              <a:rPr lang="es-MX" sz="1900" dirty="0"/>
              <a:t>4. Formar una dirección con el contenido de un par de registros.</a:t>
            </a:r>
          </a:p>
          <a:p>
            <a:r>
              <a:rPr lang="es-MX" sz="1900" dirty="0"/>
              <a:t>5. Transferir datos entre los registros.</a:t>
            </a:r>
          </a:p>
          <a:p>
            <a:r>
              <a:rPr lang="es-MX" sz="1900" dirty="0"/>
              <a:t>6. Obtener un operando durante las funciones de la ALU.</a:t>
            </a:r>
          </a:p>
          <a:p>
            <a:endParaRPr lang="es-EC" dirty="0"/>
          </a:p>
        </p:txBody>
      </p:sp>
    </p:spTree>
    <p:extLst>
      <p:ext uri="{BB962C8B-B14F-4D97-AF65-F5344CB8AC3E}">
        <p14:creationId xmlns:p14="http://schemas.microsoft.com/office/powerpoint/2010/main" val="3006758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 calcmode="lin" valueType="num">
                                      <p:cBhvr additive="base">
                                        <p:cTn id="5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4F419E25-1774-4CFC-9613-539119C72534}"/>
              </a:ext>
            </a:extLst>
          </p:cNvPr>
          <p:cNvPicPr>
            <a:picLocks noChangeAspect="1"/>
          </p:cNvPicPr>
          <p:nvPr/>
        </p:nvPicPr>
        <p:blipFill rotWithShape="1">
          <a:blip r:embed="rId2">
            <a:extLst>
              <a:ext uri="{28A0092B-C50C-407E-A947-70E740481C1C}">
                <a14:useLocalDpi xmlns:a14="http://schemas.microsoft.com/office/drawing/2010/main" val="0"/>
              </a:ext>
            </a:extLst>
          </a:blip>
          <a:srcRect l="2606" t="1868" r="2153" b="5281"/>
          <a:stretch/>
        </p:blipFill>
        <p:spPr>
          <a:xfrm>
            <a:off x="1775792" y="123377"/>
            <a:ext cx="7964556" cy="67346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93347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949BD436-E967-4836-97B1-FE39CABD569A}"/>
              </a:ext>
            </a:extLst>
          </p:cNvPr>
          <p:cNvPicPr>
            <a:picLocks noChangeAspect="1"/>
          </p:cNvPicPr>
          <p:nvPr/>
        </p:nvPicPr>
        <p:blipFill>
          <a:blip r:embed="rId2"/>
          <a:stretch>
            <a:fillRect/>
          </a:stretch>
        </p:blipFill>
        <p:spPr>
          <a:xfrm>
            <a:off x="937433" y="581921"/>
            <a:ext cx="9760542" cy="5694158"/>
          </a:xfrm>
          <a:prstGeom prst="rect">
            <a:avLst/>
          </a:prstGeom>
        </p:spPr>
      </p:pic>
    </p:spTree>
    <p:extLst>
      <p:ext uri="{BB962C8B-B14F-4D97-AF65-F5344CB8AC3E}">
        <p14:creationId xmlns:p14="http://schemas.microsoft.com/office/powerpoint/2010/main" val="3039260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887A78C5-7025-4B4E-8D24-AD6AE53C2757}"/>
              </a:ext>
            </a:extLst>
          </p:cNvPr>
          <p:cNvPicPr>
            <a:picLocks noChangeAspect="1"/>
          </p:cNvPicPr>
          <p:nvPr/>
        </p:nvPicPr>
        <p:blipFill rotWithShape="1">
          <a:blip r:embed="rId2"/>
          <a:srcRect l="14021" t="18535" r="52718" b="27526"/>
          <a:stretch/>
        </p:blipFill>
        <p:spPr>
          <a:xfrm>
            <a:off x="371060" y="1267191"/>
            <a:ext cx="5724940" cy="5219798"/>
          </a:xfrm>
          <a:prstGeom prst="rect">
            <a:avLst/>
          </a:prstGeom>
        </p:spPr>
      </p:pic>
      <p:pic>
        <p:nvPicPr>
          <p:cNvPr id="7" name="Imagen 6">
            <a:extLst>
              <a:ext uri="{FF2B5EF4-FFF2-40B4-BE49-F238E27FC236}">
                <a16:creationId xmlns:a16="http://schemas.microsoft.com/office/drawing/2014/main" id="{7ABEC0A2-0684-4F34-A81F-6C8459199639}"/>
              </a:ext>
            </a:extLst>
          </p:cNvPr>
          <p:cNvPicPr>
            <a:picLocks noChangeAspect="1"/>
          </p:cNvPicPr>
          <p:nvPr/>
        </p:nvPicPr>
        <p:blipFill rotWithShape="1">
          <a:blip r:embed="rId3"/>
          <a:srcRect l="52065" t="16216" r="17500" b="15152"/>
          <a:stretch/>
        </p:blipFill>
        <p:spPr>
          <a:xfrm>
            <a:off x="6361043" y="1113184"/>
            <a:ext cx="4359966" cy="5527813"/>
          </a:xfrm>
          <a:prstGeom prst="rect">
            <a:avLst/>
          </a:prstGeom>
        </p:spPr>
      </p:pic>
      <p:sp>
        <p:nvSpPr>
          <p:cNvPr id="8" name="CuadroTexto 7">
            <a:extLst>
              <a:ext uri="{FF2B5EF4-FFF2-40B4-BE49-F238E27FC236}">
                <a16:creationId xmlns:a16="http://schemas.microsoft.com/office/drawing/2014/main" id="{DDBFCA97-C072-4D7F-AFF5-E5F067C25A36}"/>
              </a:ext>
            </a:extLst>
          </p:cNvPr>
          <p:cNvSpPr txBox="1"/>
          <p:nvPr/>
        </p:nvSpPr>
        <p:spPr>
          <a:xfrm>
            <a:off x="3087757" y="291548"/>
            <a:ext cx="5221356" cy="369332"/>
          </a:xfrm>
          <a:prstGeom prst="rect">
            <a:avLst/>
          </a:prstGeom>
          <a:noFill/>
        </p:spPr>
        <p:txBody>
          <a:bodyPr wrap="square" rtlCol="0">
            <a:spAutoFit/>
          </a:bodyPr>
          <a:lstStyle/>
          <a:p>
            <a:r>
              <a:rPr lang="es-EC" dirty="0"/>
              <a:t>EJEMPLO: SERIE DE FIBONACCI</a:t>
            </a:r>
          </a:p>
        </p:txBody>
      </p:sp>
    </p:spTree>
    <p:extLst>
      <p:ext uri="{BB962C8B-B14F-4D97-AF65-F5344CB8AC3E}">
        <p14:creationId xmlns:p14="http://schemas.microsoft.com/office/powerpoint/2010/main" val="4000207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4F4FB227-B490-4486-AF3D-5C3F719DAA0E}"/>
              </a:ext>
            </a:extLst>
          </p:cNvPr>
          <p:cNvPicPr>
            <a:picLocks noChangeAspect="1"/>
          </p:cNvPicPr>
          <p:nvPr/>
        </p:nvPicPr>
        <p:blipFill rotWithShape="1">
          <a:blip r:embed="rId2"/>
          <a:srcRect l="14021" t="18535" r="52827" b="27912"/>
          <a:stretch/>
        </p:blipFill>
        <p:spPr>
          <a:xfrm>
            <a:off x="0" y="918299"/>
            <a:ext cx="5744854" cy="5217457"/>
          </a:xfrm>
          <a:prstGeom prst="rect">
            <a:avLst/>
          </a:prstGeom>
        </p:spPr>
      </p:pic>
      <p:pic>
        <p:nvPicPr>
          <p:cNvPr id="3" name="Imagen 2">
            <a:extLst>
              <a:ext uri="{FF2B5EF4-FFF2-40B4-BE49-F238E27FC236}">
                <a16:creationId xmlns:a16="http://schemas.microsoft.com/office/drawing/2014/main" id="{267E7C65-E503-45C7-9710-0B1733AF1F0A}"/>
              </a:ext>
            </a:extLst>
          </p:cNvPr>
          <p:cNvPicPr>
            <a:picLocks noChangeAspect="1"/>
          </p:cNvPicPr>
          <p:nvPr/>
        </p:nvPicPr>
        <p:blipFill rotWithShape="1">
          <a:blip r:embed="rId2"/>
          <a:srcRect l="52065" t="16022" r="17717" b="14572"/>
          <a:stretch/>
        </p:blipFill>
        <p:spPr>
          <a:xfrm>
            <a:off x="6241771" y="680057"/>
            <a:ext cx="4784036" cy="6177943"/>
          </a:xfrm>
          <a:prstGeom prst="rect">
            <a:avLst/>
          </a:prstGeom>
        </p:spPr>
      </p:pic>
    </p:spTree>
    <p:extLst>
      <p:ext uri="{BB962C8B-B14F-4D97-AF65-F5344CB8AC3E}">
        <p14:creationId xmlns:p14="http://schemas.microsoft.com/office/powerpoint/2010/main" val="1661366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B35884-852E-4CB1-98AE-F6083C64E651}"/>
              </a:ext>
            </a:extLst>
          </p:cNvPr>
          <p:cNvSpPr>
            <a:spLocks noGrp="1"/>
          </p:cNvSpPr>
          <p:nvPr>
            <p:ph type="title"/>
          </p:nvPr>
        </p:nvSpPr>
        <p:spPr>
          <a:xfrm>
            <a:off x="935604" y="465828"/>
            <a:ext cx="9692640" cy="1325562"/>
          </a:xfrm>
        </p:spPr>
        <p:txBody>
          <a:bodyPr>
            <a:normAutofit/>
          </a:bodyPr>
          <a:lstStyle/>
          <a:p>
            <a:pPr algn="ctr"/>
            <a:r>
              <a:rPr lang="es-EC" sz="4800" dirty="0"/>
              <a:t>Collapse os</a:t>
            </a:r>
          </a:p>
        </p:txBody>
      </p:sp>
      <p:sp>
        <p:nvSpPr>
          <p:cNvPr id="3" name="Marcador de contenido 2">
            <a:extLst>
              <a:ext uri="{FF2B5EF4-FFF2-40B4-BE49-F238E27FC236}">
                <a16:creationId xmlns:a16="http://schemas.microsoft.com/office/drawing/2014/main" id="{41AA1DDF-6FF8-418D-9EF7-CB6D3298EC97}"/>
              </a:ext>
            </a:extLst>
          </p:cNvPr>
          <p:cNvSpPr>
            <a:spLocks noGrp="1"/>
          </p:cNvSpPr>
          <p:nvPr>
            <p:ph idx="1"/>
          </p:nvPr>
        </p:nvSpPr>
        <p:spPr>
          <a:xfrm>
            <a:off x="935602" y="2040835"/>
            <a:ext cx="9175807" cy="4351337"/>
          </a:xfrm>
        </p:spPr>
        <p:txBody>
          <a:bodyPr>
            <a:normAutofit/>
          </a:bodyPr>
          <a:lstStyle/>
          <a:p>
            <a:pPr algn="just">
              <a:lnSpc>
                <a:spcPct val="150000"/>
              </a:lnSpc>
            </a:pPr>
            <a:r>
              <a:rPr lang="es-MX" sz="2000" dirty="0"/>
              <a:t>El sistema operativo Collapse OS es un peculiar proyecto de sistema operativo de código abierto concebido para usarlo en los momentos que la humanidad lo necesite, en un mundo postapocalíptico donde la era de la electrónica y tecnología que hoy conocemos ya no exista. Un sistema operativo que, afirma, está diseñado para funcionar en aquellos componentes electrónicos fáciles de reciclar. Es decir, una plataforma que serviría para aprovechar la basura electrónica cuando ya no existan nuevos dispositivos electrónicos.</a:t>
            </a:r>
          </a:p>
          <a:p>
            <a:endParaRPr lang="es-EC" dirty="0"/>
          </a:p>
        </p:txBody>
      </p:sp>
    </p:spTree>
    <p:extLst>
      <p:ext uri="{BB962C8B-B14F-4D97-AF65-F5344CB8AC3E}">
        <p14:creationId xmlns:p14="http://schemas.microsoft.com/office/powerpoint/2010/main" val="708140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4F9A51D-3A5C-4947-AF8E-0ABE63842E0E}"/>
              </a:ext>
            </a:extLst>
          </p:cNvPr>
          <p:cNvSpPr>
            <a:spLocks noGrp="1"/>
          </p:cNvSpPr>
          <p:nvPr>
            <p:ph idx="1"/>
          </p:nvPr>
        </p:nvSpPr>
        <p:spPr>
          <a:xfrm>
            <a:off x="1142602" y="1027839"/>
            <a:ext cx="8624250" cy="4802322"/>
          </a:xfrm>
        </p:spPr>
        <p:txBody>
          <a:bodyPr numCol="2"/>
          <a:lstStyle/>
          <a:p>
            <a:pPr>
              <a:lnSpc>
                <a:spcPct val="150000"/>
              </a:lnSpc>
            </a:pPr>
            <a:r>
              <a:rPr lang="es-MX" dirty="0"/>
              <a:t>Virgil Dupras es creador de 'Collapse OS’ en el año 2019 se lanza el sistema operativo de código abierto diseñado para poder ejecutarlo desde cualquier dispositivo sin necesidad de ningún recurso externo. Se trata de un software, llamado Collapse OS, que tiene como objetivo suavizar las consecuencias tecnológicas de un posible colapso mundial que posiblemente llegue en el 2030.</a:t>
            </a:r>
          </a:p>
          <a:p>
            <a:endParaRPr lang="es-EC" dirty="0"/>
          </a:p>
        </p:txBody>
      </p:sp>
      <p:pic>
        <p:nvPicPr>
          <p:cNvPr id="4" name="Imagen 3">
            <a:extLst>
              <a:ext uri="{FF2B5EF4-FFF2-40B4-BE49-F238E27FC236}">
                <a16:creationId xmlns:a16="http://schemas.microsoft.com/office/drawing/2014/main" id="{8DC8B50F-3171-4572-A13E-417589916CCE}"/>
              </a:ext>
            </a:extLst>
          </p:cNvPr>
          <p:cNvPicPr>
            <a:picLocks noChangeAspect="1"/>
          </p:cNvPicPr>
          <p:nvPr/>
        </p:nvPicPr>
        <p:blipFill>
          <a:blip r:embed="rId2"/>
          <a:stretch>
            <a:fillRect/>
          </a:stretch>
        </p:blipFill>
        <p:spPr>
          <a:xfrm>
            <a:off x="6202019" y="1630017"/>
            <a:ext cx="4383404" cy="3060457"/>
          </a:xfrm>
          <a:prstGeom prst="rect">
            <a:avLst/>
          </a:prstGeom>
        </p:spPr>
      </p:pic>
    </p:spTree>
    <p:extLst>
      <p:ext uri="{BB962C8B-B14F-4D97-AF65-F5344CB8AC3E}">
        <p14:creationId xmlns:p14="http://schemas.microsoft.com/office/powerpoint/2010/main" val="2665788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1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246E550-58C7-4E08-98C0-CFE57439C641}"/>
              </a:ext>
            </a:extLst>
          </p:cNvPr>
          <p:cNvSpPr>
            <a:spLocks noGrp="1"/>
          </p:cNvSpPr>
          <p:nvPr>
            <p:ph idx="1"/>
          </p:nvPr>
        </p:nvSpPr>
        <p:spPr>
          <a:xfrm>
            <a:off x="612516" y="1007496"/>
            <a:ext cx="8595360" cy="5777948"/>
          </a:xfrm>
        </p:spPr>
        <p:txBody>
          <a:bodyPr>
            <a:normAutofit/>
          </a:bodyPr>
          <a:lstStyle/>
          <a:p>
            <a:pPr algn="just">
              <a:lnSpc>
                <a:spcPct val="150000"/>
              </a:lnSpc>
            </a:pPr>
            <a:r>
              <a:rPr lang="es-MX" dirty="0"/>
              <a:t>Su proyecto se encuentra actualmente en la plataforma GitHub para que más desarrolladores que estén interesados en aportar con el desarrollo y las pruebas correspondientes.  Originalmente está pensado para que pueda funcionar en microprocesadores Z80, su creador ha programado tanto el núcleo del sistema operativo como algunos programas y herramientas.</a:t>
            </a:r>
          </a:p>
          <a:p>
            <a:pPr algn="just">
              <a:lnSpc>
                <a:spcPct val="150000"/>
              </a:lnSpc>
            </a:pPr>
            <a:r>
              <a:rPr lang="es-MX" dirty="0"/>
              <a:t>El objetivo de este proyecto es ser lo más autónomo posible. Con una copia de este proyecto, “cualquier” persona capaz y creativa debería ser capaz de construir e instalar Collapse OS sin necesidad de internet en una máquina de su diseño, construida a partir de piezas recolectadas con herramientas de baja tecnología.</a:t>
            </a:r>
          </a:p>
          <a:p>
            <a:endParaRPr lang="es-EC" dirty="0"/>
          </a:p>
        </p:txBody>
      </p:sp>
      <p:pic>
        <p:nvPicPr>
          <p:cNvPr id="4" name="Imagen 3">
            <a:extLst>
              <a:ext uri="{FF2B5EF4-FFF2-40B4-BE49-F238E27FC236}">
                <a16:creationId xmlns:a16="http://schemas.microsoft.com/office/drawing/2014/main" id="{0DF7D8D8-BEC3-4515-9BEE-7EA5FCEC0C95}"/>
              </a:ext>
            </a:extLst>
          </p:cNvPr>
          <p:cNvPicPr>
            <a:picLocks noChangeAspect="1"/>
          </p:cNvPicPr>
          <p:nvPr/>
        </p:nvPicPr>
        <p:blipFill>
          <a:blip r:embed="rId2"/>
          <a:stretch>
            <a:fillRect/>
          </a:stretch>
        </p:blipFill>
        <p:spPr>
          <a:xfrm>
            <a:off x="9406658" y="2378434"/>
            <a:ext cx="1579001" cy="1518036"/>
          </a:xfrm>
          <a:prstGeom prst="rect">
            <a:avLst/>
          </a:prstGeom>
        </p:spPr>
      </p:pic>
    </p:spTree>
    <p:extLst>
      <p:ext uri="{BB962C8B-B14F-4D97-AF65-F5344CB8AC3E}">
        <p14:creationId xmlns:p14="http://schemas.microsoft.com/office/powerpoint/2010/main" val="4131241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4"/>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par>
                                <p:cTn id="12" presetID="22" presetClass="entr" presetSubtype="4" fill="hold"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wipe(down)">
                                      <p:cBhvr>
                                        <p:cTn id="14"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A7898A-4982-4F92-991A-225259E5D685}"/>
              </a:ext>
            </a:extLst>
          </p:cNvPr>
          <p:cNvSpPr>
            <a:spLocks noGrp="1"/>
          </p:cNvSpPr>
          <p:nvPr>
            <p:ph type="title"/>
          </p:nvPr>
        </p:nvSpPr>
        <p:spPr/>
        <p:txBody>
          <a:bodyPr/>
          <a:lstStyle/>
          <a:p>
            <a:r>
              <a:rPr lang="es-EC" dirty="0"/>
              <a:t>Microprocesador z80</a:t>
            </a:r>
          </a:p>
        </p:txBody>
      </p:sp>
      <p:sp>
        <p:nvSpPr>
          <p:cNvPr id="3" name="Marcador de contenido 2">
            <a:extLst>
              <a:ext uri="{FF2B5EF4-FFF2-40B4-BE49-F238E27FC236}">
                <a16:creationId xmlns:a16="http://schemas.microsoft.com/office/drawing/2014/main" id="{023C6BEA-8CE2-4656-8ED6-4811A26336FC}"/>
              </a:ext>
            </a:extLst>
          </p:cNvPr>
          <p:cNvSpPr>
            <a:spLocks noGrp="1"/>
          </p:cNvSpPr>
          <p:nvPr>
            <p:ph idx="1"/>
          </p:nvPr>
        </p:nvSpPr>
        <p:spPr>
          <a:xfrm>
            <a:off x="320968" y="1828800"/>
            <a:ext cx="8595360" cy="4351337"/>
          </a:xfrm>
        </p:spPr>
        <p:txBody>
          <a:bodyPr/>
          <a:lstStyle/>
          <a:p>
            <a:pPr algn="just">
              <a:lnSpc>
                <a:spcPct val="150000"/>
              </a:lnSpc>
            </a:pPr>
            <a:r>
              <a:rPr lang="es-MX" dirty="0"/>
              <a:t>El Z80 fue diseñado principalmente por Federico Faggin, que estuvo trabajando en Intel como diseñador jefe del Intel 4004 y del Intel 8080.El Zilog Z80 fue lanzado al mercado en julio de 1976 de ahí que el Intel 8080 tenga su parecido con el Z80, pero añadiendo nuevos registros y un juego de instrucciones ampliado para trabajar en ello, los registros del microprocesador permiten almacenar valores en memoria y realizar diferentes operaciones con ellos. Este microprocesador cuenta con registros de 8 bits, que pueden juntarse en grupos de dos para realizar operaciones de 16 bits, muy lejos de los 64 bits que utilizan los microprocesadores actuales.</a:t>
            </a:r>
          </a:p>
          <a:p>
            <a:endParaRPr lang="es-EC" dirty="0"/>
          </a:p>
        </p:txBody>
      </p:sp>
      <p:pic>
        <p:nvPicPr>
          <p:cNvPr id="4" name="Imagen 3">
            <a:extLst>
              <a:ext uri="{FF2B5EF4-FFF2-40B4-BE49-F238E27FC236}">
                <a16:creationId xmlns:a16="http://schemas.microsoft.com/office/drawing/2014/main" id="{90D1F63E-1E29-470E-8F47-1E914C808D79}"/>
              </a:ext>
            </a:extLst>
          </p:cNvPr>
          <p:cNvPicPr>
            <a:picLocks noChangeAspect="1"/>
          </p:cNvPicPr>
          <p:nvPr/>
        </p:nvPicPr>
        <p:blipFill>
          <a:blip r:embed="rId2"/>
          <a:stretch>
            <a:fillRect/>
          </a:stretch>
        </p:blipFill>
        <p:spPr>
          <a:xfrm>
            <a:off x="8916328" y="1828800"/>
            <a:ext cx="3127519" cy="3645724"/>
          </a:xfrm>
          <a:prstGeom prst="rect">
            <a:avLst/>
          </a:prstGeom>
        </p:spPr>
      </p:pic>
    </p:spTree>
    <p:extLst>
      <p:ext uri="{BB962C8B-B14F-4D97-AF65-F5344CB8AC3E}">
        <p14:creationId xmlns:p14="http://schemas.microsoft.com/office/powerpoint/2010/main" val="3853514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7" presetClass="emph" presetSubtype="0" fill="remove" nodeType="clickEffect">
                                  <p:stCondLst>
                                    <p:cond delay="0"/>
                                  </p:stCondLst>
                                  <p:childTnLst>
                                    <p:animClr clrSpc="rgb" dir="cw">
                                      <p:cBhvr override="childStyle">
                                        <p:cTn id="14" dur="250" autoRev="1" fill="remove"/>
                                        <p:tgtEl>
                                          <p:spTgt spid="3">
                                            <p:txEl>
                                              <p:pRg st="0" end="0"/>
                                            </p:txEl>
                                          </p:spTgt>
                                        </p:tgtEl>
                                        <p:attrNameLst>
                                          <p:attrName>style.color</p:attrName>
                                        </p:attrNameLst>
                                      </p:cBhvr>
                                      <p:to>
                                        <a:schemeClr val="bg1"/>
                                      </p:to>
                                    </p:animClr>
                                    <p:animClr clrSpc="rgb" dir="cw">
                                      <p:cBhvr>
                                        <p:cTn id="15" dur="250" autoRev="1" fill="remove"/>
                                        <p:tgtEl>
                                          <p:spTgt spid="3">
                                            <p:txEl>
                                              <p:pRg st="0" end="0"/>
                                            </p:txEl>
                                          </p:spTgt>
                                        </p:tgtEl>
                                        <p:attrNameLst>
                                          <p:attrName>fillcolor</p:attrName>
                                        </p:attrNameLst>
                                      </p:cBhvr>
                                      <p:to>
                                        <a:schemeClr val="bg1"/>
                                      </p:to>
                                    </p:animClr>
                                    <p:set>
                                      <p:cBhvr>
                                        <p:cTn id="16" dur="250" autoRev="1" fill="remove"/>
                                        <p:tgtEl>
                                          <p:spTgt spid="3">
                                            <p:txEl>
                                              <p:pRg st="0" end="0"/>
                                            </p:txEl>
                                          </p:spTgt>
                                        </p:tgtEl>
                                        <p:attrNameLst>
                                          <p:attrName>fill.type</p:attrName>
                                        </p:attrNameLst>
                                      </p:cBhvr>
                                      <p:to>
                                        <p:strVal val="solid"/>
                                      </p:to>
                                    </p:set>
                                    <p:set>
                                      <p:cBhvr>
                                        <p:cTn id="17" dur="250" autoRev="1" fill="remove"/>
                                        <p:tgtEl>
                                          <p:spTgt spid="3">
                                            <p:txEl>
                                              <p:pRg st="0" end="0"/>
                                            </p:txEl>
                                          </p:spTgt>
                                        </p:tgtEl>
                                        <p:attrNameLst>
                                          <p:attrName>fill.on</p:attrName>
                                        </p:attrNameLst>
                                      </p:cBhvr>
                                      <p:to>
                                        <p:strVal val="true"/>
                                      </p:to>
                                    </p:set>
                                  </p:childTnLst>
                                </p:cTn>
                              </p:par>
                            </p:childTnLst>
                          </p:cTn>
                        </p:par>
                      </p:childTnLst>
                    </p:cTn>
                  </p:par>
                  <p:par>
                    <p:cTn id="18" fill="hold">
                      <p:stCondLst>
                        <p:cond delay="indefinite"/>
                      </p:stCondLst>
                      <p:childTnLst>
                        <p:par>
                          <p:cTn id="19" fill="hold">
                            <p:stCondLst>
                              <p:cond delay="0"/>
                            </p:stCondLst>
                            <p:childTnLst>
                              <p:par>
                                <p:cTn id="20" presetID="26"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80">
                                          <p:stCondLst>
                                            <p:cond delay="0"/>
                                          </p:stCondLst>
                                        </p:cTn>
                                        <p:tgtEl>
                                          <p:spTgt spid="4"/>
                                        </p:tgtEl>
                                      </p:cBhvr>
                                    </p:animEffect>
                                    <p:anim calcmode="lin" valueType="num">
                                      <p:cBhvr>
                                        <p:cTn id="23"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4"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5"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6"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7"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8" dur="26">
                                          <p:stCondLst>
                                            <p:cond delay="650"/>
                                          </p:stCondLst>
                                        </p:cTn>
                                        <p:tgtEl>
                                          <p:spTgt spid="4"/>
                                        </p:tgtEl>
                                      </p:cBhvr>
                                      <p:to x="100000" y="60000"/>
                                    </p:animScale>
                                    <p:animScale>
                                      <p:cBhvr>
                                        <p:cTn id="29" dur="166" decel="50000">
                                          <p:stCondLst>
                                            <p:cond delay="676"/>
                                          </p:stCondLst>
                                        </p:cTn>
                                        <p:tgtEl>
                                          <p:spTgt spid="4"/>
                                        </p:tgtEl>
                                      </p:cBhvr>
                                      <p:to x="100000" y="100000"/>
                                    </p:animScale>
                                    <p:animScale>
                                      <p:cBhvr>
                                        <p:cTn id="30" dur="26">
                                          <p:stCondLst>
                                            <p:cond delay="1312"/>
                                          </p:stCondLst>
                                        </p:cTn>
                                        <p:tgtEl>
                                          <p:spTgt spid="4"/>
                                        </p:tgtEl>
                                      </p:cBhvr>
                                      <p:to x="100000" y="80000"/>
                                    </p:animScale>
                                    <p:animScale>
                                      <p:cBhvr>
                                        <p:cTn id="31" dur="166" decel="50000">
                                          <p:stCondLst>
                                            <p:cond delay="1338"/>
                                          </p:stCondLst>
                                        </p:cTn>
                                        <p:tgtEl>
                                          <p:spTgt spid="4"/>
                                        </p:tgtEl>
                                      </p:cBhvr>
                                      <p:to x="100000" y="100000"/>
                                    </p:animScale>
                                    <p:animScale>
                                      <p:cBhvr>
                                        <p:cTn id="32" dur="26">
                                          <p:stCondLst>
                                            <p:cond delay="1642"/>
                                          </p:stCondLst>
                                        </p:cTn>
                                        <p:tgtEl>
                                          <p:spTgt spid="4"/>
                                        </p:tgtEl>
                                      </p:cBhvr>
                                      <p:to x="100000" y="90000"/>
                                    </p:animScale>
                                    <p:animScale>
                                      <p:cBhvr>
                                        <p:cTn id="33" dur="166" decel="50000">
                                          <p:stCondLst>
                                            <p:cond delay="1668"/>
                                          </p:stCondLst>
                                        </p:cTn>
                                        <p:tgtEl>
                                          <p:spTgt spid="4"/>
                                        </p:tgtEl>
                                      </p:cBhvr>
                                      <p:to x="100000" y="100000"/>
                                    </p:animScale>
                                    <p:animScale>
                                      <p:cBhvr>
                                        <p:cTn id="34" dur="26">
                                          <p:stCondLst>
                                            <p:cond delay="1808"/>
                                          </p:stCondLst>
                                        </p:cTn>
                                        <p:tgtEl>
                                          <p:spTgt spid="4"/>
                                        </p:tgtEl>
                                      </p:cBhvr>
                                      <p:to x="100000" y="95000"/>
                                    </p:animScale>
                                    <p:animScale>
                                      <p:cBhvr>
                                        <p:cTn id="35"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6F0F15C-8B73-41C3-BD25-FE502A5F08D8}"/>
              </a:ext>
            </a:extLst>
          </p:cNvPr>
          <p:cNvSpPr>
            <a:spLocks noGrp="1"/>
          </p:cNvSpPr>
          <p:nvPr>
            <p:ph idx="1"/>
          </p:nvPr>
        </p:nvSpPr>
        <p:spPr>
          <a:xfrm>
            <a:off x="1261872" y="569844"/>
            <a:ext cx="8595360" cy="5610294"/>
          </a:xfrm>
        </p:spPr>
        <p:txBody>
          <a:bodyPr/>
          <a:lstStyle/>
          <a:p>
            <a:pPr>
              <a:lnSpc>
                <a:spcPct val="150000"/>
              </a:lnSpc>
            </a:pPr>
            <a:r>
              <a:rPr lang="es-MX" dirty="0"/>
              <a:t>Fue muy popular durante los años 80 debido principalmente a dos razones: ser compatible con el Intel 8080 ya que fue el mismo Faggin quien lo diseño, y ser popularizado por varias videoconsolas (Amstrad CPC, Sinclair ZX Spectrum). Posteriormente ha sido utilizado por tras videoconsolas (Sega Master System, Nitendo Game Boy Advance y chip dedicado de audio en la Sega MegaDrive). </a:t>
            </a:r>
          </a:p>
          <a:p>
            <a:endParaRPr lang="es-EC" dirty="0"/>
          </a:p>
        </p:txBody>
      </p:sp>
      <p:pic>
        <p:nvPicPr>
          <p:cNvPr id="4" name="Imagen 3">
            <a:extLst>
              <a:ext uri="{FF2B5EF4-FFF2-40B4-BE49-F238E27FC236}">
                <a16:creationId xmlns:a16="http://schemas.microsoft.com/office/drawing/2014/main" id="{80DE7C07-C8FB-43F6-BF4B-73E2756778E0}"/>
              </a:ext>
            </a:extLst>
          </p:cNvPr>
          <p:cNvPicPr>
            <a:picLocks noChangeAspect="1"/>
          </p:cNvPicPr>
          <p:nvPr/>
        </p:nvPicPr>
        <p:blipFill>
          <a:blip r:embed="rId2"/>
          <a:stretch>
            <a:fillRect/>
          </a:stretch>
        </p:blipFill>
        <p:spPr>
          <a:xfrm>
            <a:off x="1114810" y="3927462"/>
            <a:ext cx="3365284" cy="1682642"/>
          </a:xfrm>
          <a:prstGeom prst="rect">
            <a:avLst/>
          </a:prstGeom>
        </p:spPr>
      </p:pic>
      <p:pic>
        <p:nvPicPr>
          <p:cNvPr id="5" name="Imagen 4">
            <a:extLst>
              <a:ext uri="{FF2B5EF4-FFF2-40B4-BE49-F238E27FC236}">
                <a16:creationId xmlns:a16="http://schemas.microsoft.com/office/drawing/2014/main" id="{4974BE9F-30A4-40F7-97CA-D48F6BFEB2F5}"/>
              </a:ext>
            </a:extLst>
          </p:cNvPr>
          <p:cNvPicPr>
            <a:picLocks noChangeAspect="1"/>
          </p:cNvPicPr>
          <p:nvPr/>
        </p:nvPicPr>
        <p:blipFill>
          <a:blip r:embed="rId3"/>
          <a:stretch>
            <a:fillRect/>
          </a:stretch>
        </p:blipFill>
        <p:spPr>
          <a:xfrm>
            <a:off x="5175424" y="3756088"/>
            <a:ext cx="1841152" cy="2237426"/>
          </a:xfrm>
          <a:prstGeom prst="rect">
            <a:avLst/>
          </a:prstGeom>
        </p:spPr>
      </p:pic>
      <p:pic>
        <p:nvPicPr>
          <p:cNvPr id="6" name="Imagen 5">
            <a:extLst>
              <a:ext uri="{FF2B5EF4-FFF2-40B4-BE49-F238E27FC236}">
                <a16:creationId xmlns:a16="http://schemas.microsoft.com/office/drawing/2014/main" id="{3BCCB854-64FE-4564-9FCD-3BECFEB60116}"/>
              </a:ext>
            </a:extLst>
          </p:cNvPr>
          <p:cNvPicPr>
            <a:picLocks noChangeAspect="1"/>
          </p:cNvPicPr>
          <p:nvPr/>
        </p:nvPicPr>
        <p:blipFill>
          <a:blip r:embed="rId4"/>
          <a:stretch>
            <a:fillRect/>
          </a:stretch>
        </p:blipFill>
        <p:spPr>
          <a:xfrm>
            <a:off x="7250694" y="3725605"/>
            <a:ext cx="3529890" cy="2298391"/>
          </a:xfrm>
          <a:prstGeom prst="rect">
            <a:avLst/>
          </a:prstGeom>
        </p:spPr>
      </p:pic>
    </p:spTree>
    <p:extLst>
      <p:ext uri="{BB962C8B-B14F-4D97-AF65-F5344CB8AC3E}">
        <p14:creationId xmlns:p14="http://schemas.microsoft.com/office/powerpoint/2010/main" val="1612815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1000"/>
                                        <p:tgtEl>
                                          <p:spTgt spid="5"/>
                                        </p:tgtEl>
                                      </p:cBhvr>
                                    </p:animEffect>
                                    <p:anim calcmode="lin" valueType="num">
                                      <p:cBhvr>
                                        <p:cTn id="21" dur="1000" fill="hold"/>
                                        <p:tgtEl>
                                          <p:spTgt spid="5"/>
                                        </p:tgtEl>
                                        <p:attrNameLst>
                                          <p:attrName>ppt_x</p:attrName>
                                        </p:attrNameLst>
                                      </p:cBhvr>
                                      <p:tavLst>
                                        <p:tav tm="0">
                                          <p:val>
                                            <p:strVal val="#ppt_x"/>
                                          </p:val>
                                        </p:tav>
                                        <p:tav tm="100000">
                                          <p:val>
                                            <p:strVal val="#ppt_x"/>
                                          </p:val>
                                        </p:tav>
                                      </p:tavLst>
                                    </p:anim>
                                    <p:anim calcmode="lin" valueType="num">
                                      <p:cBhvr>
                                        <p:cTn id="2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989A0B-0D6D-49B3-ADED-1A651509DDE7}"/>
              </a:ext>
            </a:extLst>
          </p:cNvPr>
          <p:cNvSpPr>
            <a:spLocks noGrp="1"/>
          </p:cNvSpPr>
          <p:nvPr>
            <p:ph type="title"/>
          </p:nvPr>
        </p:nvSpPr>
        <p:spPr>
          <a:xfrm>
            <a:off x="719593" y="477078"/>
            <a:ext cx="9692640" cy="816678"/>
          </a:xfrm>
        </p:spPr>
        <p:txBody>
          <a:bodyPr/>
          <a:lstStyle/>
          <a:p>
            <a:r>
              <a:rPr lang="es-EC" dirty="0"/>
              <a:t>Arquitectura del z80</a:t>
            </a:r>
          </a:p>
        </p:txBody>
      </p:sp>
      <p:sp>
        <p:nvSpPr>
          <p:cNvPr id="3" name="Marcador de contenido 2">
            <a:extLst>
              <a:ext uri="{FF2B5EF4-FFF2-40B4-BE49-F238E27FC236}">
                <a16:creationId xmlns:a16="http://schemas.microsoft.com/office/drawing/2014/main" id="{99446E4D-6724-4973-8442-16E82ABC6164}"/>
              </a:ext>
            </a:extLst>
          </p:cNvPr>
          <p:cNvSpPr>
            <a:spLocks noGrp="1"/>
          </p:cNvSpPr>
          <p:nvPr>
            <p:ph idx="1"/>
          </p:nvPr>
        </p:nvSpPr>
        <p:spPr>
          <a:xfrm>
            <a:off x="533002" y="1519043"/>
            <a:ext cx="10409318" cy="5148470"/>
          </a:xfrm>
        </p:spPr>
        <p:txBody>
          <a:bodyPr>
            <a:normAutofit fontScale="92500"/>
          </a:bodyPr>
          <a:lstStyle/>
          <a:p>
            <a:pPr marL="0" indent="0">
              <a:lnSpc>
                <a:spcPct val="150000"/>
              </a:lnSpc>
              <a:buNone/>
            </a:pPr>
            <a:r>
              <a:rPr lang="es-MX" dirty="0"/>
              <a:t>Los microprocesadores de 8 bits más empleado hasta nuestros días, se encuentran versiones mejores del mismo tales como Z80A, Z80B, Z80H, éstas se caracterizan por trabajar a frecuencias superiores de 4 Mcps, 6.5 Mcps y 8 Mcps respectivamente, las características fundamentales del Z80 son:</a:t>
            </a:r>
          </a:p>
          <a:p>
            <a:pPr>
              <a:lnSpc>
                <a:spcPct val="150000"/>
              </a:lnSpc>
            </a:pPr>
            <a:r>
              <a:rPr lang="es-MX" dirty="0"/>
              <a:t>1. El transporte de señales se realiza sobre tres buses, el bus de direcciones, el bus de datos, así como el bus de control.</a:t>
            </a:r>
          </a:p>
          <a:p>
            <a:pPr>
              <a:lnSpc>
                <a:spcPct val="150000"/>
              </a:lnSpc>
            </a:pPr>
            <a:r>
              <a:rPr lang="es-MX" dirty="0"/>
              <a:t>2. Régimen de interrupción uniforme, con la posibilidad de encadenar las prioridades de los circuitos periféricos.</a:t>
            </a:r>
          </a:p>
          <a:p>
            <a:pPr>
              <a:lnSpc>
                <a:spcPct val="150000"/>
              </a:lnSpc>
            </a:pPr>
            <a:r>
              <a:rPr lang="es-MX" dirty="0"/>
              <a:t>3. Alto grado de programabilidad.</a:t>
            </a:r>
          </a:p>
          <a:p>
            <a:pPr>
              <a:lnSpc>
                <a:spcPct val="150000"/>
              </a:lnSpc>
            </a:pPr>
            <a:r>
              <a:rPr lang="es-MX" dirty="0"/>
              <a:t>4. Reloj único.</a:t>
            </a:r>
          </a:p>
          <a:p>
            <a:pPr>
              <a:lnSpc>
                <a:spcPct val="150000"/>
              </a:lnSpc>
            </a:pPr>
            <a:r>
              <a:rPr lang="es-MX" dirty="0"/>
              <a:t>5. Fuente de voltaje única de +5 Volts</a:t>
            </a:r>
          </a:p>
          <a:p>
            <a:endParaRPr lang="es-EC" dirty="0"/>
          </a:p>
        </p:txBody>
      </p:sp>
    </p:spTree>
    <p:extLst>
      <p:ext uri="{BB962C8B-B14F-4D97-AF65-F5344CB8AC3E}">
        <p14:creationId xmlns:p14="http://schemas.microsoft.com/office/powerpoint/2010/main" val="2646551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2000"/>
                                        <p:tgtEl>
                                          <p:spTgt spid="3">
                                            <p:txEl>
                                              <p:pRg st="0" end="0"/>
                                            </p:txEl>
                                          </p:spTgt>
                                        </p:tgtEl>
                                      </p:cBhvr>
                                    </p:animEffect>
                                    <p:anim calcmode="lin" valueType="num">
                                      <p:cBhvr>
                                        <p:cTn id="15"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16" dur="2000" fill="hold"/>
                                        <p:tgtEl>
                                          <p:spTgt spid="3">
                                            <p:txEl>
                                              <p:pRg st="0" end="0"/>
                                            </p:txEl>
                                          </p:spTgt>
                                        </p:tgtEl>
                                        <p:attrNameLst>
                                          <p:attrName>ppt_h</p:attrName>
                                        </p:attrNameLst>
                                      </p:cBhvr>
                                      <p:tavLst>
                                        <p:tav tm="0">
                                          <p:val>
                                            <p:strVal val="#ppt_h"/>
                                          </p:val>
                                        </p:tav>
                                        <p:tav tm="100000">
                                          <p:val>
                                            <p:strVal val="#ppt_h"/>
                                          </p:val>
                                        </p:tav>
                                      </p:tavLst>
                                    </p:anim>
                                  </p:childTnLst>
                                </p:cTn>
                              </p:par>
                              <p:par>
                                <p:cTn id="17" presetID="45"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2000"/>
                                        <p:tgtEl>
                                          <p:spTgt spid="3">
                                            <p:txEl>
                                              <p:pRg st="1" end="1"/>
                                            </p:txEl>
                                          </p:spTgt>
                                        </p:tgtEl>
                                      </p:cBhvr>
                                    </p:animEffect>
                                    <p:anim calcmode="lin" valueType="num">
                                      <p:cBhvr>
                                        <p:cTn id="20" dur="2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21" dur="2000" fill="hold"/>
                                        <p:tgtEl>
                                          <p:spTgt spid="3">
                                            <p:txEl>
                                              <p:pRg st="1" end="1"/>
                                            </p:txEl>
                                          </p:spTgt>
                                        </p:tgtEl>
                                        <p:attrNameLst>
                                          <p:attrName>ppt_h</p:attrName>
                                        </p:attrNameLst>
                                      </p:cBhvr>
                                      <p:tavLst>
                                        <p:tav tm="0">
                                          <p:val>
                                            <p:strVal val="#ppt_h"/>
                                          </p:val>
                                        </p:tav>
                                        <p:tav tm="100000">
                                          <p:val>
                                            <p:strVal val="#ppt_h"/>
                                          </p:val>
                                        </p:tav>
                                      </p:tavLst>
                                    </p:anim>
                                  </p:childTnLst>
                                </p:cTn>
                              </p:par>
                              <p:par>
                                <p:cTn id="22" presetID="45"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2000"/>
                                        <p:tgtEl>
                                          <p:spTgt spid="3">
                                            <p:txEl>
                                              <p:pRg st="2" end="2"/>
                                            </p:txEl>
                                          </p:spTgt>
                                        </p:tgtEl>
                                      </p:cBhvr>
                                    </p:animEffect>
                                    <p:anim calcmode="lin" valueType="num">
                                      <p:cBhvr>
                                        <p:cTn id="25" dur="2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26" dur="2000" fill="hold"/>
                                        <p:tgtEl>
                                          <p:spTgt spid="3">
                                            <p:txEl>
                                              <p:pRg st="2" end="2"/>
                                            </p:txEl>
                                          </p:spTgt>
                                        </p:tgtEl>
                                        <p:attrNameLst>
                                          <p:attrName>ppt_h</p:attrName>
                                        </p:attrNameLst>
                                      </p:cBhvr>
                                      <p:tavLst>
                                        <p:tav tm="0">
                                          <p:val>
                                            <p:strVal val="#ppt_h"/>
                                          </p:val>
                                        </p:tav>
                                        <p:tav tm="100000">
                                          <p:val>
                                            <p:strVal val="#ppt_h"/>
                                          </p:val>
                                        </p:tav>
                                      </p:tavLst>
                                    </p:anim>
                                  </p:childTnLst>
                                </p:cTn>
                              </p:par>
                              <p:par>
                                <p:cTn id="27" presetID="45" presetClass="entr" presetSubtype="0"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2000"/>
                                        <p:tgtEl>
                                          <p:spTgt spid="3">
                                            <p:txEl>
                                              <p:pRg st="3" end="3"/>
                                            </p:txEl>
                                          </p:spTgt>
                                        </p:tgtEl>
                                      </p:cBhvr>
                                    </p:animEffect>
                                    <p:anim calcmode="lin" valueType="num">
                                      <p:cBhvr>
                                        <p:cTn id="30" dur="2000" fill="hold"/>
                                        <p:tgtEl>
                                          <p:spTgt spid="3">
                                            <p:txEl>
                                              <p:pRg st="3" end="3"/>
                                            </p:txEl>
                                          </p:spTgt>
                                        </p:tgtEl>
                                        <p:attrNameLst>
                                          <p:attrName>ppt_w</p:attrName>
                                        </p:attrNameLst>
                                      </p:cBhvr>
                                      <p:tavLst>
                                        <p:tav tm="0" fmla="#ppt_w*sin(2.5*pi*$)">
                                          <p:val>
                                            <p:fltVal val="0"/>
                                          </p:val>
                                        </p:tav>
                                        <p:tav tm="100000">
                                          <p:val>
                                            <p:fltVal val="1"/>
                                          </p:val>
                                        </p:tav>
                                      </p:tavLst>
                                    </p:anim>
                                    <p:anim calcmode="lin" valueType="num">
                                      <p:cBhvr>
                                        <p:cTn id="31" dur="2000" fill="hold"/>
                                        <p:tgtEl>
                                          <p:spTgt spid="3">
                                            <p:txEl>
                                              <p:pRg st="3" end="3"/>
                                            </p:txEl>
                                          </p:spTgt>
                                        </p:tgtEl>
                                        <p:attrNameLst>
                                          <p:attrName>ppt_h</p:attrName>
                                        </p:attrNameLst>
                                      </p:cBhvr>
                                      <p:tavLst>
                                        <p:tav tm="0">
                                          <p:val>
                                            <p:strVal val="#ppt_h"/>
                                          </p:val>
                                        </p:tav>
                                        <p:tav tm="100000">
                                          <p:val>
                                            <p:strVal val="#ppt_h"/>
                                          </p:val>
                                        </p:tav>
                                      </p:tavLst>
                                    </p:anim>
                                  </p:childTnLst>
                                </p:cTn>
                              </p:par>
                              <p:par>
                                <p:cTn id="32" presetID="45" presetClass="entr" presetSubtype="0" fill="hold"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2000"/>
                                        <p:tgtEl>
                                          <p:spTgt spid="3">
                                            <p:txEl>
                                              <p:pRg st="4" end="4"/>
                                            </p:txEl>
                                          </p:spTgt>
                                        </p:tgtEl>
                                      </p:cBhvr>
                                    </p:animEffect>
                                    <p:anim calcmode="lin" valueType="num">
                                      <p:cBhvr>
                                        <p:cTn id="35" dur="2000" fill="hold"/>
                                        <p:tgtEl>
                                          <p:spTgt spid="3">
                                            <p:txEl>
                                              <p:pRg st="4" end="4"/>
                                            </p:txEl>
                                          </p:spTgt>
                                        </p:tgtEl>
                                        <p:attrNameLst>
                                          <p:attrName>ppt_w</p:attrName>
                                        </p:attrNameLst>
                                      </p:cBhvr>
                                      <p:tavLst>
                                        <p:tav tm="0" fmla="#ppt_w*sin(2.5*pi*$)">
                                          <p:val>
                                            <p:fltVal val="0"/>
                                          </p:val>
                                        </p:tav>
                                        <p:tav tm="100000">
                                          <p:val>
                                            <p:fltVal val="1"/>
                                          </p:val>
                                        </p:tav>
                                      </p:tavLst>
                                    </p:anim>
                                    <p:anim calcmode="lin" valueType="num">
                                      <p:cBhvr>
                                        <p:cTn id="36" dur="2000" fill="hold"/>
                                        <p:tgtEl>
                                          <p:spTgt spid="3">
                                            <p:txEl>
                                              <p:pRg st="4" end="4"/>
                                            </p:txEl>
                                          </p:spTgt>
                                        </p:tgtEl>
                                        <p:attrNameLst>
                                          <p:attrName>ppt_h</p:attrName>
                                        </p:attrNameLst>
                                      </p:cBhvr>
                                      <p:tavLst>
                                        <p:tav tm="0">
                                          <p:val>
                                            <p:strVal val="#ppt_h"/>
                                          </p:val>
                                        </p:tav>
                                        <p:tav tm="100000">
                                          <p:val>
                                            <p:strVal val="#ppt_h"/>
                                          </p:val>
                                        </p:tav>
                                      </p:tavLst>
                                    </p:anim>
                                  </p:childTnLst>
                                </p:cTn>
                              </p:par>
                              <p:par>
                                <p:cTn id="37" presetID="45" presetClass="entr" presetSubtype="0" fill="hold" nodeType="with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fade">
                                      <p:cBhvr>
                                        <p:cTn id="39" dur="2000"/>
                                        <p:tgtEl>
                                          <p:spTgt spid="3">
                                            <p:txEl>
                                              <p:pRg st="5" end="5"/>
                                            </p:txEl>
                                          </p:spTgt>
                                        </p:tgtEl>
                                      </p:cBhvr>
                                    </p:animEffect>
                                    <p:anim calcmode="lin" valueType="num">
                                      <p:cBhvr>
                                        <p:cTn id="40" dur="2000" fill="hold"/>
                                        <p:tgtEl>
                                          <p:spTgt spid="3">
                                            <p:txEl>
                                              <p:pRg st="5" end="5"/>
                                            </p:txEl>
                                          </p:spTgt>
                                        </p:tgtEl>
                                        <p:attrNameLst>
                                          <p:attrName>ppt_w</p:attrName>
                                        </p:attrNameLst>
                                      </p:cBhvr>
                                      <p:tavLst>
                                        <p:tav tm="0" fmla="#ppt_w*sin(2.5*pi*$)">
                                          <p:val>
                                            <p:fltVal val="0"/>
                                          </p:val>
                                        </p:tav>
                                        <p:tav tm="100000">
                                          <p:val>
                                            <p:fltVal val="1"/>
                                          </p:val>
                                        </p:tav>
                                      </p:tavLst>
                                    </p:anim>
                                    <p:anim calcmode="lin" valueType="num">
                                      <p:cBhvr>
                                        <p:cTn id="41" dur="2000" fill="hold"/>
                                        <p:tgtEl>
                                          <p:spTgt spid="3">
                                            <p:txEl>
                                              <p:pRg st="5" end="5"/>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4585208-8B3C-4175-93ED-06483BF56C2E}"/>
              </a:ext>
            </a:extLst>
          </p:cNvPr>
          <p:cNvSpPr>
            <a:spLocks noGrp="1"/>
          </p:cNvSpPr>
          <p:nvPr>
            <p:ph idx="1"/>
          </p:nvPr>
        </p:nvSpPr>
        <p:spPr>
          <a:xfrm>
            <a:off x="1155855" y="1253331"/>
            <a:ext cx="8595360" cy="4351337"/>
          </a:xfrm>
        </p:spPr>
        <p:txBody>
          <a:bodyPr>
            <a:normAutofit lnSpcReduction="10000"/>
          </a:bodyPr>
          <a:lstStyle/>
          <a:p>
            <a:pPr algn="just"/>
            <a:r>
              <a:rPr lang="es-MX" dirty="0"/>
              <a:t>El microprocesador Z80 contiene las siguientes unidades funcionales;</a:t>
            </a:r>
          </a:p>
          <a:p>
            <a:pPr algn="just"/>
            <a:endParaRPr lang="es-MX" dirty="0"/>
          </a:p>
          <a:p>
            <a:pPr algn="just"/>
            <a:r>
              <a:rPr lang="es-MX" dirty="0"/>
              <a:t>1).- Unidad aritmética y lógica</a:t>
            </a:r>
          </a:p>
          <a:p>
            <a:pPr algn="just"/>
            <a:r>
              <a:rPr lang="es-MX" dirty="0"/>
              <a:t>2).- El contador de programa</a:t>
            </a:r>
          </a:p>
          <a:p>
            <a:pPr algn="just"/>
            <a:r>
              <a:rPr lang="es-MX" dirty="0"/>
              <a:t>3).- El apuntador del stack</a:t>
            </a:r>
          </a:p>
          <a:p>
            <a:pPr algn="just"/>
            <a:r>
              <a:rPr lang="es-MX" dirty="0"/>
              <a:t>4).- Registros de propósito general</a:t>
            </a:r>
          </a:p>
          <a:p>
            <a:pPr algn="just"/>
            <a:r>
              <a:rPr lang="es-MX" dirty="0"/>
              <a:t>5).- Registros de índice</a:t>
            </a:r>
          </a:p>
          <a:p>
            <a:pPr algn="just"/>
            <a:r>
              <a:rPr lang="es-MX" dirty="0"/>
              <a:t>6).- Registros de interrupciones</a:t>
            </a:r>
          </a:p>
          <a:p>
            <a:pPr algn="just"/>
            <a:r>
              <a:rPr lang="es-MX" dirty="0"/>
              <a:t>7).- Registro de banderas</a:t>
            </a:r>
          </a:p>
          <a:p>
            <a:pPr algn="just"/>
            <a:r>
              <a:rPr lang="es-MX" dirty="0"/>
              <a:t>8).- Registro para refrescar memorias dinámicas</a:t>
            </a:r>
          </a:p>
          <a:p>
            <a:endParaRPr lang="es-EC" dirty="0"/>
          </a:p>
        </p:txBody>
      </p:sp>
      <p:pic>
        <p:nvPicPr>
          <p:cNvPr id="4" name="Imagen 3">
            <a:extLst>
              <a:ext uri="{FF2B5EF4-FFF2-40B4-BE49-F238E27FC236}">
                <a16:creationId xmlns:a16="http://schemas.microsoft.com/office/drawing/2014/main" id="{A6B95BE7-9370-4535-84CE-957F8AD7CBC4}"/>
              </a:ext>
            </a:extLst>
          </p:cNvPr>
          <p:cNvPicPr>
            <a:picLocks noChangeAspect="1"/>
          </p:cNvPicPr>
          <p:nvPr/>
        </p:nvPicPr>
        <p:blipFill>
          <a:blip r:embed="rId2"/>
          <a:stretch>
            <a:fillRect/>
          </a:stretch>
        </p:blipFill>
        <p:spPr>
          <a:xfrm>
            <a:off x="6530761" y="2340768"/>
            <a:ext cx="4060288" cy="2176461"/>
          </a:xfrm>
          <a:prstGeom prst="rect">
            <a:avLst/>
          </a:prstGeom>
        </p:spPr>
      </p:pic>
    </p:spTree>
    <p:extLst>
      <p:ext uri="{BB962C8B-B14F-4D97-AF65-F5344CB8AC3E}">
        <p14:creationId xmlns:p14="http://schemas.microsoft.com/office/powerpoint/2010/main" val="1106520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arn(inVertical)">
                                      <p:cBhvr>
                                        <p:cTn id="10" dur="500"/>
                                        <p:tgtEl>
                                          <p:spTgt spid="3">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arn(inVertical)">
                                      <p:cBhvr>
                                        <p:cTn id="13" dur="500"/>
                                        <p:tgtEl>
                                          <p:spTgt spid="3">
                                            <p:txEl>
                                              <p:pRg st="3" end="3"/>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arn(inVertical)">
                                      <p:cBhvr>
                                        <p:cTn id="16" dur="500"/>
                                        <p:tgtEl>
                                          <p:spTgt spid="3">
                                            <p:txEl>
                                              <p:pRg st="4" end="4"/>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arn(inVertical)">
                                      <p:cBhvr>
                                        <p:cTn id="19" dur="500"/>
                                        <p:tgtEl>
                                          <p:spTgt spid="3">
                                            <p:txEl>
                                              <p:pRg st="5" end="5"/>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arn(inVertical)">
                                      <p:cBhvr>
                                        <p:cTn id="22" dur="500"/>
                                        <p:tgtEl>
                                          <p:spTgt spid="3">
                                            <p:txEl>
                                              <p:pRg st="6" end="6"/>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barn(inVertical)">
                                      <p:cBhvr>
                                        <p:cTn id="25" dur="500"/>
                                        <p:tgtEl>
                                          <p:spTgt spid="3">
                                            <p:txEl>
                                              <p:pRg st="7" end="7"/>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barn(inVertical)">
                                      <p:cBhvr>
                                        <p:cTn id="28" dur="500"/>
                                        <p:tgtEl>
                                          <p:spTgt spid="3">
                                            <p:txEl>
                                              <p:pRg st="8" end="8"/>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barn(inVertical)">
                                      <p:cBhvr>
                                        <p:cTn id="31" dur="500"/>
                                        <p:tgtEl>
                                          <p:spTgt spid="3">
                                            <p:txEl>
                                              <p:pRg st="9" end="9"/>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wipe(down)">
                                      <p:cBhvr>
                                        <p:cTn id="3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C46610-CC8F-40A0-88A5-2E2CC94C0EE0}"/>
              </a:ext>
            </a:extLst>
          </p:cNvPr>
          <p:cNvSpPr>
            <a:spLocks noGrp="1"/>
          </p:cNvSpPr>
          <p:nvPr>
            <p:ph type="title"/>
          </p:nvPr>
        </p:nvSpPr>
        <p:spPr>
          <a:xfrm>
            <a:off x="940904" y="365760"/>
            <a:ext cx="10013608" cy="1325562"/>
          </a:xfrm>
        </p:spPr>
        <p:txBody>
          <a:bodyPr>
            <a:noAutofit/>
          </a:bodyPr>
          <a:lstStyle/>
          <a:p>
            <a:r>
              <a:rPr lang="es-MX" sz="3600" dirty="0"/>
              <a:t>LA UNIDAD ARITMÉTICA Y LÓGICA (ALU)</a:t>
            </a:r>
            <a:br>
              <a:rPr lang="es-MX" sz="3600" dirty="0"/>
            </a:br>
            <a:endParaRPr lang="es-EC" sz="3600" dirty="0"/>
          </a:p>
        </p:txBody>
      </p:sp>
      <p:sp>
        <p:nvSpPr>
          <p:cNvPr id="3" name="Marcador de contenido 2">
            <a:extLst>
              <a:ext uri="{FF2B5EF4-FFF2-40B4-BE49-F238E27FC236}">
                <a16:creationId xmlns:a16="http://schemas.microsoft.com/office/drawing/2014/main" id="{77A87351-1D4E-4E4C-A623-A759D64DE29F}"/>
              </a:ext>
            </a:extLst>
          </p:cNvPr>
          <p:cNvSpPr>
            <a:spLocks noGrp="1"/>
          </p:cNvSpPr>
          <p:nvPr>
            <p:ph idx="1"/>
          </p:nvPr>
        </p:nvSpPr>
        <p:spPr>
          <a:xfrm>
            <a:off x="806262" y="1563757"/>
            <a:ext cx="10148250" cy="5440017"/>
          </a:xfrm>
        </p:spPr>
        <p:txBody>
          <a:bodyPr>
            <a:normAutofit/>
          </a:bodyPr>
          <a:lstStyle/>
          <a:p>
            <a:pPr>
              <a:lnSpc>
                <a:spcPct val="100000"/>
              </a:lnSpc>
            </a:pPr>
            <a:r>
              <a:rPr lang="es-MX" dirty="0"/>
              <a:t>Las operaciones del CPU Z80 se realizan con un grupo de dispositivos lógicos conocidos comúnmente como unidad aritmética y lógica (ALU) esta efectúa las siguientes operaciones</a:t>
            </a:r>
          </a:p>
          <a:p>
            <a:pPr>
              <a:lnSpc>
                <a:spcPct val="100000"/>
              </a:lnSpc>
            </a:pPr>
            <a:r>
              <a:rPr lang="es-MX" dirty="0"/>
              <a:t>1. Suma binaria..</a:t>
            </a:r>
          </a:p>
          <a:p>
            <a:pPr>
              <a:lnSpc>
                <a:spcPct val="100000"/>
              </a:lnSpc>
            </a:pPr>
            <a:r>
              <a:rPr lang="es-MX" dirty="0"/>
              <a:t>2. Operaciones lógicas.</a:t>
            </a:r>
          </a:p>
          <a:p>
            <a:pPr>
              <a:lnSpc>
                <a:spcPct val="100000"/>
              </a:lnSpc>
            </a:pPr>
            <a:r>
              <a:rPr lang="es-MX" dirty="0"/>
              <a:t>3. Complementar a dos.</a:t>
            </a:r>
          </a:p>
          <a:p>
            <a:pPr>
              <a:lnSpc>
                <a:spcPct val="100000"/>
              </a:lnSpc>
            </a:pPr>
            <a:r>
              <a:rPr lang="es-MX" dirty="0"/>
              <a:t>4. Corrimiento de un bit a la derecha o a la izquierda.</a:t>
            </a:r>
          </a:p>
          <a:p>
            <a:pPr>
              <a:lnSpc>
                <a:spcPct val="100000"/>
              </a:lnSpc>
            </a:pPr>
            <a:r>
              <a:rPr lang="es-MX" dirty="0"/>
              <a:t>5. Registro de resultados importantes como el acarreo, signo, acarreo auxiliar, paridad o si el resultado es cero.</a:t>
            </a:r>
          </a:p>
          <a:p>
            <a:pPr>
              <a:lnSpc>
                <a:spcPct val="100000"/>
              </a:lnSpc>
            </a:pPr>
            <a:r>
              <a:rPr lang="es-MX" dirty="0"/>
              <a:t>6. Comparaciones</a:t>
            </a:r>
          </a:p>
          <a:p>
            <a:pPr>
              <a:lnSpc>
                <a:spcPct val="100000"/>
              </a:lnSpc>
            </a:pPr>
            <a:r>
              <a:rPr lang="es-MX" dirty="0"/>
              <a:t>7. Poner, Limpiar o probar un bit</a:t>
            </a:r>
          </a:p>
          <a:p>
            <a:endParaRPr lang="es-EC" dirty="0"/>
          </a:p>
        </p:txBody>
      </p:sp>
    </p:spTree>
    <p:extLst>
      <p:ext uri="{BB962C8B-B14F-4D97-AF65-F5344CB8AC3E}">
        <p14:creationId xmlns:p14="http://schemas.microsoft.com/office/powerpoint/2010/main" val="3633981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randombar(horizontal)">
                                      <p:cBhvr>
                                        <p:cTn id="25" dur="500"/>
                                        <p:tgtEl>
                                          <p:spTgt spid="3">
                                            <p:txEl>
                                              <p:pRg st="0" end="0"/>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randombar(horizontal)">
                                      <p:cBhvr>
                                        <p:cTn id="28" dur="500"/>
                                        <p:tgtEl>
                                          <p:spTgt spid="3">
                                            <p:txEl>
                                              <p:pRg st="1" end="1"/>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randombar(horizontal)">
                                      <p:cBhvr>
                                        <p:cTn id="31" dur="500"/>
                                        <p:tgtEl>
                                          <p:spTgt spid="3">
                                            <p:txEl>
                                              <p:pRg st="2" end="2"/>
                                            </p:txEl>
                                          </p:spTgt>
                                        </p:tgtEl>
                                      </p:cBhvr>
                                    </p:animEffect>
                                  </p:childTnLst>
                                </p:cTn>
                              </p:par>
                              <p:par>
                                <p:cTn id="32" presetID="14" presetClass="entr" presetSubtype="10" fill="hold" nodeType="with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randombar(horizontal)">
                                      <p:cBhvr>
                                        <p:cTn id="34" dur="500"/>
                                        <p:tgtEl>
                                          <p:spTgt spid="3">
                                            <p:txEl>
                                              <p:pRg st="3" end="3"/>
                                            </p:txEl>
                                          </p:spTgt>
                                        </p:tgtEl>
                                      </p:cBhvr>
                                    </p:animEffect>
                                  </p:childTnLst>
                                </p:cTn>
                              </p:par>
                              <p:par>
                                <p:cTn id="35" presetID="14" presetClass="entr" presetSubtype="10" fill="hold" nodeType="with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7" dur="500"/>
                                        <p:tgtEl>
                                          <p:spTgt spid="3">
                                            <p:txEl>
                                              <p:pRg st="4" end="4"/>
                                            </p:txEl>
                                          </p:spTgt>
                                        </p:tgtEl>
                                      </p:cBhvr>
                                    </p:animEffect>
                                  </p:childTnLst>
                                </p:cTn>
                              </p:par>
                              <p:par>
                                <p:cTn id="38" presetID="14" presetClass="entr" presetSubtype="10" fill="hold" nodeType="with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randombar(horizontal)">
                                      <p:cBhvr>
                                        <p:cTn id="40" dur="500"/>
                                        <p:tgtEl>
                                          <p:spTgt spid="3">
                                            <p:txEl>
                                              <p:pRg st="5" end="5"/>
                                            </p:txEl>
                                          </p:spTgt>
                                        </p:tgtEl>
                                      </p:cBhvr>
                                    </p:animEffect>
                                  </p:childTnLst>
                                </p:cTn>
                              </p:par>
                              <p:par>
                                <p:cTn id="41" presetID="14" presetClass="entr" presetSubtype="10" fill="hold" nodeType="with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randombar(horizontal)">
                                      <p:cBhvr>
                                        <p:cTn id="43" dur="500"/>
                                        <p:tgtEl>
                                          <p:spTgt spid="3">
                                            <p:txEl>
                                              <p:pRg st="6" end="6"/>
                                            </p:txEl>
                                          </p:spTgt>
                                        </p:tgtEl>
                                      </p:cBhvr>
                                    </p:animEffect>
                                  </p:childTnLst>
                                </p:cTn>
                              </p:par>
                              <p:par>
                                <p:cTn id="44" presetID="14" presetClass="entr" presetSubtype="10" fill="hold" nodeType="with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randombar(horizontal)">
                                      <p:cBhvr>
                                        <p:cTn id="4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Vista">
  <a:themeElements>
    <a:clrScheme name="Vista">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sta">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sta">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TM03457515[[fn=Vista]]</Template>
  <TotalTime>411</TotalTime>
  <Words>923</Words>
  <Application>Microsoft Office PowerPoint</Application>
  <PresentationFormat>Panorámica</PresentationFormat>
  <Paragraphs>47</Paragraphs>
  <Slides>14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Century Schoolbook</vt:lpstr>
      <vt:lpstr>Wingdings 2</vt:lpstr>
      <vt:lpstr>Vista</vt:lpstr>
      <vt:lpstr>Presentación de PowerPoint</vt:lpstr>
      <vt:lpstr>Collapse os</vt:lpstr>
      <vt:lpstr>Presentación de PowerPoint</vt:lpstr>
      <vt:lpstr>Presentación de PowerPoint</vt:lpstr>
      <vt:lpstr>Microprocesador z80</vt:lpstr>
      <vt:lpstr>Presentación de PowerPoint</vt:lpstr>
      <vt:lpstr>Arquitectura del z80</vt:lpstr>
      <vt:lpstr>Presentación de PowerPoint</vt:lpstr>
      <vt:lpstr>LA UNIDAD ARITMÉTICA Y LÓGICA (ALU) </vt:lpstr>
      <vt:lpstr>REGISTROS DE PROPÓSITO GENERAL</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Collapse Os</dc:title>
  <dc:creator>nestor azuero</dc:creator>
  <cp:lastModifiedBy>cecilia</cp:lastModifiedBy>
  <cp:revision>8</cp:revision>
  <dcterms:created xsi:type="dcterms:W3CDTF">2020-06-02T20:53:15Z</dcterms:created>
  <dcterms:modified xsi:type="dcterms:W3CDTF">2020-06-04T17:51:05Z</dcterms:modified>
</cp:coreProperties>
</file>