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exend Deca" charset="1" panose="00000000000000000000"/>
      <p:regular r:id="rId13"/>
    </p:embeddedFont>
    <p:embeddedFont>
      <p:font typeface="Clear Sans" charset="1" panose="020B0503030202020304"/>
      <p:regular r:id="rId14"/>
    </p:embeddedFont>
    <p:embeddedFont>
      <p:font typeface="Clear Sans Bold" charset="1" panose="020B08030302020203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794184" y="9239250"/>
            <a:ext cx="10512698" cy="9525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90685" y="962025"/>
            <a:ext cx="10708149" cy="190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54494" y="7126927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5139860" y="5215145"/>
            <a:ext cx="3526257" cy="807787"/>
          </a:xfrm>
          <a:custGeom>
            <a:avLst/>
            <a:gdLst/>
            <a:ahLst/>
            <a:cxnLst/>
            <a:rect r="r" b="b" t="t" l="l"/>
            <a:pathLst>
              <a:path h="807787" w="3526257">
                <a:moveTo>
                  <a:pt x="0" y="0"/>
                </a:moveTo>
                <a:lnTo>
                  <a:pt x="3526257" y="0"/>
                </a:lnTo>
                <a:lnTo>
                  <a:pt x="3526257" y="807787"/>
                </a:lnTo>
                <a:lnTo>
                  <a:pt x="0" y="80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4295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038225" y="942975"/>
            <a:ext cx="0" cy="2131373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-358862" y="4131850"/>
            <a:ext cx="3526257" cy="846214"/>
          </a:xfrm>
          <a:custGeom>
            <a:avLst/>
            <a:gdLst/>
            <a:ahLst/>
            <a:cxnLst/>
            <a:rect r="r" b="b" t="t" l="l"/>
            <a:pathLst>
              <a:path h="846214" w="3526257">
                <a:moveTo>
                  <a:pt x="0" y="0"/>
                </a:moveTo>
                <a:lnTo>
                  <a:pt x="3526257" y="0"/>
                </a:lnTo>
                <a:lnTo>
                  <a:pt x="3526257" y="846214"/>
                </a:lnTo>
                <a:lnTo>
                  <a:pt x="0" y="846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5683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24842" y="3890661"/>
            <a:ext cx="12038317" cy="112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9"/>
              </a:lnSpc>
            </a:pPr>
            <a:r>
              <a:rPr lang="en-US" sz="3999" spc="451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COMO UM PROGRAMA É EXECUTADO INTERNAMENTE NO COMPUTADOR?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98880" y="4927616"/>
            <a:ext cx="12490239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Sistemas Computacionais e Segurança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680558" y="9201150"/>
            <a:ext cx="15698002" cy="5715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94676" y="3699748"/>
            <a:ext cx="3402859" cy="772528"/>
          </a:xfrm>
          <a:custGeom>
            <a:avLst/>
            <a:gdLst/>
            <a:ahLst/>
            <a:cxnLst/>
            <a:rect r="r" b="b" t="t" l="l"/>
            <a:pathLst>
              <a:path h="772528" w="3402859">
                <a:moveTo>
                  <a:pt x="0" y="0"/>
                </a:moveTo>
                <a:lnTo>
                  <a:pt x="3402860" y="0"/>
                </a:lnTo>
                <a:lnTo>
                  <a:pt x="3402860" y="772529"/>
                </a:lnTo>
                <a:lnTo>
                  <a:pt x="0" y="772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6578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80558" y="3614023"/>
            <a:ext cx="12606641" cy="3663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15"/>
              </a:lnSpc>
            </a:pPr>
            <a:r>
              <a:rPr lang="en-US" sz="4153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Arthur Frederico Piasse Pereira - 824219186 </a:t>
            </a:r>
          </a:p>
          <a:p>
            <a:pPr algn="just">
              <a:lnSpc>
                <a:spcPts val="5815"/>
              </a:lnSpc>
            </a:pPr>
            <a:r>
              <a:rPr lang="en-US" sz="4153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Guilherme Pereira da Silva – 825129559 </a:t>
            </a:r>
          </a:p>
          <a:p>
            <a:pPr algn="just">
              <a:lnSpc>
                <a:spcPts val="5815"/>
              </a:lnSpc>
            </a:pPr>
            <a:r>
              <a:rPr lang="en-US" sz="4153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Jhonatan de Lima Alves dos Santos – 824215769 </a:t>
            </a:r>
          </a:p>
          <a:p>
            <a:pPr algn="just">
              <a:lnSpc>
                <a:spcPts val="5815"/>
              </a:lnSpc>
            </a:pPr>
            <a:r>
              <a:rPr lang="en-US" sz="4153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Sophia Grave Silva - 824213875 </a:t>
            </a:r>
          </a:p>
          <a:p>
            <a:pPr algn="just">
              <a:lnSpc>
                <a:spcPts val="5815"/>
              </a:lnSpc>
            </a:pPr>
            <a:r>
              <a:rPr lang="en-US" sz="4153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Zahra Neqcha - 824221748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24842" y="1408573"/>
            <a:ext cx="12038317" cy="846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7"/>
              </a:lnSpc>
            </a:pPr>
            <a:r>
              <a:rPr lang="en-US" sz="6034" spc="681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EQUIPE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1047807" y="1000125"/>
            <a:ext cx="1763453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99866">
            <a:off x="311309" y="1717546"/>
            <a:ext cx="1472940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801769" y="2824279"/>
            <a:ext cx="5846066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2EBD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Armazenamento Inicial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01769" y="1378797"/>
            <a:ext cx="14684462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 spc="261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CARREGAMENTO DO PROGRAMA NA MEMÓRIA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32106" y="2662023"/>
            <a:ext cx="5927194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2EBD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Transferência para RAM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01769" y="3732330"/>
            <a:ext cx="5975870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Programa é armazenado no disco rígido ou SSD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Arquivos binários aguardam execução</a:t>
            </a: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332106" y="3732330"/>
            <a:ext cx="5756825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Sistema operacional carrega o programa na memória RAM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Permite acesso rápido para o processador</a:t>
            </a: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797761" y="9234488"/>
            <a:ext cx="12490239" cy="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true" flipV="true" rot="-10800000">
            <a:off x="16726713" y="1282659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3122574" y="1175223"/>
                </a:moveTo>
                <a:lnTo>
                  <a:pt x="0" y="1175223"/>
                </a:lnTo>
                <a:lnTo>
                  <a:pt x="0" y="0"/>
                </a:lnTo>
                <a:lnTo>
                  <a:pt x="3122574" y="0"/>
                </a:lnTo>
                <a:lnTo>
                  <a:pt x="3122574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57597" y="2230798"/>
            <a:ext cx="12313196" cy="5825403"/>
          </a:xfrm>
          <a:custGeom>
            <a:avLst/>
            <a:gdLst/>
            <a:ahLst/>
            <a:cxnLst/>
            <a:rect r="r" b="b" t="t" l="l"/>
            <a:pathLst>
              <a:path h="5825403" w="12313196">
                <a:moveTo>
                  <a:pt x="0" y="0"/>
                </a:moveTo>
                <a:lnTo>
                  <a:pt x="12313197" y="0"/>
                </a:lnTo>
                <a:lnTo>
                  <a:pt x="12313197" y="5825404"/>
                </a:lnTo>
                <a:lnTo>
                  <a:pt x="0" y="58254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412" r="0" b="-2041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45188" y="1003495"/>
            <a:ext cx="9997624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  <a:spcBef>
                <a:spcPct val="0"/>
              </a:spcBef>
            </a:pPr>
            <a:r>
              <a:rPr lang="en-US" sz="5700" spc="33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DIAGRAMA COM ETAPAS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03789" y="1479031"/>
            <a:ext cx="7240211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sz="8000" spc="464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MEMÓRIA</a:t>
            </a:r>
          </a:p>
        </p:txBody>
      </p:sp>
      <p:sp>
        <p:nvSpPr>
          <p:cNvPr name="AutoShape 3" id="3"/>
          <p:cNvSpPr/>
          <p:nvPr/>
        </p:nvSpPr>
        <p:spPr>
          <a:xfrm rot="5400000">
            <a:off x="-4972522" y="3210567"/>
            <a:ext cx="12038317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29725"/>
            <a:ext cx="2131373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33043" y="1028700"/>
            <a:ext cx="3526257" cy="767312"/>
          </a:xfrm>
          <a:custGeom>
            <a:avLst/>
            <a:gdLst/>
            <a:ahLst/>
            <a:cxnLst/>
            <a:rect r="r" b="b" t="t" l="l"/>
            <a:pathLst>
              <a:path h="767312" w="3526257">
                <a:moveTo>
                  <a:pt x="0" y="0"/>
                </a:moveTo>
                <a:lnTo>
                  <a:pt x="3526257" y="0"/>
                </a:lnTo>
                <a:lnTo>
                  <a:pt x="3526257" y="767312"/>
                </a:lnTo>
                <a:lnTo>
                  <a:pt x="0" y="76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296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03789" y="2492311"/>
            <a:ext cx="7240211" cy="82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59"/>
              </a:lnSpc>
              <a:spcBef>
                <a:spcPct val="0"/>
              </a:spcBef>
            </a:pPr>
            <a:r>
              <a:rPr lang="en-US" sz="5382" spc="312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E REGISTRADORES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3789" y="3953369"/>
            <a:ext cx="514836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2EBD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Registradores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04818" y="3953369"/>
            <a:ext cx="378541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2EBD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Cache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81431" y="3953369"/>
            <a:ext cx="513455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2EBD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Memória Principal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03789" y="4821237"/>
            <a:ext cx="4791403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Armazenam dados temporariamente para processamento rápido</a:t>
            </a:r>
          </a:p>
          <a:p>
            <a:pPr algn="ctr">
              <a:lnSpc>
                <a:spcPts val="4200"/>
              </a:lnSpc>
            </a:pP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748298" y="4857750"/>
            <a:ext cx="4791403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Memória rápida para reduzir acessos à RAM</a:t>
            </a:r>
          </a:p>
          <a:p>
            <a:pPr algn="ctr">
              <a:lnSpc>
                <a:spcPts val="4200"/>
              </a:lnSpc>
            </a:pP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953009" y="4821237"/>
            <a:ext cx="4791403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Armazena programas e dados em execução</a:t>
            </a: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03789" y="1479031"/>
            <a:ext cx="7240211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sz="8000" spc="464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FUNÇÃO</a:t>
            </a:r>
          </a:p>
        </p:txBody>
      </p:sp>
      <p:sp>
        <p:nvSpPr>
          <p:cNvPr name="AutoShape 3" id="3"/>
          <p:cNvSpPr/>
          <p:nvPr/>
        </p:nvSpPr>
        <p:spPr>
          <a:xfrm rot="5400000">
            <a:off x="-4972522" y="3210567"/>
            <a:ext cx="12038317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1027587" y="9229725"/>
            <a:ext cx="2131373" cy="0"/>
          </a:xfrm>
          <a:prstGeom prst="line">
            <a:avLst/>
          </a:prstGeom>
          <a:ln cap="rnd" w="95250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733043" y="1028700"/>
            <a:ext cx="3526257" cy="767312"/>
          </a:xfrm>
          <a:custGeom>
            <a:avLst/>
            <a:gdLst/>
            <a:ahLst/>
            <a:cxnLst/>
            <a:rect r="r" b="b" t="t" l="l"/>
            <a:pathLst>
              <a:path h="767312" w="3526257">
                <a:moveTo>
                  <a:pt x="0" y="0"/>
                </a:moveTo>
                <a:lnTo>
                  <a:pt x="3526257" y="0"/>
                </a:lnTo>
                <a:lnTo>
                  <a:pt x="3526257" y="767312"/>
                </a:lnTo>
                <a:lnTo>
                  <a:pt x="0" y="76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296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03789" y="2492311"/>
            <a:ext cx="11150575" cy="820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59"/>
              </a:lnSpc>
              <a:spcBef>
                <a:spcPct val="0"/>
              </a:spcBef>
            </a:pPr>
            <a:r>
              <a:rPr lang="en-US" sz="5382" spc="312">
                <a:solidFill>
                  <a:srgbClr val="FFC74B"/>
                </a:solidFill>
                <a:latin typeface="Lexend Deca"/>
                <a:ea typeface="Lexend Deca"/>
                <a:cs typeface="Lexend Deca"/>
                <a:sym typeface="Lexend Deca"/>
              </a:rPr>
              <a:t>DO SISTEMA OPERACIONAL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3789" y="3953369"/>
            <a:ext cx="3136394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2EBD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Carregar Programa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88231" y="3885266"/>
            <a:ext cx="3785418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2EBD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Gerenciar Recursos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30799" y="3885266"/>
            <a:ext cx="2278857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2EBD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Executar Processos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03789" y="5259328"/>
            <a:ext cx="362010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Inicializa programa na memória</a:t>
            </a:r>
          </a:p>
        </p:txBody>
      </p:sp>
      <p:sp>
        <p:nvSpPr>
          <p:cNvPr name="TextBox 11" id="11"/>
          <p:cNvSpPr txBox="true"/>
          <p:nvPr/>
        </p:nvSpPr>
        <p:spPr>
          <a:xfrm rot="-60000">
            <a:off x="5597041" y="5191147"/>
            <a:ext cx="3460906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CPU, Memória, e dispositivos monitorados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30799" y="5191225"/>
            <a:ext cx="3606936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Controla sequência e comunicação entre processos</a:t>
            </a: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733043" y="3927475"/>
            <a:ext cx="2278857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2EBD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Finalizar Tarefa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92605" y="5221228"/>
            <a:ext cx="2682078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2EBD7"/>
                </a:solidFill>
                <a:latin typeface="Clear Sans"/>
                <a:ea typeface="Clear Sans"/>
                <a:cs typeface="Clear Sans"/>
                <a:sym typeface="Clear Sans"/>
              </a:rPr>
              <a:t>Libera recursos após a execução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63587" y="2242023"/>
            <a:ext cx="12760826" cy="63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0"/>
              </a:lnSpc>
            </a:pPr>
            <a:r>
              <a:rPr lang="en-US" sz="4482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Referências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1333796" y="1442148"/>
            <a:ext cx="15925453" cy="1905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true" rot="0">
            <a:off x="829018" y="1028700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0" y="1175223"/>
                </a:moveTo>
                <a:lnTo>
                  <a:pt x="3122574" y="1175223"/>
                </a:lnTo>
                <a:lnTo>
                  <a:pt x="3122574" y="0"/>
                </a:lnTo>
                <a:lnTo>
                  <a:pt x="0" y="0"/>
                </a:lnTo>
                <a:lnTo>
                  <a:pt x="0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1028751" y="8825802"/>
            <a:ext cx="15925453" cy="19050"/>
          </a:xfrm>
          <a:prstGeom prst="line">
            <a:avLst/>
          </a:prstGeom>
          <a:ln cap="flat" w="85725">
            <a:solidFill>
              <a:srgbClr val="FFC74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true" rot="-10800000">
            <a:off x="14336408" y="8083077"/>
            <a:ext cx="3122574" cy="1175223"/>
          </a:xfrm>
          <a:custGeom>
            <a:avLst/>
            <a:gdLst/>
            <a:ahLst/>
            <a:cxnLst/>
            <a:rect r="r" b="b" t="t" l="l"/>
            <a:pathLst>
              <a:path h="1175223" w="3122574">
                <a:moveTo>
                  <a:pt x="0" y="1175223"/>
                </a:moveTo>
                <a:lnTo>
                  <a:pt x="3122574" y="1175223"/>
                </a:lnTo>
                <a:lnTo>
                  <a:pt x="3122574" y="0"/>
                </a:lnTo>
                <a:lnTo>
                  <a:pt x="0" y="0"/>
                </a:lnTo>
                <a:lnTo>
                  <a:pt x="0" y="1175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63587" y="3584820"/>
            <a:ext cx="12760826" cy="250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TANENBAUM, A. S.; BOS, H. Arquitetura de Computadores. Pearson, 2014.</a:t>
            </a:r>
          </a:p>
          <a:p>
            <a:pPr algn="l">
              <a:lnSpc>
                <a:spcPts val="2200"/>
              </a:lnSpc>
            </a:p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STALLINGS, W. Organização de Computadores. Pearson, 2010.</a:t>
            </a:r>
          </a:p>
          <a:p>
            <a:pPr algn="l">
              <a:lnSpc>
                <a:spcPts val="2200"/>
              </a:lnSpc>
            </a:p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SILBERSCHATZ, A.; GALVIN, P. B.; GAGNE, G. Fundamentos de Sistemas Operacionais. LTC, 2020.</a:t>
            </a:r>
          </a:p>
          <a:p>
            <a:pPr algn="l">
              <a:lnSpc>
                <a:spcPts val="2200"/>
              </a:lnSpc>
            </a:p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https://developer.mozilla.org/</a:t>
            </a:r>
          </a:p>
          <a:p>
            <a:pPr algn="l">
              <a:lnSpc>
                <a:spcPts val="2200"/>
              </a:lnSpc>
            </a:pP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F2EBD7"/>
                </a:solidFill>
                <a:latin typeface="Lexend Deca"/>
                <a:ea typeface="Lexend Deca"/>
                <a:cs typeface="Lexend Deca"/>
                <a:sym typeface="Lexend Deca"/>
              </a:rPr>
              <a:t>https://www.intel.com/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DAGoLrPZhSg</dc:identifier>
  <dcterms:modified xsi:type="dcterms:W3CDTF">2011-08-01T06:04:30Z</dcterms:modified>
  <cp:revision>1</cp:revision>
  <dc:title>Cópia de Apresentação de Slides Corporativo Preto e Amarelo</dc:title>
</cp:coreProperties>
</file>