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8288000" cy="10287000"/>
  <p:notesSz cx="6858000" cy="9144000"/>
  <p:embeddedFontLst>
    <p:embeddedFont>
      <p:font typeface="Cooper Hewitt Heavy" charset="1" panose="00000000000000000000"/>
      <p:regular r:id="rId35"/>
    </p:embeddedFont>
    <p:embeddedFont>
      <p:font typeface="Cooper Hewitt Italics" charset="1" panose="00000000000000000000"/>
      <p:regular r:id="rId36"/>
    </p:embeddedFont>
    <p:embeddedFont>
      <p:font typeface="Open Sans Bold" charset="1" panose="020B0806030504020204"/>
      <p:regular r:id="rId37"/>
    </p:embeddedFont>
    <p:embeddedFont>
      <p:font typeface="Cooper Hewitt" charset="1" panose="00000000000000000000"/>
      <p:regular r:id="rId38"/>
    </p:embeddedFont>
    <p:embeddedFont>
      <p:font typeface="Cooper Hewitt Bold" charset="1" panose="00000000000000000000"/>
      <p:regular r:id="rId39"/>
    </p:embeddedFont>
    <p:embeddedFont>
      <p:font typeface="Open Sans" charset="1" panose="020B0606030504020204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561335" y="-527501"/>
            <a:ext cx="15122670" cy="11342003"/>
            <a:chOff x="0" y="0"/>
            <a:chExt cx="812800" cy="609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609600" y="0"/>
                  </a:moveTo>
                  <a:lnTo>
                    <a:pt x="0" y="0"/>
                  </a:lnTo>
                  <a:lnTo>
                    <a:pt x="203200" y="609600"/>
                  </a:lnTo>
                  <a:lnTo>
                    <a:pt x="8128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1DD8B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104775"/>
              <a:ext cx="609600" cy="714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005826" y="500449"/>
            <a:ext cx="5756486" cy="1762924"/>
          </a:xfrm>
          <a:custGeom>
            <a:avLst/>
            <a:gdLst/>
            <a:ahLst/>
            <a:cxnLst/>
            <a:rect r="r" b="b" t="t" l="l"/>
            <a:pathLst>
              <a:path h="1762924" w="5756486">
                <a:moveTo>
                  <a:pt x="0" y="0"/>
                </a:moveTo>
                <a:lnTo>
                  <a:pt x="5756487" y="0"/>
                </a:lnTo>
                <a:lnTo>
                  <a:pt x="5756487" y="1762924"/>
                </a:lnTo>
                <a:lnTo>
                  <a:pt x="0" y="17629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384389" y="3888068"/>
            <a:ext cx="13519222" cy="1717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86"/>
              </a:lnSpc>
            </a:pPr>
            <a:r>
              <a:rPr lang="en-US" sz="5635" b="true">
                <a:solidFill>
                  <a:srgbClr val="545454"/>
                </a:solidFill>
                <a:latin typeface="Cooper Hewitt Heavy"/>
                <a:ea typeface="Cooper Hewitt Heavy"/>
                <a:cs typeface="Cooper Hewitt Heavy"/>
                <a:sym typeface="Cooper Hewitt Heavy"/>
              </a:rPr>
              <a:t>COMPUTATIONAL BIOLOGY INTERNSHIP-</a:t>
            </a:r>
          </a:p>
          <a:p>
            <a:pPr algn="l">
              <a:lnSpc>
                <a:spcPts val="6086"/>
              </a:lnSpc>
            </a:pPr>
            <a:r>
              <a:rPr lang="en-US" sz="5635" b="true">
                <a:solidFill>
                  <a:srgbClr val="545454"/>
                </a:solidFill>
                <a:latin typeface="Cooper Hewitt Heavy"/>
                <a:ea typeface="Cooper Hewitt Heavy"/>
                <a:cs typeface="Cooper Hewitt Heavy"/>
                <a:sym typeface="Cooper Hewitt Heavy"/>
              </a:rPr>
              <a:t>CHALLENGE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617435" y="8567609"/>
            <a:ext cx="2641865" cy="480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3"/>
              </a:lnSpc>
              <a:spcBef>
                <a:spcPct val="0"/>
              </a:spcBef>
            </a:pPr>
            <a:r>
              <a:rPr lang="en-US" sz="2799" i="true">
                <a:solidFill>
                  <a:srgbClr val="545454"/>
                </a:solidFill>
                <a:latin typeface="Cooper Hewitt Italics"/>
                <a:ea typeface="Cooper Hewitt Italics"/>
                <a:cs typeface="Cooper Hewitt Italics"/>
                <a:sym typeface="Cooper Hewitt Italics"/>
              </a:rPr>
              <a:t>JHONATAN FELIX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399607">
            <a:off x="6049818" y="2792930"/>
            <a:ext cx="478284" cy="1235005"/>
          </a:xfrm>
          <a:custGeom>
            <a:avLst/>
            <a:gdLst/>
            <a:ahLst/>
            <a:cxnLst/>
            <a:rect r="r" b="b" t="t" l="l"/>
            <a:pathLst>
              <a:path h="1235005" w="478284">
                <a:moveTo>
                  <a:pt x="0" y="0"/>
                </a:moveTo>
                <a:lnTo>
                  <a:pt x="478284" y="0"/>
                </a:lnTo>
                <a:lnTo>
                  <a:pt x="478284" y="1235006"/>
                </a:lnTo>
                <a:lnTo>
                  <a:pt x="0" y="1235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243472">
            <a:off x="7726952" y="3303856"/>
            <a:ext cx="478284" cy="1235005"/>
          </a:xfrm>
          <a:custGeom>
            <a:avLst/>
            <a:gdLst/>
            <a:ahLst/>
            <a:cxnLst/>
            <a:rect r="r" b="b" t="t" l="l"/>
            <a:pathLst>
              <a:path h="1235005" w="478284">
                <a:moveTo>
                  <a:pt x="0" y="0"/>
                </a:moveTo>
                <a:lnTo>
                  <a:pt x="478284" y="0"/>
                </a:lnTo>
                <a:lnTo>
                  <a:pt x="478284" y="1235006"/>
                </a:lnTo>
                <a:lnTo>
                  <a:pt x="0" y="1235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927703">
            <a:off x="9974932" y="3084814"/>
            <a:ext cx="478284" cy="1235005"/>
          </a:xfrm>
          <a:custGeom>
            <a:avLst/>
            <a:gdLst/>
            <a:ahLst/>
            <a:cxnLst/>
            <a:rect r="r" b="b" t="t" l="l"/>
            <a:pathLst>
              <a:path h="1235005" w="478284">
                <a:moveTo>
                  <a:pt x="0" y="0"/>
                </a:moveTo>
                <a:lnTo>
                  <a:pt x="478284" y="0"/>
                </a:lnTo>
                <a:lnTo>
                  <a:pt x="478284" y="1235005"/>
                </a:lnTo>
                <a:lnTo>
                  <a:pt x="0" y="1235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029051">
            <a:off x="11339208" y="2332774"/>
            <a:ext cx="478284" cy="1235005"/>
          </a:xfrm>
          <a:custGeom>
            <a:avLst/>
            <a:gdLst/>
            <a:ahLst/>
            <a:cxnLst/>
            <a:rect r="r" b="b" t="t" l="l"/>
            <a:pathLst>
              <a:path h="1235005" w="478284">
                <a:moveTo>
                  <a:pt x="0" y="0"/>
                </a:moveTo>
                <a:lnTo>
                  <a:pt x="478284" y="0"/>
                </a:lnTo>
                <a:lnTo>
                  <a:pt x="478284" y="1235005"/>
                </a:lnTo>
                <a:lnTo>
                  <a:pt x="0" y="1235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648433" y="2038137"/>
            <a:ext cx="4388155" cy="1372296"/>
          </a:xfrm>
          <a:custGeom>
            <a:avLst/>
            <a:gdLst/>
            <a:ahLst/>
            <a:cxnLst/>
            <a:rect r="r" b="b" t="t" l="l"/>
            <a:pathLst>
              <a:path h="1372296" w="4388155">
                <a:moveTo>
                  <a:pt x="0" y="0"/>
                </a:moveTo>
                <a:lnTo>
                  <a:pt x="4388155" y="0"/>
                </a:lnTo>
                <a:lnTo>
                  <a:pt x="4388155" y="1372296"/>
                </a:lnTo>
                <a:lnTo>
                  <a:pt x="0" y="13722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602960"/>
            <a:ext cx="16945895" cy="775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986"/>
              </a:lnSpc>
              <a:spcBef>
                <a:spcPct val="0"/>
              </a:spcBef>
            </a:pPr>
            <a:r>
              <a:rPr lang="en-US" b="true" sz="4616">
                <a:solidFill>
                  <a:srgbClr val="04BFB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POSSIBLE CHALLENGES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36271" y="2040841"/>
            <a:ext cx="3812479" cy="1111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5"/>
              </a:lnSpc>
            </a:pPr>
            <a:r>
              <a:rPr lang="en-US" sz="322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 Heterogeneity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24406" y="4382417"/>
            <a:ext cx="3139865" cy="1111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5"/>
              </a:lnSpc>
            </a:pPr>
            <a:r>
              <a:rPr lang="en-US" sz="322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Difference in file formats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75721" y="6588151"/>
            <a:ext cx="3812479" cy="548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5"/>
              </a:lnSpc>
            </a:pPr>
            <a:r>
              <a:rPr lang="en-US" sz="322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Missing data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909891" y="4623256"/>
            <a:ext cx="3614515" cy="1111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5"/>
              </a:lnSpc>
            </a:pPr>
            <a:r>
              <a:rPr lang="en-US" sz="322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Naming conventions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95375" y="3712424"/>
            <a:ext cx="3614515" cy="1675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5"/>
              </a:lnSpc>
            </a:pPr>
            <a:r>
              <a:rPr lang="en-US" sz="322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Normalization methods accross datasets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240258" y="2667135"/>
            <a:ext cx="3584675" cy="1538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6"/>
              </a:lnSpc>
            </a:pPr>
            <a:r>
              <a:rPr lang="en-US" sz="296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Harmonizing diverse data types into a unified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882543" y="7617372"/>
            <a:ext cx="3812479" cy="1111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5"/>
              </a:lnSpc>
            </a:pPr>
            <a:r>
              <a:rPr lang="en-US" sz="322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Gene Name Ambiguity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381289" y="5512147"/>
            <a:ext cx="4119606" cy="1111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5"/>
              </a:lnSpc>
            </a:pPr>
            <a:r>
              <a:rPr lang="en-US" sz="322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Clinical Data Integration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028700" y="6209517"/>
            <a:ext cx="4388155" cy="1372296"/>
          </a:xfrm>
          <a:custGeom>
            <a:avLst/>
            <a:gdLst/>
            <a:ahLst/>
            <a:cxnLst/>
            <a:rect r="r" b="b" t="t" l="l"/>
            <a:pathLst>
              <a:path h="1372296" w="4388155">
                <a:moveTo>
                  <a:pt x="0" y="0"/>
                </a:moveTo>
                <a:lnTo>
                  <a:pt x="4388155" y="0"/>
                </a:lnTo>
                <a:lnTo>
                  <a:pt x="4388155" y="1372295"/>
                </a:lnTo>
                <a:lnTo>
                  <a:pt x="0" y="13722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523071" y="7507370"/>
            <a:ext cx="4388155" cy="1372296"/>
          </a:xfrm>
          <a:custGeom>
            <a:avLst/>
            <a:gdLst/>
            <a:ahLst/>
            <a:cxnLst/>
            <a:rect r="r" b="b" t="t" l="l"/>
            <a:pathLst>
              <a:path h="1372296" w="4388155">
                <a:moveTo>
                  <a:pt x="0" y="0"/>
                </a:moveTo>
                <a:lnTo>
                  <a:pt x="4388155" y="0"/>
                </a:lnTo>
                <a:lnTo>
                  <a:pt x="4388155" y="1372296"/>
                </a:lnTo>
                <a:lnTo>
                  <a:pt x="0" y="13722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159571" y="5387963"/>
            <a:ext cx="4563044" cy="1426988"/>
          </a:xfrm>
          <a:custGeom>
            <a:avLst/>
            <a:gdLst/>
            <a:ahLst/>
            <a:cxnLst/>
            <a:rect r="r" b="b" t="t" l="l"/>
            <a:pathLst>
              <a:path h="1426988" w="4563044">
                <a:moveTo>
                  <a:pt x="0" y="0"/>
                </a:moveTo>
                <a:lnTo>
                  <a:pt x="4563043" y="0"/>
                </a:lnTo>
                <a:lnTo>
                  <a:pt x="4563043" y="1426988"/>
                </a:lnTo>
                <a:lnTo>
                  <a:pt x="0" y="14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1261889" y="7780319"/>
            <a:ext cx="4563044" cy="556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5"/>
              </a:lnSpc>
              <a:spcBef>
                <a:spcPct val="0"/>
              </a:spcBef>
            </a:pPr>
            <a:r>
              <a:rPr lang="en-US" b="true" sz="322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Batch effects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1517227" y="7507370"/>
            <a:ext cx="3818522" cy="1194156"/>
          </a:xfrm>
          <a:custGeom>
            <a:avLst/>
            <a:gdLst/>
            <a:ahLst/>
            <a:cxnLst/>
            <a:rect r="r" b="b" t="t" l="l"/>
            <a:pathLst>
              <a:path h="1194156" w="3818522">
                <a:moveTo>
                  <a:pt x="0" y="0"/>
                </a:moveTo>
                <a:lnTo>
                  <a:pt x="3818521" y="0"/>
                </a:lnTo>
                <a:lnTo>
                  <a:pt x="3818521" y="1194156"/>
                </a:lnTo>
                <a:lnTo>
                  <a:pt x="0" y="11941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643619" y="0"/>
            <a:ext cx="15122670" cy="11342003"/>
            <a:chOff x="0" y="0"/>
            <a:chExt cx="812800" cy="609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609600" y="0"/>
                  </a:moveTo>
                  <a:lnTo>
                    <a:pt x="0" y="0"/>
                  </a:lnTo>
                  <a:lnTo>
                    <a:pt x="203200" y="609600"/>
                  </a:lnTo>
                  <a:lnTo>
                    <a:pt x="8128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1DD8BB">
                <a:alpha val="4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104775"/>
              <a:ext cx="609600" cy="714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-876300"/>
            <a:ext cx="15122670" cy="11342003"/>
            <a:chOff x="0" y="0"/>
            <a:chExt cx="812800" cy="609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609600" y="0"/>
                  </a:moveTo>
                  <a:lnTo>
                    <a:pt x="0" y="0"/>
                  </a:lnTo>
                  <a:lnTo>
                    <a:pt x="203200" y="609600"/>
                  </a:lnTo>
                  <a:lnTo>
                    <a:pt x="8128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1DD8BB">
                <a:alpha val="4392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104775"/>
              <a:ext cx="609600" cy="714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782434" y="3749369"/>
            <a:ext cx="11173484" cy="2683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5"/>
              </a:lnSpc>
            </a:pPr>
            <a:r>
              <a:rPr lang="en-US" sz="6088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SECOND PART: </a:t>
            </a:r>
          </a:p>
          <a:p>
            <a:pPr algn="ctr" marL="0" indent="0" lvl="0">
              <a:lnSpc>
                <a:spcPts val="6575"/>
              </a:lnSpc>
              <a:spcBef>
                <a:spcPct val="0"/>
              </a:spcBef>
            </a:pPr>
            <a:r>
              <a:rPr lang="en-US" sz="6088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COMMENT ON THE DIFFERENT OUTPUT FILES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2105" y="703561"/>
            <a:ext cx="16945895" cy="775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986"/>
              </a:lnSpc>
              <a:spcBef>
                <a:spcPct val="0"/>
              </a:spcBef>
            </a:pPr>
            <a:r>
              <a:rPr lang="en-US" b="true" sz="4616">
                <a:solidFill>
                  <a:srgbClr val="04BFB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WHY DO WE HAVE DIFFERENT FILES FOR ONE DATASET?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298594">
            <a:off x="6857233" y="2872711"/>
            <a:ext cx="478284" cy="1235005"/>
          </a:xfrm>
          <a:custGeom>
            <a:avLst/>
            <a:gdLst/>
            <a:ahLst/>
            <a:cxnLst/>
            <a:rect r="r" b="b" t="t" l="l"/>
            <a:pathLst>
              <a:path h="1235005" w="478284">
                <a:moveTo>
                  <a:pt x="0" y="0"/>
                </a:moveTo>
                <a:lnTo>
                  <a:pt x="478283" y="0"/>
                </a:lnTo>
                <a:lnTo>
                  <a:pt x="478283" y="1235005"/>
                </a:lnTo>
                <a:lnTo>
                  <a:pt x="0" y="1235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49393" y="3136867"/>
            <a:ext cx="3812479" cy="548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5"/>
              </a:lnSpc>
            </a:pPr>
            <a:r>
              <a:rPr lang="en-US" sz="322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Raw Counts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434380" y="2977137"/>
            <a:ext cx="7812958" cy="1111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5"/>
              </a:lnSpc>
            </a:pPr>
            <a:r>
              <a:rPr lang="en-US" sz="322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The unprocessed data from sequencing typically used for DEA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49393" y="4622484"/>
            <a:ext cx="3812479" cy="1111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5"/>
              </a:lnSpc>
            </a:pPr>
            <a:r>
              <a:rPr lang="en-US" sz="322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Transcripts per million (TPM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5298594">
            <a:off x="6857233" y="4523611"/>
            <a:ext cx="478284" cy="1235005"/>
          </a:xfrm>
          <a:custGeom>
            <a:avLst/>
            <a:gdLst/>
            <a:ahLst/>
            <a:cxnLst/>
            <a:rect r="r" b="b" t="t" l="l"/>
            <a:pathLst>
              <a:path h="1235005" w="478284">
                <a:moveTo>
                  <a:pt x="0" y="0"/>
                </a:moveTo>
                <a:lnTo>
                  <a:pt x="478283" y="0"/>
                </a:lnTo>
                <a:lnTo>
                  <a:pt x="478283" y="1235005"/>
                </a:lnTo>
                <a:lnTo>
                  <a:pt x="0" y="1235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434380" y="4622484"/>
            <a:ext cx="7812958" cy="1675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5"/>
              </a:lnSpc>
            </a:pPr>
            <a:r>
              <a:rPr lang="en-US" sz="322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Used for cross-sample comparisons since it accounts for both sequencing depth and gene length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49393" y="6440898"/>
            <a:ext cx="3812479" cy="1675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5"/>
              </a:lnSpc>
            </a:pPr>
            <a:r>
              <a:rPr lang="en-US" sz="322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Fragments Per Kilobase Per Million (FPKM)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5298594">
            <a:off x="6857233" y="6607410"/>
            <a:ext cx="478284" cy="1235005"/>
          </a:xfrm>
          <a:custGeom>
            <a:avLst/>
            <a:gdLst/>
            <a:ahLst/>
            <a:cxnLst/>
            <a:rect r="r" b="b" t="t" l="l"/>
            <a:pathLst>
              <a:path h="1235005" w="478284">
                <a:moveTo>
                  <a:pt x="0" y="0"/>
                </a:moveTo>
                <a:lnTo>
                  <a:pt x="478283" y="0"/>
                </a:lnTo>
                <a:lnTo>
                  <a:pt x="478283" y="1235006"/>
                </a:lnTo>
                <a:lnTo>
                  <a:pt x="0" y="1235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335077" y="6722695"/>
            <a:ext cx="8011563" cy="1111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5"/>
              </a:lnSpc>
            </a:pPr>
            <a:r>
              <a:rPr lang="en-US" sz="322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Used for within-dataset comparisons or visualization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847600" y="1621715"/>
            <a:ext cx="10592801" cy="1111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5"/>
              </a:lnSpc>
            </a:pPr>
            <a:r>
              <a:rPr lang="en-US" sz="322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Because each output serves a specific analytical purpose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001616" y="8545063"/>
            <a:ext cx="10592801" cy="1111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5"/>
              </a:lnSpc>
            </a:pPr>
            <a:r>
              <a:rPr lang="en-US" sz="322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And also we need flexibility for Downstream Analysis and to preserve biological information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36413" y="602960"/>
            <a:ext cx="16945895" cy="775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986"/>
              </a:lnSpc>
              <a:spcBef>
                <a:spcPct val="0"/>
              </a:spcBef>
            </a:pPr>
            <a:r>
              <a:rPr lang="en-US" b="true" sz="4616">
                <a:solidFill>
                  <a:srgbClr val="04BFB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DIFFERENT FILES FOR DOWNSTREAM ANALYSIS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298594">
            <a:off x="6487621" y="1883555"/>
            <a:ext cx="478284" cy="1235005"/>
          </a:xfrm>
          <a:custGeom>
            <a:avLst/>
            <a:gdLst/>
            <a:ahLst/>
            <a:cxnLst/>
            <a:rect r="r" b="b" t="t" l="l"/>
            <a:pathLst>
              <a:path h="1235005" w="478284">
                <a:moveTo>
                  <a:pt x="0" y="0"/>
                </a:moveTo>
                <a:lnTo>
                  <a:pt x="478284" y="0"/>
                </a:lnTo>
                <a:lnTo>
                  <a:pt x="478284" y="1235005"/>
                </a:lnTo>
                <a:lnTo>
                  <a:pt x="0" y="1235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79782" y="2147711"/>
            <a:ext cx="3812479" cy="548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5"/>
              </a:lnSpc>
            </a:pPr>
            <a:r>
              <a:rPr lang="en-US" sz="322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Raw Counts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064769" y="1987981"/>
            <a:ext cx="7812958" cy="548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5"/>
              </a:lnSpc>
            </a:pPr>
            <a:r>
              <a:rPr lang="en-US" sz="322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Differential expression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79782" y="3359828"/>
            <a:ext cx="3812479" cy="1111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5"/>
              </a:lnSpc>
            </a:pPr>
            <a:r>
              <a:rPr lang="en-US" sz="322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Transcripts per million (TPM)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5298594">
            <a:off x="6487621" y="3260954"/>
            <a:ext cx="478284" cy="1235005"/>
          </a:xfrm>
          <a:custGeom>
            <a:avLst/>
            <a:gdLst/>
            <a:ahLst/>
            <a:cxnLst/>
            <a:rect r="r" b="b" t="t" l="l"/>
            <a:pathLst>
              <a:path h="1235005" w="478284">
                <a:moveTo>
                  <a:pt x="0" y="0"/>
                </a:moveTo>
                <a:lnTo>
                  <a:pt x="478284" y="0"/>
                </a:lnTo>
                <a:lnTo>
                  <a:pt x="478284" y="1235006"/>
                </a:lnTo>
                <a:lnTo>
                  <a:pt x="0" y="1235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064769" y="3359828"/>
            <a:ext cx="8343449" cy="1675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5"/>
              </a:lnSpc>
            </a:pPr>
            <a:r>
              <a:rPr lang="en-US" sz="322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Cross-sample comparison, clustering and visualization (e.g., heatmaps and PCA 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79782" y="5176797"/>
            <a:ext cx="3812479" cy="1675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5"/>
              </a:lnSpc>
            </a:pPr>
            <a:r>
              <a:rPr lang="en-US" sz="322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Fragments Per Kilobase Per Million (FPKM)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5298594">
            <a:off x="6487621" y="5343309"/>
            <a:ext cx="478284" cy="1235005"/>
          </a:xfrm>
          <a:custGeom>
            <a:avLst/>
            <a:gdLst/>
            <a:ahLst/>
            <a:cxnLst/>
            <a:rect r="r" b="b" t="t" l="l"/>
            <a:pathLst>
              <a:path h="1235005" w="478284">
                <a:moveTo>
                  <a:pt x="0" y="0"/>
                </a:moveTo>
                <a:lnTo>
                  <a:pt x="478284" y="0"/>
                </a:lnTo>
                <a:lnTo>
                  <a:pt x="478284" y="1235006"/>
                </a:lnTo>
                <a:lnTo>
                  <a:pt x="0" y="1235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965466" y="5458594"/>
            <a:ext cx="8011563" cy="1111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5"/>
              </a:lnSpc>
            </a:pPr>
            <a:r>
              <a:rPr lang="en-US" sz="322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Within-dataset comparison, exploratory analysis and visualizations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79782" y="7585762"/>
            <a:ext cx="3812479" cy="1111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5"/>
              </a:lnSpc>
            </a:pPr>
            <a:r>
              <a:rPr lang="en-US" sz="322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Preprocessed Data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-5298594">
            <a:off x="6388319" y="7470477"/>
            <a:ext cx="478284" cy="1235005"/>
          </a:xfrm>
          <a:custGeom>
            <a:avLst/>
            <a:gdLst/>
            <a:ahLst/>
            <a:cxnLst/>
            <a:rect r="r" b="b" t="t" l="l"/>
            <a:pathLst>
              <a:path h="1235005" w="478284">
                <a:moveTo>
                  <a:pt x="0" y="0"/>
                </a:moveTo>
                <a:lnTo>
                  <a:pt x="478284" y="0"/>
                </a:lnTo>
                <a:lnTo>
                  <a:pt x="478284" y="1235006"/>
                </a:lnTo>
                <a:lnTo>
                  <a:pt x="0" y="1235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866163" y="7585762"/>
            <a:ext cx="8011563" cy="1111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5"/>
              </a:lnSpc>
            </a:pPr>
            <a:r>
              <a:rPr lang="en-US" sz="322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Machine learning, pathway analysis, and integration with clinical data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775347" y="0"/>
            <a:ext cx="15122670" cy="11342003"/>
            <a:chOff x="0" y="0"/>
            <a:chExt cx="812800" cy="609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609600" y="0"/>
                  </a:moveTo>
                  <a:lnTo>
                    <a:pt x="0" y="0"/>
                  </a:lnTo>
                  <a:lnTo>
                    <a:pt x="203200" y="609600"/>
                  </a:lnTo>
                  <a:lnTo>
                    <a:pt x="8128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1DD8BB">
                <a:alpha val="4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104775"/>
              <a:ext cx="609600" cy="714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-876300"/>
            <a:ext cx="15122670" cy="11342003"/>
            <a:chOff x="0" y="0"/>
            <a:chExt cx="812800" cy="609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609600" y="0"/>
                  </a:moveTo>
                  <a:lnTo>
                    <a:pt x="0" y="0"/>
                  </a:lnTo>
                  <a:lnTo>
                    <a:pt x="203200" y="609600"/>
                  </a:lnTo>
                  <a:lnTo>
                    <a:pt x="8128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1DD8BB">
                <a:alpha val="4392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104775"/>
              <a:ext cx="609600" cy="714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25224" y="3850124"/>
            <a:ext cx="2816042" cy="1889154"/>
          </a:xfrm>
          <a:custGeom>
            <a:avLst/>
            <a:gdLst/>
            <a:ahLst/>
            <a:cxnLst/>
            <a:rect r="r" b="b" t="t" l="l"/>
            <a:pathLst>
              <a:path h="1889154" w="2816042">
                <a:moveTo>
                  <a:pt x="0" y="0"/>
                </a:moveTo>
                <a:lnTo>
                  <a:pt x="2816042" y="0"/>
                </a:lnTo>
                <a:lnTo>
                  <a:pt x="2816042" y="1889155"/>
                </a:lnTo>
                <a:lnTo>
                  <a:pt x="0" y="18891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73222" y="933450"/>
            <a:ext cx="15941556" cy="887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5A8DA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Task 1 : Single-cell RNAseq data integration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25224" y="4423292"/>
            <a:ext cx="2816042" cy="580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Input Data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4055987" y="3869169"/>
            <a:ext cx="2816042" cy="1889154"/>
          </a:xfrm>
          <a:custGeom>
            <a:avLst/>
            <a:gdLst/>
            <a:ahLst/>
            <a:cxnLst/>
            <a:rect r="r" b="b" t="t" l="l"/>
            <a:pathLst>
              <a:path h="1889154" w="2816042">
                <a:moveTo>
                  <a:pt x="0" y="0"/>
                </a:moveTo>
                <a:lnTo>
                  <a:pt x="2816043" y="0"/>
                </a:lnTo>
                <a:lnTo>
                  <a:pt x="2816043" y="1889154"/>
                </a:lnTo>
                <a:lnTo>
                  <a:pt x="0" y="18891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002565" y="4171098"/>
            <a:ext cx="2816042" cy="1180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Quality Control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7483200" y="3945787"/>
            <a:ext cx="2530846" cy="1697829"/>
          </a:xfrm>
          <a:custGeom>
            <a:avLst/>
            <a:gdLst/>
            <a:ahLst/>
            <a:cxnLst/>
            <a:rect r="r" b="b" t="t" l="l"/>
            <a:pathLst>
              <a:path h="1697829" w="2530846">
                <a:moveTo>
                  <a:pt x="0" y="0"/>
                </a:moveTo>
                <a:lnTo>
                  <a:pt x="2530846" y="0"/>
                </a:lnTo>
                <a:lnTo>
                  <a:pt x="2530846" y="1697829"/>
                </a:lnTo>
                <a:lnTo>
                  <a:pt x="0" y="16978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617104" y="4171098"/>
            <a:ext cx="2396942" cy="1180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Filter and Normalize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0910413" y="3668323"/>
            <a:ext cx="3358041" cy="2252756"/>
          </a:xfrm>
          <a:custGeom>
            <a:avLst/>
            <a:gdLst/>
            <a:ahLst/>
            <a:cxnLst/>
            <a:rect r="r" b="b" t="t" l="l"/>
            <a:pathLst>
              <a:path h="2252756" w="3358041">
                <a:moveTo>
                  <a:pt x="0" y="0"/>
                </a:moveTo>
                <a:lnTo>
                  <a:pt x="3358041" y="0"/>
                </a:lnTo>
                <a:lnTo>
                  <a:pt x="3358041" y="2252757"/>
                </a:lnTo>
                <a:lnTo>
                  <a:pt x="0" y="22527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1034238" y="3601648"/>
            <a:ext cx="2991491" cy="2223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6"/>
              </a:lnSpc>
            </a:pPr>
            <a:r>
              <a:rPr lang="en-US" sz="316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Dimensional reduction/ Clustering and Visualization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5030454" y="3850124"/>
            <a:ext cx="2816042" cy="1889154"/>
          </a:xfrm>
          <a:custGeom>
            <a:avLst/>
            <a:gdLst/>
            <a:ahLst/>
            <a:cxnLst/>
            <a:rect r="r" b="b" t="t" l="l"/>
            <a:pathLst>
              <a:path h="1889154" w="2816042">
                <a:moveTo>
                  <a:pt x="0" y="0"/>
                </a:moveTo>
                <a:lnTo>
                  <a:pt x="2816043" y="0"/>
                </a:lnTo>
                <a:lnTo>
                  <a:pt x="2816043" y="1889155"/>
                </a:lnTo>
                <a:lnTo>
                  <a:pt x="0" y="18891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5030454" y="4423292"/>
            <a:ext cx="2816042" cy="580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Save file</a:t>
            </a:r>
          </a:p>
        </p:txBody>
      </p:sp>
      <p:sp>
        <p:nvSpPr>
          <p:cNvPr name="AutoShape 19" id="19"/>
          <p:cNvSpPr/>
          <p:nvPr/>
        </p:nvSpPr>
        <p:spPr>
          <a:xfrm flipV="true">
            <a:off x="3241712" y="4813746"/>
            <a:ext cx="814275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0" id="20"/>
          <p:cNvSpPr/>
          <p:nvPr/>
        </p:nvSpPr>
        <p:spPr>
          <a:xfrm flipV="true">
            <a:off x="6818607" y="4794702"/>
            <a:ext cx="66459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" id="21"/>
          <p:cNvSpPr/>
          <p:nvPr/>
        </p:nvSpPr>
        <p:spPr>
          <a:xfrm>
            <a:off x="10014046" y="4794702"/>
            <a:ext cx="89636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2" id="22"/>
          <p:cNvSpPr/>
          <p:nvPr/>
        </p:nvSpPr>
        <p:spPr>
          <a:xfrm flipV="true">
            <a:off x="14268423" y="4794702"/>
            <a:ext cx="761554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52500"/>
            <a:ext cx="13698401" cy="775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986"/>
              </a:lnSpc>
              <a:spcBef>
                <a:spcPct val="0"/>
              </a:spcBef>
            </a:pPr>
            <a:r>
              <a:rPr lang="en-US" b="true" sz="4616">
                <a:solidFill>
                  <a:srgbClr val="04BFB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INPUT DATA AND UNIFYING FILES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5381628" y="2376156"/>
            <a:ext cx="2294943" cy="1539572"/>
          </a:xfrm>
          <a:custGeom>
            <a:avLst/>
            <a:gdLst/>
            <a:ahLst/>
            <a:cxnLst/>
            <a:rect r="r" b="b" t="t" l="l"/>
            <a:pathLst>
              <a:path h="1539572" w="2294943">
                <a:moveTo>
                  <a:pt x="0" y="0"/>
                </a:moveTo>
                <a:lnTo>
                  <a:pt x="2294943" y="0"/>
                </a:lnTo>
                <a:lnTo>
                  <a:pt x="2294943" y="1539572"/>
                </a:lnTo>
                <a:lnTo>
                  <a:pt x="0" y="1539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381628" y="2849973"/>
            <a:ext cx="2294943" cy="466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79"/>
              </a:lnSpc>
            </a:pPr>
            <a:r>
              <a:rPr lang="en-US" sz="277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GSM7109167</a:t>
            </a:r>
          </a:p>
        </p:txBody>
      </p:sp>
      <p:sp>
        <p:nvSpPr>
          <p:cNvPr name="AutoShape 5" id="5"/>
          <p:cNvSpPr/>
          <p:nvPr/>
        </p:nvSpPr>
        <p:spPr>
          <a:xfrm>
            <a:off x="6529100" y="3915728"/>
            <a:ext cx="578947" cy="61303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505069" y="2399524"/>
            <a:ext cx="2294943" cy="1539572"/>
          </a:xfrm>
          <a:custGeom>
            <a:avLst/>
            <a:gdLst/>
            <a:ahLst/>
            <a:cxnLst/>
            <a:rect r="r" b="b" t="t" l="l"/>
            <a:pathLst>
              <a:path h="1539572" w="2294943">
                <a:moveTo>
                  <a:pt x="0" y="0"/>
                </a:moveTo>
                <a:lnTo>
                  <a:pt x="2294942" y="0"/>
                </a:lnTo>
                <a:lnTo>
                  <a:pt x="2294942" y="1539572"/>
                </a:lnTo>
                <a:lnTo>
                  <a:pt x="0" y="1539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535161" y="2849973"/>
            <a:ext cx="2294943" cy="466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79"/>
              </a:lnSpc>
            </a:pPr>
            <a:r>
              <a:rPr lang="en-US" sz="277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GSM7109168</a:t>
            </a:r>
          </a:p>
        </p:txBody>
      </p:sp>
      <p:sp>
        <p:nvSpPr>
          <p:cNvPr name="AutoShape 8" id="8"/>
          <p:cNvSpPr/>
          <p:nvPr/>
        </p:nvSpPr>
        <p:spPr>
          <a:xfrm flipH="true">
            <a:off x="9975867" y="3939096"/>
            <a:ext cx="676673" cy="58967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4226453" y="4890917"/>
            <a:ext cx="2573692" cy="1726572"/>
          </a:xfrm>
          <a:custGeom>
            <a:avLst/>
            <a:gdLst/>
            <a:ahLst/>
            <a:cxnLst/>
            <a:rect r="r" b="b" t="t" l="l"/>
            <a:pathLst>
              <a:path h="1726572" w="2573692">
                <a:moveTo>
                  <a:pt x="0" y="0"/>
                </a:moveTo>
                <a:lnTo>
                  <a:pt x="2573692" y="0"/>
                </a:lnTo>
                <a:lnTo>
                  <a:pt x="2573692" y="1726572"/>
                </a:lnTo>
                <a:lnTo>
                  <a:pt x="0" y="1726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226453" y="5184061"/>
            <a:ext cx="2593883" cy="1083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4"/>
              </a:lnSpc>
            </a:pPr>
            <a:r>
              <a:rPr lang="en-US" sz="313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Barcodes </a:t>
            </a:r>
          </a:p>
          <a:p>
            <a:pPr algn="ctr">
              <a:lnSpc>
                <a:spcPts val="4384"/>
              </a:lnSpc>
            </a:pPr>
            <a:r>
              <a:rPr lang="en-US" sz="313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unified 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7381984" y="4890917"/>
            <a:ext cx="2573692" cy="1726572"/>
          </a:xfrm>
          <a:custGeom>
            <a:avLst/>
            <a:gdLst/>
            <a:ahLst/>
            <a:cxnLst/>
            <a:rect r="r" b="b" t="t" l="l"/>
            <a:pathLst>
              <a:path h="1726572" w="2573692">
                <a:moveTo>
                  <a:pt x="0" y="0"/>
                </a:moveTo>
                <a:lnTo>
                  <a:pt x="2573692" y="0"/>
                </a:lnTo>
                <a:lnTo>
                  <a:pt x="2573692" y="1726572"/>
                </a:lnTo>
                <a:lnTo>
                  <a:pt x="0" y="1726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381984" y="5184061"/>
            <a:ext cx="2593883" cy="1083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4"/>
              </a:lnSpc>
            </a:pPr>
            <a:r>
              <a:rPr lang="en-US" sz="313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Matrix </a:t>
            </a:r>
          </a:p>
          <a:p>
            <a:pPr algn="ctr">
              <a:lnSpc>
                <a:spcPts val="4384"/>
              </a:lnSpc>
            </a:pPr>
            <a:r>
              <a:rPr lang="en-US" sz="313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unified 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537842" y="4858088"/>
            <a:ext cx="2573692" cy="1726572"/>
          </a:xfrm>
          <a:custGeom>
            <a:avLst/>
            <a:gdLst/>
            <a:ahLst/>
            <a:cxnLst/>
            <a:rect r="r" b="b" t="t" l="l"/>
            <a:pathLst>
              <a:path h="1726572" w="2573692">
                <a:moveTo>
                  <a:pt x="0" y="0"/>
                </a:moveTo>
                <a:lnTo>
                  <a:pt x="2573692" y="0"/>
                </a:lnTo>
                <a:lnTo>
                  <a:pt x="2573692" y="1726572"/>
                </a:lnTo>
                <a:lnTo>
                  <a:pt x="0" y="1726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537842" y="5151233"/>
            <a:ext cx="2593883" cy="1083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4"/>
              </a:lnSpc>
            </a:pPr>
            <a:r>
              <a:rPr lang="en-US" sz="313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Same features</a:t>
            </a:r>
          </a:p>
        </p:txBody>
      </p:sp>
      <p:sp>
        <p:nvSpPr>
          <p:cNvPr name="AutoShape 15" id="15"/>
          <p:cNvSpPr/>
          <p:nvPr/>
        </p:nvSpPr>
        <p:spPr>
          <a:xfrm>
            <a:off x="8668830" y="6617489"/>
            <a:ext cx="0" cy="102756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6" id="16"/>
          <p:cNvSpPr/>
          <p:nvPr/>
        </p:nvSpPr>
        <p:spPr>
          <a:xfrm>
            <a:off x="5542444" y="6584660"/>
            <a:ext cx="1277891" cy="106039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7" id="17"/>
          <p:cNvSpPr/>
          <p:nvPr/>
        </p:nvSpPr>
        <p:spPr>
          <a:xfrm flipH="true">
            <a:off x="10537842" y="6584660"/>
            <a:ext cx="1286846" cy="106039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7381984" y="7997483"/>
            <a:ext cx="2573692" cy="1726572"/>
          </a:xfrm>
          <a:custGeom>
            <a:avLst/>
            <a:gdLst/>
            <a:ahLst/>
            <a:cxnLst/>
            <a:rect r="r" b="b" t="t" l="l"/>
            <a:pathLst>
              <a:path h="1726572" w="2573692">
                <a:moveTo>
                  <a:pt x="0" y="0"/>
                </a:moveTo>
                <a:lnTo>
                  <a:pt x="2573692" y="0"/>
                </a:lnTo>
                <a:lnTo>
                  <a:pt x="2573692" y="1726572"/>
                </a:lnTo>
                <a:lnTo>
                  <a:pt x="0" y="1726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7361793" y="8290627"/>
            <a:ext cx="2593883" cy="1083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4"/>
              </a:lnSpc>
            </a:pPr>
            <a:r>
              <a:rPr lang="en-US" sz="313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Annotation file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25026" y="2387278"/>
            <a:ext cx="2573692" cy="1726572"/>
          </a:xfrm>
          <a:custGeom>
            <a:avLst/>
            <a:gdLst/>
            <a:ahLst/>
            <a:cxnLst/>
            <a:rect r="r" b="b" t="t" l="l"/>
            <a:pathLst>
              <a:path h="1726572" w="2573692">
                <a:moveTo>
                  <a:pt x="0" y="0"/>
                </a:moveTo>
                <a:lnTo>
                  <a:pt x="2573692" y="0"/>
                </a:lnTo>
                <a:lnTo>
                  <a:pt x="2573692" y="1726572"/>
                </a:lnTo>
                <a:lnTo>
                  <a:pt x="0" y="1726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8837" y="4958424"/>
            <a:ext cx="2573692" cy="1726572"/>
          </a:xfrm>
          <a:custGeom>
            <a:avLst/>
            <a:gdLst/>
            <a:ahLst/>
            <a:cxnLst/>
            <a:rect r="r" b="b" t="t" l="l"/>
            <a:pathLst>
              <a:path h="1726572" w="2573692">
                <a:moveTo>
                  <a:pt x="0" y="0"/>
                </a:moveTo>
                <a:lnTo>
                  <a:pt x="2573692" y="0"/>
                </a:lnTo>
                <a:lnTo>
                  <a:pt x="2573692" y="1726572"/>
                </a:lnTo>
                <a:lnTo>
                  <a:pt x="0" y="1726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82359" y="2263969"/>
            <a:ext cx="10395639" cy="7397169"/>
          </a:xfrm>
          <a:custGeom>
            <a:avLst/>
            <a:gdLst/>
            <a:ahLst/>
            <a:cxnLst/>
            <a:rect r="r" b="b" t="t" l="l"/>
            <a:pathLst>
              <a:path h="7397169" w="10395639">
                <a:moveTo>
                  <a:pt x="0" y="0"/>
                </a:moveTo>
                <a:lnTo>
                  <a:pt x="10395640" y="0"/>
                </a:lnTo>
                <a:lnTo>
                  <a:pt x="10395640" y="7397170"/>
                </a:lnTo>
                <a:lnTo>
                  <a:pt x="0" y="73971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52500"/>
            <a:ext cx="13698401" cy="775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986"/>
              </a:lnSpc>
              <a:spcBef>
                <a:spcPct val="0"/>
              </a:spcBef>
            </a:pPr>
            <a:r>
              <a:rPr lang="en-US" b="true" sz="4616">
                <a:solidFill>
                  <a:srgbClr val="04BFB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INPUT DATA AND UNIFYING FILES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04835" y="2680422"/>
            <a:ext cx="2593883" cy="1083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4"/>
              </a:lnSpc>
            </a:pPr>
            <a:r>
              <a:rPr lang="en-US" sz="313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Annotation file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8646" y="5251569"/>
            <a:ext cx="2593883" cy="1083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4"/>
              </a:lnSpc>
            </a:pPr>
            <a:r>
              <a:rPr lang="en-US" sz="313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Organization of columns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3627875" y="4958424"/>
            <a:ext cx="2573692" cy="1726572"/>
          </a:xfrm>
          <a:custGeom>
            <a:avLst/>
            <a:gdLst/>
            <a:ahLst/>
            <a:cxnLst/>
            <a:rect r="r" b="b" t="t" l="l"/>
            <a:pathLst>
              <a:path h="1726572" w="2573692">
                <a:moveTo>
                  <a:pt x="0" y="0"/>
                </a:moveTo>
                <a:lnTo>
                  <a:pt x="2573692" y="0"/>
                </a:lnTo>
                <a:lnTo>
                  <a:pt x="2573692" y="1726572"/>
                </a:lnTo>
                <a:lnTo>
                  <a:pt x="0" y="1726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627875" y="5248527"/>
            <a:ext cx="2593883" cy="1083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4"/>
              </a:lnSpc>
            </a:pPr>
            <a:r>
              <a:rPr lang="en-US" sz="313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Separating genes</a:t>
            </a:r>
          </a:p>
        </p:txBody>
      </p:sp>
      <p:sp>
        <p:nvSpPr>
          <p:cNvPr name="AutoShape 10" id="10"/>
          <p:cNvSpPr/>
          <p:nvPr/>
        </p:nvSpPr>
        <p:spPr>
          <a:xfrm flipH="true">
            <a:off x="2431918" y="4113850"/>
            <a:ext cx="879954" cy="84457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1" id="11"/>
          <p:cNvSpPr/>
          <p:nvPr/>
        </p:nvSpPr>
        <p:spPr>
          <a:xfrm>
            <a:off x="3311872" y="4113850"/>
            <a:ext cx="898148" cy="84457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" id="12"/>
          <p:cNvSpPr/>
          <p:nvPr/>
        </p:nvSpPr>
        <p:spPr>
          <a:xfrm>
            <a:off x="1575683" y="6684996"/>
            <a:ext cx="856235" cy="112626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" id="13"/>
          <p:cNvSpPr/>
          <p:nvPr/>
        </p:nvSpPr>
        <p:spPr>
          <a:xfrm flipH="true">
            <a:off x="4210020" y="6684996"/>
            <a:ext cx="704702" cy="112626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025026" y="7811258"/>
            <a:ext cx="2573692" cy="1726572"/>
          </a:xfrm>
          <a:custGeom>
            <a:avLst/>
            <a:gdLst/>
            <a:ahLst/>
            <a:cxnLst/>
            <a:rect r="r" b="b" t="t" l="l"/>
            <a:pathLst>
              <a:path h="1726572" w="2573692">
                <a:moveTo>
                  <a:pt x="0" y="0"/>
                </a:moveTo>
                <a:lnTo>
                  <a:pt x="2573692" y="0"/>
                </a:lnTo>
                <a:lnTo>
                  <a:pt x="2573692" y="1726572"/>
                </a:lnTo>
                <a:lnTo>
                  <a:pt x="0" y="1726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004835" y="8108537"/>
            <a:ext cx="2593883" cy="1083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4"/>
              </a:lnSpc>
            </a:pPr>
            <a:r>
              <a:rPr lang="en-US" sz="313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Quality Control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25026" y="2387278"/>
            <a:ext cx="2573692" cy="1726572"/>
          </a:xfrm>
          <a:custGeom>
            <a:avLst/>
            <a:gdLst/>
            <a:ahLst/>
            <a:cxnLst/>
            <a:rect r="r" b="b" t="t" l="l"/>
            <a:pathLst>
              <a:path h="1726572" w="2573692">
                <a:moveTo>
                  <a:pt x="0" y="0"/>
                </a:moveTo>
                <a:lnTo>
                  <a:pt x="2573692" y="0"/>
                </a:lnTo>
                <a:lnTo>
                  <a:pt x="2573692" y="1726572"/>
                </a:lnTo>
                <a:lnTo>
                  <a:pt x="0" y="1726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8837" y="4958424"/>
            <a:ext cx="2573692" cy="1726572"/>
          </a:xfrm>
          <a:custGeom>
            <a:avLst/>
            <a:gdLst/>
            <a:ahLst/>
            <a:cxnLst/>
            <a:rect r="r" b="b" t="t" l="l"/>
            <a:pathLst>
              <a:path h="1726572" w="2573692">
                <a:moveTo>
                  <a:pt x="0" y="0"/>
                </a:moveTo>
                <a:lnTo>
                  <a:pt x="2573692" y="0"/>
                </a:lnTo>
                <a:lnTo>
                  <a:pt x="2573692" y="1726572"/>
                </a:lnTo>
                <a:lnTo>
                  <a:pt x="0" y="1726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82359" y="2263969"/>
            <a:ext cx="10395639" cy="7397169"/>
          </a:xfrm>
          <a:custGeom>
            <a:avLst/>
            <a:gdLst/>
            <a:ahLst/>
            <a:cxnLst/>
            <a:rect r="r" b="b" t="t" l="l"/>
            <a:pathLst>
              <a:path h="7397169" w="10395639">
                <a:moveTo>
                  <a:pt x="0" y="0"/>
                </a:moveTo>
                <a:lnTo>
                  <a:pt x="10395640" y="0"/>
                </a:lnTo>
                <a:lnTo>
                  <a:pt x="10395640" y="7397170"/>
                </a:lnTo>
                <a:lnTo>
                  <a:pt x="0" y="73971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52500"/>
            <a:ext cx="13698401" cy="775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986"/>
              </a:lnSpc>
              <a:spcBef>
                <a:spcPct val="0"/>
              </a:spcBef>
            </a:pPr>
            <a:r>
              <a:rPr lang="en-US" b="true" sz="4616">
                <a:solidFill>
                  <a:srgbClr val="04BFB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INPUT DATA AND UNIFYING FILES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04835" y="2680422"/>
            <a:ext cx="2593883" cy="1083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4"/>
              </a:lnSpc>
            </a:pPr>
            <a:r>
              <a:rPr lang="en-US" sz="313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Annotation file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8646" y="5251569"/>
            <a:ext cx="2593883" cy="1083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4"/>
              </a:lnSpc>
            </a:pPr>
            <a:r>
              <a:rPr lang="en-US" sz="313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Organization of columns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3627875" y="4958424"/>
            <a:ext cx="2573692" cy="1726572"/>
          </a:xfrm>
          <a:custGeom>
            <a:avLst/>
            <a:gdLst/>
            <a:ahLst/>
            <a:cxnLst/>
            <a:rect r="r" b="b" t="t" l="l"/>
            <a:pathLst>
              <a:path h="1726572" w="2573692">
                <a:moveTo>
                  <a:pt x="0" y="0"/>
                </a:moveTo>
                <a:lnTo>
                  <a:pt x="2573692" y="0"/>
                </a:lnTo>
                <a:lnTo>
                  <a:pt x="2573692" y="1726572"/>
                </a:lnTo>
                <a:lnTo>
                  <a:pt x="0" y="1726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627875" y="5248527"/>
            <a:ext cx="2593883" cy="1083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4"/>
              </a:lnSpc>
            </a:pPr>
            <a:r>
              <a:rPr lang="en-US" sz="313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Separating genes</a:t>
            </a:r>
          </a:p>
        </p:txBody>
      </p:sp>
      <p:sp>
        <p:nvSpPr>
          <p:cNvPr name="AutoShape 10" id="10"/>
          <p:cNvSpPr/>
          <p:nvPr/>
        </p:nvSpPr>
        <p:spPr>
          <a:xfrm flipH="true">
            <a:off x="2431918" y="4113850"/>
            <a:ext cx="879954" cy="84457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1" id="11"/>
          <p:cNvSpPr/>
          <p:nvPr/>
        </p:nvSpPr>
        <p:spPr>
          <a:xfrm>
            <a:off x="3311872" y="4113850"/>
            <a:ext cx="898148" cy="84457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" id="12"/>
          <p:cNvSpPr/>
          <p:nvPr/>
        </p:nvSpPr>
        <p:spPr>
          <a:xfrm>
            <a:off x="1575683" y="6684996"/>
            <a:ext cx="856235" cy="112626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" id="13"/>
          <p:cNvSpPr/>
          <p:nvPr/>
        </p:nvSpPr>
        <p:spPr>
          <a:xfrm flipH="true">
            <a:off x="4210020" y="6684996"/>
            <a:ext cx="704702" cy="112626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025026" y="7811258"/>
            <a:ext cx="2573692" cy="1726572"/>
          </a:xfrm>
          <a:custGeom>
            <a:avLst/>
            <a:gdLst/>
            <a:ahLst/>
            <a:cxnLst/>
            <a:rect r="r" b="b" t="t" l="l"/>
            <a:pathLst>
              <a:path h="1726572" w="2573692">
                <a:moveTo>
                  <a:pt x="0" y="0"/>
                </a:moveTo>
                <a:lnTo>
                  <a:pt x="2573692" y="0"/>
                </a:lnTo>
                <a:lnTo>
                  <a:pt x="2573692" y="1726572"/>
                </a:lnTo>
                <a:lnTo>
                  <a:pt x="0" y="1726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004835" y="8108537"/>
            <a:ext cx="2593883" cy="1083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4"/>
              </a:lnSpc>
            </a:pPr>
            <a:r>
              <a:rPr lang="en-US" sz="313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Quality Control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70608" y="2767830"/>
            <a:ext cx="2770711" cy="1858744"/>
          </a:xfrm>
          <a:custGeom>
            <a:avLst/>
            <a:gdLst/>
            <a:ahLst/>
            <a:cxnLst/>
            <a:rect r="r" b="b" t="t" l="l"/>
            <a:pathLst>
              <a:path h="1858744" w="2770711">
                <a:moveTo>
                  <a:pt x="0" y="0"/>
                </a:moveTo>
                <a:lnTo>
                  <a:pt x="2770711" y="0"/>
                </a:lnTo>
                <a:lnTo>
                  <a:pt x="2770711" y="1858743"/>
                </a:lnTo>
                <a:lnTo>
                  <a:pt x="0" y="18587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4360" y="5752825"/>
            <a:ext cx="2573692" cy="1726572"/>
          </a:xfrm>
          <a:custGeom>
            <a:avLst/>
            <a:gdLst/>
            <a:ahLst/>
            <a:cxnLst/>
            <a:rect r="r" b="b" t="t" l="l"/>
            <a:pathLst>
              <a:path h="1726572" w="2573692">
                <a:moveTo>
                  <a:pt x="0" y="0"/>
                </a:moveTo>
                <a:lnTo>
                  <a:pt x="2573692" y="0"/>
                </a:lnTo>
                <a:lnTo>
                  <a:pt x="2573692" y="1726572"/>
                </a:lnTo>
                <a:lnTo>
                  <a:pt x="0" y="1726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49639" y="2460926"/>
            <a:ext cx="10938361" cy="6008172"/>
          </a:xfrm>
          <a:custGeom>
            <a:avLst/>
            <a:gdLst/>
            <a:ahLst/>
            <a:cxnLst/>
            <a:rect r="r" b="b" t="t" l="l"/>
            <a:pathLst>
              <a:path h="6008172" w="10938361">
                <a:moveTo>
                  <a:pt x="0" y="0"/>
                </a:moveTo>
                <a:lnTo>
                  <a:pt x="10938361" y="0"/>
                </a:lnTo>
                <a:lnTo>
                  <a:pt x="10938361" y="6008172"/>
                </a:lnTo>
                <a:lnTo>
                  <a:pt x="0" y="60081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52500"/>
            <a:ext cx="13698401" cy="775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986"/>
              </a:lnSpc>
              <a:spcBef>
                <a:spcPct val="0"/>
              </a:spcBef>
            </a:pPr>
            <a:r>
              <a:rPr lang="en-US" b="true" sz="4616">
                <a:solidFill>
                  <a:srgbClr val="04BFB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INPUT DATA AND UNIFYING FILES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58518" y="3388720"/>
            <a:ext cx="2770711" cy="530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4"/>
              </a:lnSpc>
            </a:pPr>
            <a:r>
              <a:rPr lang="en-US" sz="313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Normalization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04360" y="6322352"/>
            <a:ext cx="2593883" cy="530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4"/>
              </a:lnSpc>
            </a:pPr>
            <a:r>
              <a:rPr lang="en-US" sz="313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highly genes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3917393" y="5792598"/>
            <a:ext cx="2573692" cy="1726572"/>
          </a:xfrm>
          <a:custGeom>
            <a:avLst/>
            <a:gdLst/>
            <a:ahLst/>
            <a:cxnLst/>
            <a:rect r="r" b="b" t="t" l="l"/>
            <a:pathLst>
              <a:path h="1726572" w="2573692">
                <a:moveTo>
                  <a:pt x="0" y="0"/>
                </a:moveTo>
                <a:lnTo>
                  <a:pt x="2573692" y="0"/>
                </a:lnTo>
                <a:lnTo>
                  <a:pt x="2573692" y="1726572"/>
                </a:lnTo>
                <a:lnTo>
                  <a:pt x="0" y="1726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917393" y="6045969"/>
            <a:ext cx="2573692" cy="1083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4"/>
              </a:lnSpc>
            </a:pPr>
            <a:r>
              <a:rPr lang="en-US" sz="313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Log transform</a:t>
            </a:r>
          </a:p>
        </p:txBody>
      </p:sp>
      <p:sp>
        <p:nvSpPr>
          <p:cNvPr name="AutoShape 10" id="10"/>
          <p:cNvSpPr/>
          <p:nvPr/>
        </p:nvSpPr>
        <p:spPr>
          <a:xfrm flipH="true">
            <a:off x="1791206" y="4626573"/>
            <a:ext cx="962573" cy="11262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1" id="11"/>
          <p:cNvSpPr/>
          <p:nvPr/>
        </p:nvSpPr>
        <p:spPr>
          <a:xfrm>
            <a:off x="4280470" y="4626573"/>
            <a:ext cx="923769" cy="116602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26698" y="2421280"/>
            <a:ext cx="2770711" cy="1858744"/>
          </a:xfrm>
          <a:custGeom>
            <a:avLst/>
            <a:gdLst/>
            <a:ahLst/>
            <a:cxnLst/>
            <a:rect r="r" b="b" t="t" l="l"/>
            <a:pathLst>
              <a:path h="1858744" w="2770711">
                <a:moveTo>
                  <a:pt x="0" y="0"/>
                </a:moveTo>
                <a:lnTo>
                  <a:pt x="2770712" y="0"/>
                </a:lnTo>
                <a:lnTo>
                  <a:pt x="2770712" y="1858743"/>
                </a:lnTo>
                <a:lnTo>
                  <a:pt x="0" y="18587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13119" y="4975348"/>
            <a:ext cx="2573692" cy="1726572"/>
          </a:xfrm>
          <a:custGeom>
            <a:avLst/>
            <a:gdLst/>
            <a:ahLst/>
            <a:cxnLst/>
            <a:rect r="r" b="b" t="t" l="l"/>
            <a:pathLst>
              <a:path h="1726572" w="2573692">
                <a:moveTo>
                  <a:pt x="0" y="0"/>
                </a:moveTo>
                <a:lnTo>
                  <a:pt x="2573691" y="0"/>
                </a:lnTo>
                <a:lnTo>
                  <a:pt x="2573691" y="1726572"/>
                </a:lnTo>
                <a:lnTo>
                  <a:pt x="0" y="1726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flipH="true">
            <a:off x="3499964" y="4280023"/>
            <a:ext cx="12090" cy="69532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108216" y="2421280"/>
            <a:ext cx="11179784" cy="5971355"/>
          </a:xfrm>
          <a:custGeom>
            <a:avLst/>
            <a:gdLst/>
            <a:ahLst/>
            <a:cxnLst/>
            <a:rect r="r" b="b" t="t" l="l"/>
            <a:pathLst>
              <a:path h="5971355" w="11179784">
                <a:moveTo>
                  <a:pt x="0" y="0"/>
                </a:moveTo>
                <a:lnTo>
                  <a:pt x="11179784" y="0"/>
                </a:lnTo>
                <a:lnTo>
                  <a:pt x="11179784" y="5971354"/>
                </a:lnTo>
                <a:lnTo>
                  <a:pt x="0" y="59713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52500"/>
            <a:ext cx="13698401" cy="775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986"/>
              </a:lnSpc>
              <a:spcBef>
                <a:spcPct val="0"/>
              </a:spcBef>
            </a:pPr>
            <a:r>
              <a:rPr lang="en-US" b="true" sz="4616">
                <a:solidFill>
                  <a:srgbClr val="04BFB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INPUT DATA AND UNIFYING FILES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14609" y="2779597"/>
            <a:ext cx="2770711" cy="1083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4"/>
              </a:lnSpc>
            </a:pPr>
            <a:r>
              <a:rPr lang="en-US" sz="313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Dimensional reduction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13119" y="5544875"/>
            <a:ext cx="2573692" cy="530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4"/>
              </a:lnSpc>
            </a:pPr>
            <a:r>
              <a:rPr lang="en-US" sz="313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Clustering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126698" y="7397576"/>
            <a:ext cx="2573692" cy="1726572"/>
          </a:xfrm>
          <a:custGeom>
            <a:avLst/>
            <a:gdLst/>
            <a:ahLst/>
            <a:cxnLst/>
            <a:rect r="r" b="b" t="t" l="l"/>
            <a:pathLst>
              <a:path h="1726572" w="2573692">
                <a:moveTo>
                  <a:pt x="0" y="0"/>
                </a:moveTo>
                <a:lnTo>
                  <a:pt x="2573692" y="0"/>
                </a:lnTo>
                <a:lnTo>
                  <a:pt x="2573692" y="1726573"/>
                </a:lnTo>
                <a:lnTo>
                  <a:pt x="0" y="17265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 flipH="true">
            <a:off x="3413544" y="6702251"/>
            <a:ext cx="12090" cy="69532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1" id="11"/>
          <p:cNvSpPr txBox="true"/>
          <p:nvPr/>
        </p:nvSpPr>
        <p:spPr>
          <a:xfrm rot="0">
            <a:off x="2126698" y="7967103"/>
            <a:ext cx="2573692" cy="530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4"/>
              </a:lnSpc>
            </a:pPr>
            <a:r>
              <a:rPr lang="en-US" sz="313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Visualization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643619" y="0"/>
            <a:ext cx="15122670" cy="11342003"/>
            <a:chOff x="0" y="0"/>
            <a:chExt cx="812800" cy="609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609600" y="0"/>
                  </a:moveTo>
                  <a:lnTo>
                    <a:pt x="0" y="0"/>
                  </a:lnTo>
                  <a:lnTo>
                    <a:pt x="203200" y="609600"/>
                  </a:lnTo>
                  <a:lnTo>
                    <a:pt x="8128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1DD8BB">
                <a:alpha val="4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104775"/>
              <a:ext cx="609600" cy="714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324434" y="3920181"/>
            <a:ext cx="13350087" cy="3070520"/>
          </a:xfrm>
          <a:custGeom>
            <a:avLst/>
            <a:gdLst/>
            <a:ahLst/>
            <a:cxnLst/>
            <a:rect r="r" b="b" t="t" l="l"/>
            <a:pathLst>
              <a:path h="3070520" w="13350087">
                <a:moveTo>
                  <a:pt x="0" y="0"/>
                </a:moveTo>
                <a:lnTo>
                  <a:pt x="13350087" y="0"/>
                </a:lnTo>
                <a:lnTo>
                  <a:pt x="13350087" y="3070520"/>
                </a:lnTo>
                <a:lnTo>
                  <a:pt x="0" y="30705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73222" y="933450"/>
            <a:ext cx="15941556" cy="1810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5A8DA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Task 2 : Improve the RNAseq data integration pipeline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7259300" y="-876300"/>
            <a:ext cx="15122670" cy="11342003"/>
            <a:chOff x="0" y="0"/>
            <a:chExt cx="812800" cy="609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609600" y="0"/>
                  </a:moveTo>
                  <a:lnTo>
                    <a:pt x="0" y="0"/>
                  </a:lnTo>
                  <a:lnTo>
                    <a:pt x="203200" y="609600"/>
                  </a:lnTo>
                  <a:lnTo>
                    <a:pt x="8128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1DD8BB">
                <a:alpha val="43922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01600" y="-104775"/>
              <a:ext cx="609600" cy="714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9"/>
                </a:lnSpc>
              </a:pP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9260" y="3236633"/>
            <a:ext cx="8844350" cy="5295554"/>
          </a:xfrm>
          <a:custGeom>
            <a:avLst/>
            <a:gdLst/>
            <a:ahLst/>
            <a:cxnLst/>
            <a:rect r="r" b="b" t="t" l="l"/>
            <a:pathLst>
              <a:path h="5295554" w="8844350">
                <a:moveTo>
                  <a:pt x="0" y="0"/>
                </a:moveTo>
                <a:lnTo>
                  <a:pt x="8844350" y="0"/>
                </a:lnTo>
                <a:lnTo>
                  <a:pt x="8844350" y="5295554"/>
                </a:lnTo>
                <a:lnTo>
                  <a:pt x="0" y="52955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65090" y="3033489"/>
            <a:ext cx="9522910" cy="5701842"/>
          </a:xfrm>
          <a:custGeom>
            <a:avLst/>
            <a:gdLst/>
            <a:ahLst/>
            <a:cxnLst/>
            <a:rect r="r" b="b" t="t" l="l"/>
            <a:pathLst>
              <a:path h="5701842" w="9522910">
                <a:moveTo>
                  <a:pt x="0" y="0"/>
                </a:moveTo>
                <a:lnTo>
                  <a:pt x="9522910" y="0"/>
                </a:lnTo>
                <a:lnTo>
                  <a:pt x="9522910" y="5701842"/>
                </a:lnTo>
                <a:lnTo>
                  <a:pt x="0" y="5701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7877" y="1172047"/>
            <a:ext cx="13698401" cy="775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986"/>
              </a:lnSpc>
              <a:spcBef>
                <a:spcPct val="0"/>
              </a:spcBef>
            </a:pPr>
            <a:r>
              <a:rPr lang="en-US" b="true" sz="4616">
                <a:solidFill>
                  <a:srgbClr val="04BFB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BENCHMARKS AND EFFICIENCY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024410"/>
            <a:ext cx="9144000" cy="5474970"/>
          </a:xfrm>
          <a:custGeom>
            <a:avLst/>
            <a:gdLst/>
            <a:ahLst/>
            <a:cxnLst/>
            <a:rect r="r" b="b" t="t" l="l"/>
            <a:pathLst>
              <a:path h="5474970" w="9144000">
                <a:moveTo>
                  <a:pt x="0" y="0"/>
                </a:moveTo>
                <a:lnTo>
                  <a:pt x="9144000" y="0"/>
                </a:lnTo>
                <a:lnTo>
                  <a:pt x="9144000" y="5474970"/>
                </a:lnTo>
                <a:lnTo>
                  <a:pt x="0" y="54749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825808" y="3024410"/>
            <a:ext cx="9303363" cy="5570388"/>
          </a:xfrm>
          <a:custGeom>
            <a:avLst/>
            <a:gdLst/>
            <a:ahLst/>
            <a:cxnLst/>
            <a:rect r="r" b="b" t="t" l="l"/>
            <a:pathLst>
              <a:path h="5570388" w="9303363">
                <a:moveTo>
                  <a:pt x="0" y="0"/>
                </a:moveTo>
                <a:lnTo>
                  <a:pt x="9303363" y="0"/>
                </a:lnTo>
                <a:lnTo>
                  <a:pt x="9303363" y="5570389"/>
                </a:lnTo>
                <a:lnTo>
                  <a:pt x="0" y="5570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7877" y="1172047"/>
            <a:ext cx="13698401" cy="775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986"/>
              </a:lnSpc>
              <a:spcBef>
                <a:spcPct val="0"/>
              </a:spcBef>
            </a:pPr>
            <a:r>
              <a:rPr lang="en-US" b="true" sz="4616">
                <a:solidFill>
                  <a:srgbClr val="04BFB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BENCHMARKS AND EFFICIENCY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84465" y="2970642"/>
            <a:ext cx="9603535" cy="5690094"/>
          </a:xfrm>
          <a:custGeom>
            <a:avLst/>
            <a:gdLst/>
            <a:ahLst/>
            <a:cxnLst/>
            <a:rect r="r" b="b" t="t" l="l"/>
            <a:pathLst>
              <a:path h="5690094" w="9603535">
                <a:moveTo>
                  <a:pt x="0" y="0"/>
                </a:moveTo>
                <a:lnTo>
                  <a:pt x="9603535" y="0"/>
                </a:lnTo>
                <a:lnTo>
                  <a:pt x="9603535" y="5690095"/>
                </a:lnTo>
                <a:lnTo>
                  <a:pt x="0" y="56900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3236633"/>
            <a:ext cx="8614803" cy="5158113"/>
          </a:xfrm>
          <a:custGeom>
            <a:avLst/>
            <a:gdLst/>
            <a:ahLst/>
            <a:cxnLst/>
            <a:rect r="r" b="b" t="t" l="l"/>
            <a:pathLst>
              <a:path h="5158113" w="8614803">
                <a:moveTo>
                  <a:pt x="0" y="0"/>
                </a:moveTo>
                <a:lnTo>
                  <a:pt x="8614803" y="0"/>
                </a:lnTo>
                <a:lnTo>
                  <a:pt x="8614803" y="5158113"/>
                </a:lnTo>
                <a:lnTo>
                  <a:pt x="0" y="51581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7877" y="1172047"/>
            <a:ext cx="13698401" cy="775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986"/>
              </a:lnSpc>
              <a:spcBef>
                <a:spcPct val="0"/>
              </a:spcBef>
            </a:pPr>
            <a:r>
              <a:rPr lang="en-US" b="true" sz="4616">
                <a:solidFill>
                  <a:srgbClr val="04BFB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BENCHMARKS AND EFFICIENCY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7877" y="2897350"/>
            <a:ext cx="8676041" cy="5502218"/>
          </a:xfrm>
          <a:custGeom>
            <a:avLst/>
            <a:gdLst/>
            <a:ahLst/>
            <a:cxnLst/>
            <a:rect r="r" b="b" t="t" l="l"/>
            <a:pathLst>
              <a:path h="5502218" w="8676041">
                <a:moveTo>
                  <a:pt x="0" y="0"/>
                </a:moveTo>
                <a:lnTo>
                  <a:pt x="8676040" y="0"/>
                </a:lnTo>
                <a:lnTo>
                  <a:pt x="8676040" y="5502218"/>
                </a:lnTo>
                <a:lnTo>
                  <a:pt x="0" y="55022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41272" y="2897350"/>
            <a:ext cx="8387354" cy="5542364"/>
          </a:xfrm>
          <a:custGeom>
            <a:avLst/>
            <a:gdLst/>
            <a:ahLst/>
            <a:cxnLst/>
            <a:rect r="r" b="b" t="t" l="l"/>
            <a:pathLst>
              <a:path h="5542364" w="8387354">
                <a:moveTo>
                  <a:pt x="0" y="0"/>
                </a:moveTo>
                <a:lnTo>
                  <a:pt x="8387354" y="0"/>
                </a:lnTo>
                <a:lnTo>
                  <a:pt x="8387354" y="5542364"/>
                </a:lnTo>
                <a:lnTo>
                  <a:pt x="0" y="55423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7877" y="1172047"/>
            <a:ext cx="13698401" cy="775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986"/>
              </a:lnSpc>
              <a:spcBef>
                <a:spcPct val="0"/>
              </a:spcBef>
            </a:pPr>
            <a:r>
              <a:rPr lang="en-US" b="true" sz="4616">
                <a:solidFill>
                  <a:srgbClr val="04BFB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RESULTS OF THE PIPELINE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7877" y="2647459"/>
            <a:ext cx="16801423" cy="5985507"/>
          </a:xfrm>
          <a:custGeom>
            <a:avLst/>
            <a:gdLst/>
            <a:ahLst/>
            <a:cxnLst/>
            <a:rect r="r" b="b" t="t" l="l"/>
            <a:pathLst>
              <a:path h="5985507" w="16801423">
                <a:moveTo>
                  <a:pt x="0" y="0"/>
                </a:moveTo>
                <a:lnTo>
                  <a:pt x="16801423" y="0"/>
                </a:lnTo>
                <a:lnTo>
                  <a:pt x="16801423" y="5985507"/>
                </a:lnTo>
                <a:lnTo>
                  <a:pt x="0" y="59855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7877" y="1172047"/>
            <a:ext cx="13698401" cy="775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986"/>
              </a:lnSpc>
              <a:spcBef>
                <a:spcPct val="0"/>
              </a:spcBef>
            </a:pPr>
            <a:r>
              <a:rPr lang="en-US" b="true" sz="4616">
                <a:solidFill>
                  <a:srgbClr val="04BFB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RESULTS OF THE PIPELINE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7877" y="2701366"/>
            <a:ext cx="8412958" cy="6556934"/>
          </a:xfrm>
          <a:custGeom>
            <a:avLst/>
            <a:gdLst/>
            <a:ahLst/>
            <a:cxnLst/>
            <a:rect r="r" b="b" t="t" l="l"/>
            <a:pathLst>
              <a:path h="6556934" w="8412958">
                <a:moveTo>
                  <a:pt x="0" y="0"/>
                </a:moveTo>
                <a:lnTo>
                  <a:pt x="8412957" y="0"/>
                </a:lnTo>
                <a:lnTo>
                  <a:pt x="8412957" y="6556934"/>
                </a:lnTo>
                <a:lnTo>
                  <a:pt x="0" y="65569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550451" y="2913797"/>
            <a:ext cx="7920171" cy="6344503"/>
          </a:xfrm>
          <a:custGeom>
            <a:avLst/>
            <a:gdLst/>
            <a:ahLst/>
            <a:cxnLst/>
            <a:rect r="r" b="b" t="t" l="l"/>
            <a:pathLst>
              <a:path h="6344503" w="7920171">
                <a:moveTo>
                  <a:pt x="0" y="0"/>
                </a:moveTo>
                <a:lnTo>
                  <a:pt x="7920170" y="0"/>
                </a:lnTo>
                <a:lnTo>
                  <a:pt x="7920170" y="6344503"/>
                </a:lnTo>
                <a:lnTo>
                  <a:pt x="0" y="63445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7877" y="1172047"/>
            <a:ext cx="13698401" cy="775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986"/>
              </a:lnSpc>
              <a:spcBef>
                <a:spcPct val="0"/>
              </a:spcBef>
            </a:pPr>
            <a:r>
              <a:rPr lang="en-US" b="true" sz="4616">
                <a:solidFill>
                  <a:srgbClr val="04BFB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RESULTS OF THE PIPELINE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900478"/>
            <a:ext cx="9332983" cy="6003587"/>
          </a:xfrm>
          <a:custGeom>
            <a:avLst/>
            <a:gdLst/>
            <a:ahLst/>
            <a:cxnLst/>
            <a:rect r="r" b="b" t="t" l="l"/>
            <a:pathLst>
              <a:path h="6003587" w="9332983">
                <a:moveTo>
                  <a:pt x="0" y="0"/>
                </a:moveTo>
                <a:lnTo>
                  <a:pt x="9332983" y="0"/>
                </a:lnTo>
                <a:lnTo>
                  <a:pt x="9332983" y="6003587"/>
                </a:lnTo>
                <a:lnTo>
                  <a:pt x="0" y="60035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47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32983" y="3032206"/>
            <a:ext cx="9211787" cy="6072410"/>
          </a:xfrm>
          <a:custGeom>
            <a:avLst/>
            <a:gdLst/>
            <a:ahLst/>
            <a:cxnLst/>
            <a:rect r="r" b="b" t="t" l="l"/>
            <a:pathLst>
              <a:path h="6072410" w="9211787">
                <a:moveTo>
                  <a:pt x="0" y="0"/>
                </a:moveTo>
                <a:lnTo>
                  <a:pt x="9211788" y="0"/>
                </a:lnTo>
                <a:lnTo>
                  <a:pt x="9211788" y="6072411"/>
                </a:lnTo>
                <a:lnTo>
                  <a:pt x="0" y="60724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7877" y="1172047"/>
            <a:ext cx="13698401" cy="775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986"/>
              </a:lnSpc>
              <a:spcBef>
                <a:spcPct val="0"/>
              </a:spcBef>
            </a:pPr>
            <a:r>
              <a:rPr lang="en-US" b="true" sz="4616">
                <a:solidFill>
                  <a:srgbClr val="04BFB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RESULTS OF THE PIPELINE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44142" y="2281910"/>
            <a:ext cx="14199716" cy="8005090"/>
          </a:xfrm>
          <a:custGeom>
            <a:avLst/>
            <a:gdLst/>
            <a:ahLst/>
            <a:cxnLst/>
            <a:rect r="r" b="b" t="t" l="l"/>
            <a:pathLst>
              <a:path h="8005090" w="14199716">
                <a:moveTo>
                  <a:pt x="0" y="0"/>
                </a:moveTo>
                <a:lnTo>
                  <a:pt x="14199716" y="0"/>
                </a:lnTo>
                <a:lnTo>
                  <a:pt x="14199716" y="8005090"/>
                </a:lnTo>
                <a:lnTo>
                  <a:pt x="0" y="80050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7877" y="1172047"/>
            <a:ext cx="13698401" cy="775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986"/>
              </a:lnSpc>
              <a:spcBef>
                <a:spcPct val="0"/>
              </a:spcBef>
            </a:pPr>
            <a:r>
              <a:rPr lang="en-US" b="true" sz="4616">
                <a:solidFill>
                  <a:srgbClr val="04BFB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RESULTS OF THE PIPELINE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136723" y="0"/>
            <a:ext cx="15122670" cy="11342003"/>
            <a:chOff x="0" y="0"/>
            <a:chExt cx="812800" cy="609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609600" y="0"/>
                  </a:moveTo>
                  <a:lnTo>
                    <a:pt x="0" y="0"/>
                  </a:lnTo>
                  <a:lnTo>
                    <a:pt x="203200" y="609600"/>
                  </a:lnTo>
                  <a:lnTo>
                    <a:pt x="8128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1DD8BB">
                <a:alpha val="4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104775"/>
              <a:ext cx="609600" cy="714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573500" y="-846483"/>
            <a:ext cx="15122670" cy="11342003"/>
            <a:chOff x="0" y="0"/>
            <a:chExt cx="812800" cy="609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609600" y="0"/>
                  </a:moveTo>
                  <a:lnTo>
                    <a:pt x="0" y="0"/>
                  </a:lnTo>
                  <a:lnTo>
                    <a:pt x="203200" y="609600"/>
                  </a:lnTo>
                  <a:lnTo>
                    <a:pt x="8128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1DD8BB">
                <a:alpha val="4392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104775"/>
              <a:ext cx="609600" cy="714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234343" y="3669976"/>
            <a:ext cx="7210840" cy="2785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9851"/>
              </a:lnSpc>
              <a:spcBef>
                <a:spcPct val="0"/>
              </a:spcBef>
            </a:pPr>
            <a:r>
              <a:rPr lang="en-US" b="true" sz="9121">
                <a:solidFill>
                  <a:srgbClr val="04BFB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ANY QUESTIONS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13666" y="3450901"/>
            <a:ext cx="2063034" cy="3705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3713"/>
              </a:lnSpc>
              <a:spcBef>
                <a:spcPct val="0"/>
              </a:spcBef>
            </a:pPr>
            <a:r>
              <a:rPr lang="en-US" b="true" sz="21956">
                <a:solidFill>
                  <a:srgbClr val="04BFB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?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136723" y="0"/>
            <a:ext cx="15122670" cy="11342003"/>
            <a:chOff x="0" y="0"/>
            <a:chExt cx="812800" cy="609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609600" y="0"/>
                  </a:moveTo>
                  <a:lnTo>
                    <a:pt x="0" y="0"/>
                  </a:lnTo>
                  <a:lnTo>
                    <a:pt x="203200" y="609600"/>
                  </a:lnTo>
                  <a:lnTo>
                    <a:pt x="8128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1DD8BB">
                <a:alpha val="4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104775"/>
              <a:ext cx="609600" cy="714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573500" y="-846483"/>
            <a:ext cx="15122670" cy="11342003"/>
            <a:chOff x="0" y="0"/>
            <a:chExt cx="812800" cy="609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609600" y="0"/>
                  </a:moveTo>
                  <a:lnTo>
                    <a:pt x="0" y="0"/>
                  </a:lnTo>
                  <a:lnTo>
                    <a:pt x="203200" y="609600"/>
                  </a:lnTo>
                  <a:lnTo>
                    <a:pt x="8128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1DD8BB">
                <a:alpha val="4392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104775"/>
              <a:ext cx="609600" cy="714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538580" y="4291023"/>
            <a:ext cx="7210840" cy="1543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9851"/>
              </a:lnSpc>
              <a:spcBef>
                <a:spcPct val="0"/>
              </a:spcBef>
            </a:pPr>
            <a:r>
              <a:rPr lang="en-US" b="true" sz="9121">
                <a:solidFill>
                  <a:srgbClr val="04BFB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643619" y="0"/>
            <a:ext cx="15122670" cy="11342003"/>
            <a:chOff x="0" y="0"/>
            <a:chExt cx="812800" cy="609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609600" y="0"/>
                  </a:moveTo>
                  <a:lnTo>
                    <a:pt x="0" y="0"/>
                  </a:lnTo>
                  <a:lnTo>
                    <a:pt x="203200" y="609600"/>
                  </a:lnTo>
                  <a:lnTo>
                    <a:pt x="8128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1DD8BB">
                <a:alpha val="4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104775"/>
              <a:ext cx="609600" cy="714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-876300"/>
            <a:ext cx="15122670" cy="11342003"/>
            <a:chOff x="0" y="0"/>
            <a:chExt cx="812800" cy="609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609600" y="0"/>
                  </a:moveTo>
                  <a:lnTo>
                    <a:pt x="0" y="0"/>
                  </a:lnTo>
                  <a:lnTo>
                    <a:pt x="203200" y="609600"/>
                  </a:lnTo>
                  <a:lnTo>
                    <a:pt x="8128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1DD8BB">
                <a:alpha val="4392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104775"/>
              <a:ext cx="609600" cy="714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782434" y="4163250"/>
            <a:ext cx="11173484" cy="1854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5"/>
              </a:lnSpc>
            </a:pPr>
            <a:r>
              <a:rPr lang="en-US" sz="6088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FIRST PART: </a:t>
            </a:r>
          </a:p>
          <a:p>
            <a:pPr algn="ctr" marL="0" indent="0" lvl="0">
              <a:lnSpc>
                <a:spcPts val="6575"/>
              </a:lnSpc>
              <a:spcBef>
                <a:spcPct val="0"/>
              </a:spcBef>
            </a:pPr>
            <a:r>
              <a:rPr lang="en-US" sz="6088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COMMENT ON THE PIPELINE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52500"/>
            <a:ext cx="8473171" cy="775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986"/>
              </a:lnSpc>
              <a:spcBef>
                <a:spcPct val="0"/>
              </a:spcBef>
            </a:pPr>
            <a:r>
              <a:rPr lang="en-US" b="true" sz="4616">
                <a:solidFill>
                  <a:srgbClr val="04BFB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UPDATING THE WORKFLOW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185421" y="2072980"/>
            <a:ext cx="13350087" cy="3070520"/>
          </a:xfrm>
          <a:custGeom>
            <a:avLst/>
            <a:gdLst/>
            <a:ahLst/>
            <a:cxnLst/>
            <a:rect r="r" b="b" t="t" l="l"/>
            <a:pathLst>
              <a:path h="3070520" w="13350087">
                <a:moveTo>
                  <a:pt x="0" y="0"/>
                </a:moveTo>
                <a:lnTo>
                  <a:pt x="13350087" y="0"/>
                </a:lnTo>
                <a:lnTo>
                  <a:pt x="13350087" y="3070520"/>
                </a:lnTo>
                <a:lnTo>
                  <a:pt x="0" y="30705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10098">
            <a:off x="5621550" y="4776808"/>
            <a:ext cx="499364" cy="1289437"/>
          </a:xfrm>
          <a:custGeom>
            <a:avLst/>
            <a:gdLst/>
            <a:ahLst/>
            <a:cxnLst/>
            <a:rect r="r" b="b" t="t" l="l"/>
            <a:pathLst>
              <a:path h="1289437" w="499364">
                <a:moveTo>
                  <a:pt x="0" y="0"/>
                </a:moveTo>
                <a:lnTo>
                  <a:pt x="499364" y="0"/>
                </a:lnTo>
                <a:lnTo>
                  <a:pt x="499364" y="1289438"/>
                </a:lnTo>
                <a:lnTo>
                  <a:pt x="0" y="12894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026232" y="6358577"/>
            <a:ext cx="9525" cy="887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208944" y="6291902"/>
            <a:ext cx="9059504" cy="3676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0899" indent="-365449" lvl="1">
              <a:lnSpc>
                <a:spcPts val="4739"/>
              </a:lnSpc>
              <a:buFont typeface="Arial"/>
              <a:buChar char="•"/>
            </a:pPr>
            <a:r>
              <a:rPr lang="en-US" sz="3385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Verify the datatype such as raw counts, TPM, TPKM</a:t>
            </a:r>
          </a:p>
          <a:p>
            <a:pPr algn="ctr" marL="730899" indent="-365449" lvl="1">
              <a:lnSpc>
                <a:spcPts val="4739"/>
              </a:lnSpc>
              <a:buFont typeface="Arial"/>
              <a:buChar char="•"/>
            </a:pPr>
            <a:r>
              <a:rPr lang="en-US" sz="3385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 Identify and flag missing or inconsistent data</a:t>
            </a:r>
          </a:p>
          <a:p>
            <a:pPr algn="ctr" marL="730899" indent="-365449" lvl="1">
              <a:lnSpc>
                <a:spcPts val="4739"/>
              </a:lnSpc>
              <a:buFont typeface="Arial"/>
              <a:buChar char="•"/>
            </a:pPr>
            <a:r>
              <a:rPr lang="en-US" sz="3385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Validate the structure of the dataset , avoid duplicates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52500"/>
            <a:ext cx="8473171" cy="775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986"/>
              </a:lnSpc>
              <a:spcBef>
                <a:spcPct val="0"/>
              </a:spcBef>
            </a:pPr>
            <a:r>
              <a:rPr lang="en-US" b="true" sz="4616">
                <a:solidFill>
                  <a:srgbClr val="04BFB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UPDATING THE WORKFLOW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185421" y="2072980"/>
            <a:ext cx="13350087" cy="3070520"/>
          </a:xfrm>
          <a:custGeom>
            <a:avLst/>
            <a:gdLst/>
            <a:ahLst/>
            <a:cxnLst/>
            <a:rect r="r" b="b" t="t" l="l"/>
            <a:pathLst>
              <a:path h="3070520" w="13350087">
                <a:moveTo>
                  <a:pt x="0" y="0"/>
                </a:moveTo>
                <a:lnTo>
                  <a:pt x="13350087" y="0"/>
                </a:lnTo>
                <a:lnTo>
                  <a:pt x="13350087" y="3070520"/>
                </a:lnTo>
                <a:lnTo>
                  <a:pt x="0" y="30705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23093">
            <a:off x="8567378" y="4944332"/>
            <a:ext cx="499364" cy="1289437"/>
          </a:xfrm>
          <a:custGeom>
            <a:avLst/>
            <a:gdLst/>
            <a:ahLst/>
            <a:cxnLst/>
            <a:rect r="r" b="b" t="t" l="l"/>
            <a:pathLst>
              <a:path h="1289437" w="499364">
                <a:moveTo>
                  <a:pt x="0" y="0"/>
                </a:moveTo>
                <a:lnTo>
                  <a:pt x="499363" y="0"/>
                </a:lnTo>
                <a:lnTo>
                  <a:pt x="499363" y="1289437"/>
                </a:lnTo>
                <a:lnTo>
                  <a:pt x="0" y="12894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026232" y="6358577"/>
            <a:ext cx="9525" cy="887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253533" y="6291902"/>
            <a:ext cx="8947822" cy="3076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0899" indent="-365449" lvl="1">
              <a:lnSpc>
                <a:spcPts val="4739"/>
              </a:lnSpc>
              <a:buFont typeface="Arial"/>
              <a:buChar char="•"/>
            </a:pPr>
            <a:r>
              <a:rPr lang="en-US" sz="3385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Normalize the data either to TPM or FPKM</a:t>
            </a:r>
          </a:p>
          <a:p>
            <a:pPr algn="ctr" marL="730899" indent="-365449" lvl="1">
              <a:lnSpc>
                <a:spcPts val="4739"/>
              </a:lnSpc>
              <a:buFont typeface="Arial"/>
              <a:buChar char="•"/>
            </a:pPr>
            <a:r>
              <a:rPr lang="en-US" sz="3385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Using appropriate scaling techniques to ensure values are comparable accross datasets</a:t>
            </a:r>
          </a:p>
          <a:p>
            <a:pPr algn="ctr" marL="730899" indent="-365449" lvl="1">
              <a:lnSpc>
                <a:spcPts val="4739"/>
              </a:lnSpc>
              <a:buFont typeface="Arial"/>
              <a:buChar char="•"/>
            </a:pPr>
            <a:r>
              <a:rPr lang="en-US" sz="3385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Handle batch effects or technical biases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52500"/>
            <a:ext cx="8473171" cy="775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986"/>
              </a:lnSpc>
              <a:spcBef>
                <a:spcPct val="0"/>
              </a:spcBef>
            </a:pPr>
            <a:r>
              <a:rPr lang="en-US" b="true" sz="4616">
                <a:solidFill>
                  <a:srgbClr val="04BFB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UPDATING THE WORKFLOW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185421" y="2072980"/>
            <a:ext cx="13350087" cy="3070520"/>
          </a:xfrm>
          <a:custGeom>
            <a:avLst/>
            <a:gdLst/>
            <a:ahLst/>
            <a:cxnLst/>
            <a:rect r="r" b="b" t="t" l="l"/>
            <a:pathLst>
              <a:path h="3070520" w="13350087">
                <a:moveTo>
                  <a:pt x="0" y="0"/>
                </a:moveTo>
                <a:lnTo>
                  <a:pt x="13350087" y="0"/>
                </a:lnTo>
                <a:lnTo>
                  <a:pt x="13350087" y="3070520"/>
                </a:lnTo>
                <a:lnTo>
                  <a:pt x="0" y="30705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23093">
            <a:off x="11080232" y="5138615"/>
            <a:ext cx="499364" cy="1289437"/>
          </a:xfrm>
          <a:custGeom>
            <a:avLst/>
            <a:gdLst/>
            <a:ahLst/>
            <a:cxnLst/>
            <a:rect r="r" b="b" t="t" l="l"/>
            <a:pathLst>
              <a:path h="1289437" w="499364">
                <a:moveTo>
                  <a:pt x="0" y="0"/>
                </a:moveTo>
                <a:lnTo>
                  <a:pt x="499364" y="0"/>
                </a:lnTo>
                <a:lnTo>
                  <a:pt x="499364" y="1289437"/>
                </a:lnTo>
                <a:lnTo>
                  <a:pt x="0" y="12894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026232" y="6358577"/>
            <a:ext cx="9525" cy="887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681536" y="6634802"/>
            <a:ext cx="11296756" cy="3076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0899" indent="-365449" lvl="1">
              <a:lnSpc>
                <a:spcPts val="4739"/>
              </a:lnSpc>
              <a:buFont typeface="Arial"/>
              <a:buChar char="•"/>
            </a:pPr>
            <a:r>
              <a:rPr lang="en-US" sz="3385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Standardize gene identifiers across datasets (Ensembl)</a:t>
            </a:r>
          </a:p>
          <a:p>
            <a:pPr algn="ctr" marL="730899" indent="-365449" lvl="1">
              <a:lnSpc>
                <a:spcPts val="4739"/>
              </a:lnSpc>
              <a:buFont typeface="Arial"/>
              <a:buChar char="•"/>
            </a:pPr>
            <a:r>
              <a:rPr lang="en-US" sz="3385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Remove or flag genes with mismatched or missing identifiers</a:t>
            </a:r>
          </a:p>
          <a:p>
            <a:pPr algn="ctr" marL="730899" indent="-365449" lvl="1">
              <a:lnSpc>
                <a:spcPts val="4739"/>
              </a:lnSpc>
              <a:buFont typeface="Arial"/>
              <a:buChar char="•"/>
            </a:pPr>
            <a:r>
              <a:rPr lang="en-US" sz="3385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Map aliases or outdated gene names to the latest standards using reference database (optional)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85421" y="2072980"/>
            <a:ext cx="13350087" cy="3070520"/>
          </a:xfrm>
          <a:custGeom>
            <a:avLst/>
            <a:gdLst/>
            <a:ahLst/>
            <a:cxnLst/>
            <a:rect r="r" b="b" t="t" l="l"/>
            <a:pathLst>
              <a:path h="3070520" w="13350087">
                <a:moveTo>
                  <a:pt x="0" y="0"/>
                </a:moveTo>
                <a:lnTo>
                  <a:pt x="13350087" y="0"/>
                </a:lnTo>
                <a:lnTo>
                  <a:pt x="13350087" y="3070520"/>
                </a:lnTo>
                <a:lnTo>
                  <a:pt x="0" y="30705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354178">
            <a:off x="12379033" y="3748990"/>
            <a:ext cx="1177552" cy="2225614"/>
          </a:xfrm>
          <a:custGeom>
            <a:avLst/>
            <a:gdLst/>
            <a:ahLst/>
            <a:cxnLst/>
            <a:rect r="r" b="b" t="t" l="l"/>
            <a:pathLst>
              <a:path h="2225614" w="1177552">
                <a:moveTo>
                  <a:pt x="0" y="0"/>
                </a:moveTo>
                <a:lnTo>
                  <a:pt x="1177552" y="0"/>
                </a:lnTo>
                <a:lnTo>
                  <a:pt x="1177552" y="2225614"/>
                </a:lnTo>
                <a:lnTo>
                  <a:pt x="0" y="22256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52500"/>
            <a:ext cx="8473171" cy="775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986"/>
              </a:lnSpc>
              <a:spcBef>
                <a:spcPct val="0"/>
              </a:spcBef>
            </a:pPr>
            <a:r>
              <a:rPr lang="en-US" b="true" sz="4616">
                <a:solidFill>
                  <a:srgbClr val="04BFB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UPDATING THE WORKFLOW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026232" y="6358577"/>
            <a:ext cx="9525" cy="887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576797" y="6296329"/>
            <a:ext cx="10682503" cy="3076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0899" indent="-365449" lvl="1">
              <a:lnSpc>
                <a:spcPts val="4739"/>
              </a:lnSpc>
              <a:buFont typeface="Arial"/>
              <a:buChar char="•"/>
            </a:pPr>
            <a:r>
              <a:rPr lang="en-US" sz="3385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Map molecular data to clinical features with patient metadata for instance</a:t>
            </a:r>
          </a:p>
          <a:p>
            <a:pPr algn="ctr" marL="730899" indent="-365449" lvl="1">
              <a:lnSpc>
                <a:spcPts val="4739"/>
              </a:lnSpc>
              <a:buFont typeface="Arial"/>
              <a:buChar char="•"/>
            </a:pPr>
            <a:r>
              <a:rPr lang="en-US" sz="3385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Ensure a one-to-one relationship between molecular samples and clinical entries</a:t>
            </a:r>
          </a:p>
          <a:p>
            <a:pPr algn="ctr" marL="730899" indent="-365449" lvl="1">
              <a:lnSpc>
                <a:spcPts val="4739"/>
              </a:lnSpc>
              <a:buFont typeface="Arial"/>
              <a:buChar char="•"/>
            </a:pPr>
            <a:r>
              <a:rPr lang="en-US" sz="3385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Perform QC to verify consistent sample annotations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85421" y="2072980"/>
            <a:ext cx="13350087" cy="3070520"/>
          </a:xfrm>
          <a:custGeom>
            <a:avLst/>
            <a:gdLst/>
            <a:ahLst/>
            <a:cxnLst/>
            <a:rect r="r" b="b" t="t" l="l"/>
            <a:pathLst>
              <a:path h="3070520" w="13350087">
                <a:moveTo>
                  <a:pt x="0" y="0"/>
                </a:moveTo>
                <a:lnTo>
                  <a:pt x="13350087" y="0"/>
                </a:lnTo>
                <a:lnTo>
                  <a:pt x="13350087" y="3070520"/>
                </a:lnTo>
                <a:lnTo>
                  <a:pt x="0" y="30705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3523249" y="4773639"/>
            <a:ext cx="1692825" cy="739722"/>
          </a:xfrm>
          <a:custGeom>
            <a:avLst/>
            <a:gdLst/>
            <a:ahLst/>
            <a:cxnLst/>
            <a:rect r="r" b="b" t="t" l="l"/>
            <a:pathLst>
              <a:path h="739722" w="1692825">
                <a:moveTo>
                  <a:pt x="0" y="0"/>
                </a:moveTo>
                <a:lnTo>
                  <a:pt x="1692825" y="0"/>
                </a:lnTo>
                <a:lnTo>
                  <a:pt x="1692825" y="739722"/>
                </a:lnTo>
                <a:lnTo>
                  <a:pt x="0" y="7397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52500"/>
            <a:ext cx="8473171" cy="775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986"/>
              </a:lnSpc>
              <a:spcBef>
                <a:spcPct val="0"/>
              </a:spcBef>
            </a:pPr>
            <a:r>
              <a:rPr lang="en-US" b="true" sz="4616">
                <a:solidFill>
                  <a:srgbClr val="04BFB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UPDATING THE WORKFLOW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026232" y="6358577"/>
            <a:ext cx="9525" cy="887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9815588" y="6296329"/>
            <a:ext cx="7443712" cy="1276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0899" indent="-365449" lvl="1">
              <a:lnSpc>
                <a:spcPts val="4739"/>
              </a:lnSpc>
              <a:buFont typeface="Arial"/>
              <a:buChar char="•"/>
            </a:pPr>
            <a:r>
              <a:rPr lang="en-US" sz="3385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Ensure formats are consistent for downstream analysis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298594">
            <a:off x="6391686" y="1957215"/>
            <a:ext cx="478284" cy="1235005"/>
          </a:xfrm>
          <a:custGeom>
            <a:avLst/>
            <a:gdLst/>
            <a:ahLst/>
            <a:cxnLst/>
            <a:rect r="r" b="b" t="t" l="l"/>
            <a:pathLst>
              <a:path h="1235005" w="478284">
                <a:moveTo>
                  <a:pt x="0" y="0"/>
                </a:moveTo>
                <a:lnTo>
                  <a:pt x="478284" y="0"/>
                </a:lnTo>
                <a:lnTo>
                  <a:pt x="478284" y="1235005"/>
                </a:lnTo>
                <a:lnTo>
                  <a:pt x="0" y="1235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52500"/>
            <a:ext cx="16945895" cy="775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986"/>
              </a:lnSpc>
              <a:spcBef>
                <a:spcPct val="0"/>
              </a:spcBef>
            </a:pPr>
            <a:r>
              <a:rPr lang="en-US" b="true" sz="4616">
                <a:solidFill>
                  <a:srgbClr val="04BFB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ENHANCING THE PIPELINE TO ENSURE CONSISTENCY OF DATA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83847" y="2221371"/>
            <a:ext cx="3812479" cy="548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5"/>
              </a:lnSpc>
            </a:pPr>
            <a:r>
              <a:rPr lang="en-US" sz="322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Automated QC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968833" y="2061641"/>
            <a:ext cx="7812958" cy="1111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5"/>
              </a:lnSpc>
            </a:pPr>
            <a:r>
              <a:rPr lang="en-US" sz="322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Verify data completennes, formating and scaling consistency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83847" y="3656438"/>
            <a:ext cx="3812479" cy="1111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5"/>
              </a:lnSpc>
            </a:pPr>
            <a:r>
              <a:rPr lang="en-US" sz="322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Use External Gene Databases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5298594">
            <a:off x="6391686" y="3557565"/>
            <a:ext cx="478284" cy="1235005"/>
          </a:xfrm>
          <a:custGeom>
            <a:avLst/>
            <a:gdLst/>
            <a:ahLst/>
            <a:cxnLst/>
            <a:rect r="r" b="b" t="t" l="l"/>
            <a:pathLst>
              <a:path h="1235005" w="478284">
                <a:moveTo>
                  <a:pt x="0" y="0"/>
                </a:moveTo>
                <a:lnTo>
                  <a:pt x="478284" y="0"/>
                </a:lnTo>
                <a:lnTo>
                  <a:pt x="478284" y="1235005"/>
                </a:lnTo>
                <a:lnTo>
                  <a:pt x="0" y="1235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968833" y="3656438"/>
            <a:ext cx="7812958" cy="1111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5"/>
              </a:lnSpc>
            </a:pPr>
            <a:r>
              <a:rPr lang="en-US" sz="322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Integrating tools like Ensembl API or UniProt to ensure a standard format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83847" y="5253415"/>
            <a:ext cx="3812479" cy="1111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5"/>
              </a:lnSpc>
            </a:pPr>
            <a:r>
              <a:rPr lang="en-US" sz="322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Missing data Handling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5298594">
            <a:off x="6391686" y="5154542"/>
            <a:ext cx="478284" cy="1235005"/>
          </a:xfrm>
          <a:custGeom>
            <a:avLst/>
            <a:gdLst/>
            <a:ahLst/>
            <a:cxnLst/>
            <a:rect r="r" b="b" t="t" l="l"/>
            <a:pathLst>
              <a:path h="1235005" w="478284">
                <a:moveTo>
                  <a:pt x="0" y="0"/>
                </a:moveTo>
                <a:lnTo>
                  <a:pt x="478284" y="0"/>
                </a:lnTo>
                <a:lnTo>
                  <a:pt x="478284" y="1235006"/>
                </a:lnTo>
                <a:lnTo>
                  <a:pt x="0" y="1235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968833" y="5253415"/>
            <a:ext cx="8011563" cy="1111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5"/>
              </a:lnSpc>
            </a:pPr>
            <a:r>
              <a:rPr lang="en-US" sz="322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Specify a uniform strategy for missing values (imputation, exclusion, flagging)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83847" y="6850392"/>
            <a:ext cx="3812479" cy="1111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5"/>
              </a:lnSpc>
            </a:pPr>
            <a:r>
              <a:rPr lang="en-US" sz="322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Batch Effect correction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-5298594">
            <a:off x="6391686" y="6751519"/>
            <a:ext cx="478284" cy="1235005"/>
          </a:xfrm>
          <a:custGeom>
            <a:avLst/>
            <a:gdLst/>
            <a:ahLst/>
            <a:cxnLst/>
            <a:rect r="r" b="b" t="t" l="l"/>
            <a:pathLst>
              <a:path h="1235005" w="478284">
                <a:moveTo>
                  <a:pt x="0" y="0"/>
                </a:moveTo>
                <a:lnTo>
                  <a:pt x="478284" y="0"/>
                </a:lnTo>
                <a:lnTo>
                  <a:pt x="478284" y="1235006"/>
                </a:lnTo>
                <a:lnTo>
                  <a:pt x="0" y="1235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968833" y="6850392"/>
            <a:ext cx="8011563" cy="2239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5"/>
              </a:lnSpc>
            </a:pPr>
            <a:r>
              <a:rPr lang="en-US" sz="322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Using tools to correct batch effects when integrating datasets from different experiments</a:t>
            </a:r>
          </a:p>
          <a:p>
            <a:pPr algn="ctr">
              <a:lnSpc>
                <a:spcPts val="4515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783847" y="8500215"/>
            <a:ext cx="3812479" cy="1111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5"/>
              </a:lnSpc>
            </a:pPr>
            <a:r>
              <a:rPr lang="en-US" sz="322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Document each steps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-5298594">
            <a:off x="6391686" y="8472023"/>
            <a:ext cx="478284" cy="1235005"/>
          </a:xfrm>
          <a:custGeom>
            <a:avLst/>
            <a:gdLst/>
            <a:ahLst/>
            <a:cxnLst/>
            <a:rect r="r" b="b" t="t" l="l"/>
            <a:pathLst>
              <a:path h="1235005" w="478284">
                <a:moveTo>
                  <a:pt x="0" y="0"/>
                </a:moveTo>
                <a:lnTo>
                  <a:pt x="478284" y="0"/>
                </a:lnTo>
                <a:lnTo>
                  <a:pt x="478284" y="1235005"/>
                </a:lnTo>
                <a:lnTo>
                  <a:pt x="0" y="1235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8658384" y="8798423"/>
            <a:ext cx="6632461" cy="548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5"/>
              </a:lnSpc>
            </a:pPr>
            <a:r>
              <a:rPr lang="en-US" sz="322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Generate logs for each step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DAGYj71bD1E</dc:identifier>
  <dcterms:modified xsi:type="dcterms:W3CDTF">2011-08-01T06:04:30Z</dcterms:modified>
  <cp:revision>1</cp:revision>
  <dc:title>Cópia de A scalable approach to characterize pleiotropy across thousands of human diseases and complex traits using GWAS summary statistics</dc:title>
</cp:coreProperties>
</file>