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58"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90" r:id="rId23"/>
    <p:sldId id="286" r:id="rId24"/>
    <p:sldId id="287" r:id="rId25"/>
    <p:sldId id="288" r:id="rId26"/>
    <p:sldId id="306" r:id="rId27"/>
    <p:sldId id="289"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F833-8DF3-472E-A94D-4CBC128BD4D1}" type="datetimeFigureOut">
              <a:rPr lang="es-ES" smtClean="0"/>
              <a:t>11/02/2020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E91E5-1602-4EF2-8E4F-E0555FAFC75E}" type="slidenum">
              <a:rPr lang="es-ES" smtClean="0"/>
              <a:t>‹Nº›</a:t>
            </a:fld>
            <a:endParaRPr lang="es-ES" dirty="0"/>
          </a:p>
        </p:txBody>
      </p:sp>
    </p:spTree>
    <p:extLst>
      <p:ext uri="{BB962C8B-B14F-4D97-AF65-F5344CB8AC3E}">
        <p14:creationId xmlns:p14="http://schemas.microsoft.com/office/powerpoint/2010/main" val="144314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E4F90-9734-4548-A71D-2009CD857669}" type="slidenum">
              <a:rPr lang="en-US" altLang="en-US"/>
              <a:pPr/>
              <a:t>3</a:t>
            </a:fld>
            <a:endParaRPr lang="en-US" altLang="en-US" dirty="0"/>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s-AR" altLang="en-US" dirty="0"/>
              <a:t>Otra forma útil de ver una clase es como una plantilla, plano o molde de un conjunto de entidades a partir del cual se crearán luego instancias particulares (los objetos). La interacción de las entidades en el mundo real se produce entre objetos, no entre clases. Las clases no tienen “vida” en el mundo real, los objetos sí. Para poder interactuar con alguna clase deberemos crear una instancia particular de ella, con un conjunto de valores definidos para los atributos. A este proceso se lo conoce como “instanciación de un objeto”.</a:t>
            </a:r>
          </a:p>
        </p:txBody>
      </p:sp>
    </p:spTree>
    <p:extLst>
      <p:ext uri="{BB962C8B-B14F-4D97-AF65-F5344CB8AC3E}">
        <p14:creationId xmlns:p14="http://schemas.microsoft.com/office/powerpoint/2010/main" val="426989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sz="1200" b="0" i="0" kern="1200" dirty="0" smtClean="0">
              <a:solidFill>
                <a:schemeClr val="tx1"/>
              </a:solidFill>
              <a:effectLst/>
              <a:latin typeface="+mn-lt"/>
              <a:ea typeface="+mn-ea"/>
              <a:cs typeface="+mn-cs"/>
            </a:endParaRPr>
          </a:p>
          <a:p>
            <a:pPr lvl="1"/>
            <a:r>
              <a:rPr lang="es-CO" sz="1200" b="1" i="0" kern="1200" dirty="0" err="1" smtClean="0">
                <a:solidFill>
                  <a:schemeClr val="tx1"/>
                </a:solidFill>
                <a:effectLst/>
                <a:latin typeface="+mn-lt"/>
                <a:ea typeface="+mn-ea"/>
                <a:cs typeface="+mn-cs"/>
              </a:rPr>
              <a:t>public</a:t>
            </a:r>
            <a:r>
              <a:rPr lang="es-CO" sz="1200" b="0" i="0" kern="1200" dirty="0" smtClean="0">
                <a:solidFill>
                  <a:schemeClr val="tx1"/>
                </a:solidFill>
                <a:effectLst/>
                <a:latin typeface="+mn-lt"/>
                <a:ea typeface="+mn-ea"/>
                <a:cs typeface="+mn-cs"/>
              </a:rPr>
              <a:t> (+): Indica que el atributo será visible tanto dentro como fuera de la clase, es decir, es </a:t>
            </a:r>
            <a:r>
              <a:rPr lang="es-CO" sz="1200" b="0" i="0" kern="1200" dirty="0" err="1" smtClean="0">
                <a:solidFill>
                  <a:schemeClr val="tx1"/>
                </a:solidFill>
                <a:effectLst/>
                <a:latin typeface="+mn-lt"/>
                <a:ea typeface="+mn-ea"/>
                <a:cs typeface="+mn-cs"/>
              </a:rPr>
              <a:t>accsesible</a:t>
            </a:r>
            <a:r>
              <a:rPr lang="es-CO" sz="1200" b="0" i="0" kern="1200" dirty="0" smtClean="0">
                <a:solidFill>
                  <a:schemeClr val="tx1"/>
                </a:solidFill>
                <a:effectLst/>
                <a:latin typeface="+mn-lt"/>
                <a:ea typeface="+mn-ea"/>
                <a:cs typeface="+mn-cs"/>
              </a:rPr>
              <a:t> desde todos lados.</a:t>
            </a:r>
          </a:p>
          <a:p>
            <a:pPr lvl="1"/>
            <a:r>
              <a:rPr lang="es-CO" sz="1200" b="1" i="0" kern="1200" dirty="0" err="1" smtClean="0">
                <a:solidFill>
                  <a:schemeClr val="tx1"/>
                </a:solidFill>
                <a:effectLst/>
                <a:latin typeface="+mn-lt"/>
                <a:ea typeface="+mn-ea"/>
                <a:cs typeface="+mn-cs"/>
              </a:rPr>
              <a:t>private</a:t>
            </a:r>
            <a:r>
              <a:rPr lang="es-CO" sz="1200" b="0" i="0" kern="1200" dirty="0" smtClean="0">
                <a:solidFill>
                  <a:schemeClr val="tx1"/>
                </a:solidFill>
                <a:effectLst/>
                <a:latin typeface="+mn-lt"/>
                <a:ea typeface="+mn-ea"/>
                <a:cs typeface="+mn-cs"/>
              </a:rPr>
              <a:t> (-): Indica que el atributo sólo será accesible desde dentro de la clase (sólo sus métodos lo pueden </a:t>
            </a:r>
            <a:r>
              <a:rPr lang="es-CO" sz="1200" b="0" i="0" kern="1200" dirty="0" err="1" smtClean="0">
                <a:solidFill>
                  <a:schemeClr val="tx1"/>
                </a:solidFill>
                <a:effectLst/>
                <a:latin typeface="+mn-lt"/>
                <a:ea typeface="+mn-ea"/>
                <a:cs typeface="+mn-cs"/>
              </a:rPr>
              <a:t>accesar</a:t>
            </a:r>
            <a:r>
              <a:rPr lang="es-CO" sz="1200" b="0" i="0" kern="1200" dirty="0" smtClean="0">
                <a:solidFill>
                  <a:schemeClr val="tx1"/>
                </a:solidFill>
                <a:effectLst/>
                <a:latin typeface="+mn-lt"/>
                <a:ea typeface="+mn-ea"/>
                <a:cs typeface="+mn-cs"/>
              </a:rPr>
              <a:t>).</a:t>
            </a:r>
          </a:p>
          <a:p>
            <a:pPr lvl="1"/>
            <a:r>
              <a:rPr lang="es-CO" sz="1200" b="1" i="0" kern="1200" dirty="0" err="1" smtClean="0">
                <a:solidFill>
                  <a:schemeClr val="tx1"/>
                </a:solidFill>
                <a:effectLst/>
                <a:latin typeface="+mn-lt"/>
                <a:ea typeface="+mn-ea"/>
                <a:cs typeface="+mn-cs"/>
              </a:rPr>
              <a:t>protected</a:t>
            </a:r>
            <a:r>
              <a:rPr lang="es-CO" sz="1200" b="0" i="0" kern="1200" dirty="0" smtClean="0">
                <a:solidFill>
                  <a:schemeClr val="tx1"/>
                </a:solidFill>
                <a:effectLst/>
                <a:latin typeface="+mn-lt"/>
                <a:ea typeface="+mn-ea"/>
                <a:cs typeface="+mn-cs"/>
              </a:rPr>
              <a:t> (#): Indica que el atributo no será accesible desde fuera de la clase, pero si podrá ser </a:t>
            </a:r>
            <a:r>
              <a:rPr lang="es-CO" sz="1200" b="0" i="0" kern="1200" dirty="0" err="1" smtClean="0">
                <a:solidFill>
                  <a:schemeClr val="tx1"/>
                </a:solidFill>
                <a:effectLst/>
                <a:latin typeface="+mn-lt"/>
                <a:ea typeface="+mn-ea"/>
                <a:cs typeface="+mn-cs"/>
              </a:rPr>
              <a:t>accesado</a:t>
            </a:r>
            <a:r>
              <a:rPr lang="es-CO" sz="1200" b="0" i="0" kern="1200" dirty="0" smtClean="0">
                <a:solidFill>
                  <a:schemeClr val="tx1"/>
                </a:solidFill>
                <a:effectLst/>
                <a:latin typeface="+mn-lt"/>
                <a:ea typeface="+mn-ea"/>
                <a:cs typeface="+mn-cs"/>
              </a:rPr>
              <a:t> por métodos de la clase además de las subclases que se deriven.</a:t>
            </a:r>
            <a:endParaRPr lang="es-CO" dirty="0"/>
          </a:p>
        </p:txBody>
      </p:sp>
      <p:sp>
        <p:nvSpPr>
          <p:cNvPr id="4" name="Marcador de número de diapositiva 3"/>
          <p:cNvSpPr>
            <a:spLocks noGrp="1"/>
          </p:cNvSpPr>
          <p:nvPr>
            <p:ph type="sldNum" sz="quarter" idx="10"/>
          </p:nvPr>
        </p:nvSpPr>
        <p:spPr/>
        <p:txBody>
          <a:bodyPr/>
          <a:lstStyle/>
          <a:p>
            <a:fld id="{0F66AB33-7C16-414A-BE50-8121BD460418}" type="slidenum">
              <a:rPr lang="es-ES" smtClean="0"/>
              <a:t>8</a:t>
            </a:fld>
            <a:endParaRPr lang="es-ES"/>
          </a:p>
        </p:txBody>
      </p:sp>
    </p:spTree>
    <p:extLst>
      <p:ext uri="{BB962C8B-B14F-4D97-AF65-F5344CB8AC3E}">
        <p14:creationId xmlns:p14="http://schemas.microsoft.com/office/powerpoint/2010/main" val="221219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II</a:t>
            </a:r>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Relaciones entre </a:t>
            </a:r>
            <a:r>
              <a:rPr lang="es-CO" dirty="0" smtClean="0"/>
              <a:t>Clases</a:t>
            </a:r>
            <a:endParaRPr lang="es-CO" dirty="0"/>
          </a:p>
        </p:txBody>
      </p:sp>
      <p:sp>
        <p:nvSpPr>
          <p:cNvPr id="3" name="Marcador de contenido 2"/>
          <p:cNvSpPr>
            <a:spLocks noGrp="1"/>
          </p:cNvSpPr>
          <p:nvPr>
            <p:ph idx="1"/>
          </p:nvPr>
        </p:nvSpPr>
        <p:spPr/>
        <p:txBody>
          <a:bodyPr/>
          <a:lstStyle/>
          <a:p>
            <a:r>
              <a:rPr lang="es-CO" dirty="0"/>
              <a:t>Herencia (Especialización/Generalización): </a:t>
            </a:r>
            <a:endParaRPr lang="es-CO" dirty="0" smtClean="0"/>
          </a:p>
          <a:p>
            <a:pPr marL="0" indent="0">
              <a:buNone/>
            </a:pPr>
            <a:r>
              <a:rPr lang="es-CO" dirty="0"/>
              <a:t>Indica que una subclase hereda los métodos y atributos especificados por una </a:t>
            </a:r>
            <a:r>
              <a:rPr lang="es-CO" dirty="0" err="1"/>
              <a:t>Super</a:t>
            </a:r>
            <a:r>
              <a:rPr lang="es-CO" dirty="0"/>
              <a:t> Clase, por ende la Subclase además de poseer sus propios métodos y atributos, poseerá las características y atributos visibles de la </a:t>
            </a:r>
            <a:r>
              <a:rPr lang="es-CO" dirty="0" err="1"/>
              <a:t>Super</a:t>
            </a:r>
            <a:r>
              <a:rPr lang="es-CO" dirty="0"/>
              <a:t> Clase (</a:t>
            </a:r>
            <a:r>
              <a:rPr lang="es-CO" dirty="0" err="1"/>
              <a:t>public</a:t>
            </a:r>
            <a:r>
              <a:rPr lang="es-CO" dirty="0"/>
              <a:t> y </a:t>
            </a:r>
            <a:r>
              <a:rPr lang="es-CO" dirty="0" err="1"/>
              <a:t>protected</a:t>
            </a:r>
            <a:r>
              <a:rPr lang="es-CO" dirty="0" smtClean="0"/>
              <a:t>):</a:t>
            </a:r>
            <a:endParaRPr lang="es-CO" dirty="0"/>
          </a:p>
          <a:p>
            <a:endParaRPr lang="es-CO" dirty="0"/>
          </a:p>
          <a:p>
            <a:endParaRPr lang="es-CO" dirty="0"/>
          </a:p>
          <a:p>
            <a:endParaRPr lang="es-CO" dirty="0"/>
          </a:p>
        </p:txBody>
      </p:sp>
      <p:pic>
        <p:nvPicPr>
          <p:cNvPr id="4098" name="Picture 2" descr="https://users.dcc.uchile.cl/~psalinas/uml/img/modelo/herenci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612" y="2454557"/>
            <a:ext cx="56197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d2slcw3kip6qmk.cloudfront.net/marketing/pages/chart/uml/class-diagram/class-diagram-inheritance-175x2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028" y="4267200"/>
            <a:ext cx="1521496"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80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s-MX" dirty="0"/>
              <a:t>Diagrama de Clases: Asociaciones</a:t>
            </a:r>
          </a:p>
        </p:txBody>
      </p:sp>
      <p:sp>
        <p:nvSpPr>
          <p:cNvPr id="39939" name="Rectangle 3"/>
          <p:cNvSpPr>
            <a:spLocks noGrp="1" noChangeArrowheads="1"/>
          </p:cNvSpPr>
          <p:nvPr>
            <p:ph type="body" idx="1"/>
          </p:nvPr>
        </p:nvSpPr>
        <p:spPr/>
        <p:txBody>
          <a:bodyPr/>
          <a:lstStyle/>
          <a:p>
            <a:pPr>
              <a:lnSpc>
                <a:spcPct val="90000"/>
              </a:lnSpc>
            </a:pPr>
            <a:r>
              <a:rPr lang="es-MX"/>
              <a:t>El propósito de la asociación puede expresarse en un nombre, verbo o frase que describa como los objetos de un tipo (clase) se relacionan con objetos de otro tipo (clase). Por ejemplo:</a:t>
            </a:r>
          </a:p>
          <a:p>
            <a:pPr>
              <a:lnSpc>
                <a:spcPct val="90000"/>
              </a:lnSpc>
              <a:buFontTx/>
              <a:buNone/>
            </a:pPr>
            <a:r>
              <a:rPr lang="es-MX"/>
              <a:t>Una persona </a:t>
            </a:r>
            <a:r>
              <a:rPr lang="es-MX" b="1">
                <a:solidFill>
                  <a:srgbClr val="FF0000"/>
                </a:solidFill>
              </a:rPr>
              <a:t>tiene</a:t>
            </a:r>
            <a:r>
              <a:rPr lang="es-MX"/>
              <a:t> un coche</a:t>
            </a:r>
          </a:p>
          <a:p>
            <a:pPr>
              <a:lnSpc>
                <a:spcPct val="90000"/>
              </a:lnSpc>
              <a:buFontTx/>
              <a:buNone/>
            </a:pPr>
            <a:r>
              <a:rPr lang="es-MX"/>
              <a:t>Una persona </a:t>
            </a:r>
            <a:r>
              <a:rPr lang="es-MX" b="1">
                <a:solidFill>
                  <a:srgbClr val="FF0000"/>
                </a:solidFill>
              </a:rPr>
              <a:t>maneja</a:t>
            </a:r>
            <a:r>
              <a:rPr lang="es-MX"/>
              <a:t> un coche</a:t>
            </a:r>
          </a:p>
          <a:p>
            <a:pPr>
              <a:lnSpc>
                <a:spcPct val="90000"/>
              </a:lnSpc>
            </a:pPr>
            <a:r>
              <a:rPr lang="es-MX"/>
              <a:t>Multiplicidad: cuantos objetos van a participar en la relación</a:t>
            </a:r>
          </a:p>
        </p:txBody>
      </p:sp>
    </p:spTree>
    <p:extLst>
      <p:ext uri="{BB962C8B-B14F-4D97-AF65-F5344CB8AC3E}">
        <p14:creationId xmlns:p14="http://schemas.microsoft.com/office/powerpoint/2010/main" val="180314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MX"/>
              <a:t>Asociaciones</a:t>
            </a:r>
          </a:p>
        </p:txBody>
      </p:sp>
      <p:sp>
        <p:nvSpPr>
          <p:cNvPr id="38915" name="Rectangle 3"/>
          <p:cNvSpPr>
            <a:spLocks noGrp="1" noChangeArrowheads="1"/>
          </p:cNvSpPr>
          <p:nvPr>
            <p:ph type="body" idx="1"/>
          </p:nvPr>
        </p:nvSpPr>
        <p:spPr/>
        <p:txBody>
          <a:bodyPr/>
          <a:lstStyle/>
          <a:p>
            <a:endParaRPr lang="es-MX"/>
          </a:p>
          <a:p>
            <a:pPr>
              <a:buFontTx/>
              <a:buNone/>
            </a:pPr>
            <a:endParaRPr lang="es-MX"/>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3" y="1953627"/>
            <a:ext cx="6910387"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Text Box 5"/>
          <p:cNvSpPr txBox="1">
            <a:spLocks noChangeArrowheads="1"/>
          </p:cNvSpPr>
          <p:nvPr/>
        </p:nvSpPr>
        <p:spPr bwMode="auto">
          <a:xfrm>
            <a:off x="2373313" y="4826418"/>
            <a:ext cx="74453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sz="2800" dirty="0"/>
              <a:t>Se  indica el rol y la multiplicidad.   </a:t>
            </a:r>
          </a:p>
          <a:p>
            <a:r>
              <a:rPr lang="es-MX" sz="2800" dirty="0"/>
              <a:t>Un vuelo está asociado con un avión y un avión </a:t>
            </a:r>
          </a:p>
          <a:p>
            <a:r>
              <a:rPr lang="es-MX" sz="2800" dirty="0"/>
              <a:t>puede tener asociados ninguno </a:t>
            </a:r>
            <a:r>
              <a:rPr lang="es-MX" sz="2800" dirty="0" err="1"/>
              <a:t>ó</a:t>
            </a:r>
            <a:r>
              <a:rPr lang="es-MX" sz="2800" dirty="0"/>
              <a:t> varios números </a:t>
            </a:r>
          </a:p>
          <a:p>
            <a:r>
              <a:rPr lang="es-MX" sz="2800" dirty="0"/>
              <a:t>de vuelo. </a:t>
            </a:r>
          </a:p>
        </p:txBody>
      </p:sp>
    </p:spTree>
    <p:extLst>
      <p:ext uri="{BB962C8B-B14F-4D97-AF65-F5344CB8AC3E}">
        <p14:creationId xmlns:p14="http://schemas.microsoft.com/office/powerpoint/2010/main" val="412527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s-MX"/>
              <a:t>Dirección</a:t>
            </a:r>
          </a:p>
        </p:txBody>
      </p:sp>
      <p:sp>
        <p:nvSpPr>
          <p:cNvPr id="68611" name="Rectangle 3"/>
          <p:cNvSpPr>
            <a:spLocks noGrp="1" noChangeArrowheads="1"/>
          </p:cNvSpPr>
          <p:nvPr>
            <p:ph type="body" idx="1"/>
          </p:nvPr>
        </p:nvSpPr>
        <p:spPr/>
        <p:txBody>
          <a:bodyPr>
            <a:normAutofit lnSpcReduction="10000"/>
          </a:bodyPr>
          <a:lstStyle/>
          <a:p>
            <a:pPr>
              <a:lnSpc>
                <a:spcPct val="90000"/>
              </a:lnSpc>
            </a:pPr>
            <a:r>
              <a:rPr lang="es-MX" sz="2800" dirty="0"/>
              <a:t>La dirección en las flechas de la asociación determinan en que dirección puede recorrerse una asociación en el momento de la ejecución.  </a:t>
            </a:r>
          </a:p>
          <a:p>
            <a:pPr>
              <a:lnSpc>
                <a:spcPct val="90000"/>
              </a:lnSpc>
            </a:pPr>
            <a:r>
              <a:rPr lang="es-MX" sz="2800" dirty="0"/>
              <a:t>Una asociación sin flechas significa que se puede ir de un objeto a otro y viceversa.</a:t>
            </a:r>
          </a:p>
          <a:p>
            <a:pPr>
              <a:lnSpc>
                <a:spcPct val="90000"/>
              </a:lnSpc>
            </a:pPr>
            <a:r>
              <a:rPr lang="es-MX" sz="2800" dirty="0" smtClean="0"/>
              <a:t>Para el siguiente caso, el </a:t>
            </a:r>
            <a:r>
              <a:rPr lang="es-MX" sz="2800" dirty="0"/>
              <a:t>tipo de flecha en la asociación implica que desde el objeto Reservación puedes recuperar (dirigirte hacia) el objeto Cliente.  También implica que del objeto Cliente puedes recuperar el juego de reservaciones para ese cliente.</a:t>
            </a:r>
          </a:p>
          <a:p>
            <a:pPr>
              <a:lnSpc>
                <a:spcPct val="90000"/>
              </a:lnSpc>
            </a:pPr>
            <a:endParaRPr lang="es-MX" sz="2800" dirty="0"/>
          </a:p>
        </p:txBody>
      </p:sp>
      <p:sp>
        <p:nvSpPr>
          <p:cNvPr id="4" name="Rectangle 4"/>
          <p:cNvSpPr>
            <a:spLocks noChangeArrowheads="1"/>
          </p:cNvSpPr>
          <p:nvPr/>
        </p:nvSpPr>
        <p:spPr bwMode="auto">
          <a:xfrm>
            <a:off x="2147972" y="5768392"/>
            <a:ext cx="2232025" cy="935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 name="Rectangle 5"/>
          <p:cNvSpPr>
            <a:spLocks noChangeArrowheads="1"/>
          </p:cNvSpPr>
          <p:nvPr/>
        </p:nvSpPr>
        <p:spPr bwMode="auto">
          <a:xfrm>
            <a:off x="7620085" y="5768392"/>
            <a:ext cx="2232025" cy="935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6" name="Line 6"/>
          <p:cNvSpPr>
            <a:spLocks noChangeShapeType="1"/>
          </p:cNvSpPr>
          <p:nvPr/>
        </p:nvSpPr>
        <p:spPr bwMode="auto">
          <a:xfrm>
            <a:off x="4379996" y="6200191"/>
            <a:ext cx="32400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 name="Text Box 7"/>
          <p:cNvSpPr txBox="1">
            <a:spLocks noChangeArrowheads="1"/>
          </p:cNvSpPr>
          <p:nvPr/>
        </p:nvSpPr>
        <p:spPr bwMode="auto">
          <a:xfrm>
            <a:off x="4451435" y="5768391"/>
            <a:ext cx="2826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a:t>1….*     hecha para           1</a:t>
            </a:r>
          </a:p>
        </p:txBody>
      </p:sp>
      <p:sp>
        <p:nvSpPr>
          <p:cNvPr id="8" name="Text Box 9"/>
          <p:cNvSpPr txBox="1">
            <a:spLocks noChangeArrowheads="1"/>
          </p:cNvSpPr>
          <p:nvPr/>
        </p:nvSpPr>
        <p:spPr bwMode="auto">
          <a:xfrm>
            <a:off x="2435309" y="6055729"/>
            <a:ext cx="154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Reservación</a:t>
            </a:r>
          </a:p>
        </p:txBody>
      </p:sp>
      <p:sp>
        <p:nvSpPr>
          <p:cNvPr id="9" name="Text Box 10"/>
          <p:cNvSpPr txBox="1">
            <a:spLocks noChangeArrowheads="1"/>
          </p:cNvSpPr>
          <p:nvPr/>
        </p:nvSpPr>
        <p:spPr bwMode="auto">
          <a:xfrm>
            <a:off x="8340810" y="6055728"/>
            <a:ext cx="9685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Cliente</a:t>
            </a:r>
          </a:p>
        </p:txBody>
      </p:sp>
    </p:spTree>
    <p:extLst>
      <p:ext uri="{BB962C8B-B14F-4D97-AF65-F5344CB8AC3E}">
        <p14:creationId xmlns:p14="http://schemas.microsoft.com/office/powerpoint/2010/main" val="139409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3" name="Rectangle 11"/>
          <p:cNvSpPr>
            <a:spLocks noChangeArrowheads="1"/>
          </p:cNvSpPr>
          <p:nvPr/>
        </p:nvSpPr>
        <p:spPr bwMode="auto">
          <a:xfrm>
            <a:off x="2208214" y="5013325"/>
            <a:ext cx="2232025" cy="935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69644" name="Rectangle 12"/>
          <p:cNvSpPr>
            <a:spLocks noChangeArrowheads="1"/>
          </p:cNvSpPr>
          <p:nvPr/>
        </p:nvSpPr>
        <p:spPr bwMode="auto">
          <a:xfrm>
            <a:off x="7680326" y="5013325"/>
            <a:ext cx="2232025" cy="935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69645" name="Text Box 13"/>
          <p:cNvSpPr txBox="1">
            <a:spLocks noChangeArrowheads="1"/>
          </p:cNvSpPr>
          <p:nvPr/>
        </p:nvSpPr>
        <p:spPr bwMode="auto">
          <a:xfrm>
            <a:off x="4583114" y="4941888"/>
            <a:ext cx="2826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a:t>1….*     hecha para           1</a:t>
            </a:r>
          </a:p>
        </p:txBody>
      </p:sp>
      <p:sp>
        <p:nvSpPr>
          <p:cNvPr id="69646" name="Line 14"/>
          <p:cNvSpPr>
            <a:spLocks noChangeShapeType="1"/>
          </p:cNvSpPr>
          <p:nvPr/>
        </p:nvSpPr>
        <p:spPr bwMode="auto">
          <a:xfrm>
            <a:off x="4440239" y="5445125"/>
            <a:ext cx="3240087"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69647" name="Text Box 15"/>
          <p:cNvSpPr txBox="1">
            <a:spLocks noChangeArrowheads="1"/>
          </p:cNvSpPr>
          <p:nvPr/>
        </p:nvSpPr>
        <p:spPr bwMode="auto">
          <a:xfrm>
            <a:off x="2566988" y="5373688"/>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Reservación</a:t>
            </a:r>
          </a:p>
        </p:txBody>
      </p:sp>
      <p:sp>
        <p:nvSpPr>
          <p:cNvPr id="69648" name="Text Box 16"/>
          <p:cNvSpPr txBox="1">
            <a:spLocks noChangeArrowheads="1"/>
          </p:cNvSpPr>
          <p:nvPr/>
        </p:nvSpPr>
        <p:spPr bwMode="auto">
          <a:xfrm>
            <a:off x="8112125" y="5300663"/>
            <a:ext cx="958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Cuarto</a:t>
            </a:r>
          </a:p>
        </p:txBody>
      </p:sp>
      <p:sp>
        <p:nvSpPr>
          <p:cNvPr id="69651" name="Rectangle 19"/>
          <p:cNvSpPr>
            <a:spLocks noGrp="1" noChangeArrowheads="1"/>
          </p:cNvSpPr>
          <p:nvPr>
            <p:ph type="body" idx="1"/>
          </p:nvPr>
        </p:nvSpPr>
        <p:spPr/>
        <p:txBody>
          <a:bodyPr/>
          <a:lstStyle/>
          <a:p>
            <a:pPr>
              <a:buFontTx/>
              <a:buNone/>
            </a:pPr>
            <a:r>
              <a:rPr lang="es-MX" sz="2800" dirty="0" smtClean="0"/>
              <a:t>Supongamos </a:t>
            </a:r>
            <a:r>
              <a:rPr lang="es-MX" sz="2800" dirty="0"/>
              <a:t>que los requerimientos para un sistema de reservaciones requieren que “desde una reservación, que el sistema pueda recuperar el cuarto</a:t>
            </a:r>
          </a:p>
        </p:txBody>
      </p:sp>
    </p:spTree>
    <p:extLst>
      <p:ext uri="{BB962C8B-B14F-4D97-AF65-F5344CB8AC3E}">
        <p14:creationId xmlns:p14="http://schemas.microsoft.com/office/powerpoint/2010/main" val="160222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MX"/>
              <a:t>Clase Asociación</a:t>
            </a:r>
          </a:p>
        </p:txBody>
      </p:sp>
      <p:sp>
        <p:nvSpPr>
          <p:cNvPr id="40963" name="Rectangle 3"/>
          <p:cNvSpPr>
            <a:spLocks noGrp="1" noChangeArrowheads="1"/>
          </p:cNvSpPr>
          <p:nvPr>
            <p:ph type="body" idx="1"/>
          </p:nvPr>
        </p:nvSpPr>
        <p:spPr/>
        <p:txBody>
          <a:bodyPr/>
          <a:lstStyle/>
          <a:p>
            <a:r>
              <a:rPr lang="es-MX" sz="2800" dirty="0"/>
              <a:t>Cuando se modela una asociación entre clases, a veces es necesario incluir otra clase que contiene información valiosa acerca de la relación.</a:t>
            </a:r>
          </a:p>
          <a:p>
            <a:r>
              <a:rPr lang="es-MX" sz="2800" dirty="0"/>
              <a:t>Se representa como una clase normal solo que la línea que la une con la línea que conecta las asociaciones primarias es punteada</a:t>
            </a:r>
            <a:r>
              <a:rPr lang="es-MX" sz="2800" dirty="0" smtClean="0"/>
              <a:t>.</a:t>
            </a:r>
            <a:endParaRPr lang="es-MX" sz="2800" dirty="0"/>
          </a:p>
        </p:txBody>
      </p:sp>
    </p:spTree>
    <p:extLst>
      <p:ext uri="{BB962C8B-B14F-4D97-AF65-F5344CB8AC3E}">
        <p14:creationId xmlns:p14="http://schemas.microsoft.com/office/powerpoint/2010/main" val="116378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233736" y="3202401"/>
            <a:ext cx="6456947" cy="3478633"/>
          </a:xfrm>
        </p:spPr>
      </p:pic>
      <p:sp>
        <p:nvSpPr>
          <p:cNvPr id="2" name="Rectángulo 1"/>
          <p:cNvSpPr/>
          <p:nvPr/>
        </p:nvSpPr>
        <p:spPr>
          <a:xfrm>
            <a:off x="545431" y="2798620"/>
            <a:ext cx="4231105" cy="2800767"/>
          </a:xfrm>
          <a:prstGeom prst="rect">
            <a:avLst/>
          </a:prstGeom>
        </p:spPr>
        <p:txBody>
          <a:bodyPr wrap="square">
            <a:spAutoFit/>
          </a:bodyPr>
          <a:lstStyle/>
          <a:p>
            <a:r>
              <a:rPr lang="es-MX" sz="2200" dirty="0"/>
              <a:t>La asociación entre la clase Flight y </a:t>
            </a:r>
            <a:r>
              <a:rPr lang="es-MX" sz="2200" dirty="0" err="1"/>
              <a:t>FrequentFlyer</a:t>
            </a:r>
            <a:r>
              <a:rPr lang="es-MX" sz="2200" dirty="0"/>
              <a:t> es a través de una clase llamada </a:t>
            </a:r>
            <a:r>
              <a:rPr lang="es-MX" sz="2200" dirty="0" err="1"/>
              <a:t>MileageCredit</a:t>
            </a:r>
            <a:r>
              <a:rPr lang="es-MX" sz="2200" dirty="0"/>
              <a:t>.  Esto significa que debe haber una instancia en esta clase cuando alguna instancia de la clase Flight se asocie con una instancia de la clase </a:t>
            </a:r>
            <a:r>
              <a:rPr lang="es-MX" sz="2200" dirty="0" err="1"/>
              <a:t>FrequentFlyer</a:t>
            </a:r>
            <a:endParaRPr lang="es-CO" sz="2200" dirty="0"/>
          </a:p>
        </p:txBody>
      </p:sp>
    </p:spTree>
    <p:extLst>
      <p:ext uri="{BB962C8B-B14F-4D97-AF65-F5344CB8AC3E}">
        <p14:creationId xmlns:p14="http://schemas.microsoft.com/office/powerpoint/2010/main" val="3346062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s-MX" sz="4000"/>
              <a:t>Diagrama de Clase: Agregación y  Composición</a:t>
            </a:r>
          </a:p>
        </p:txBody>
      </p:sp>
      <p:sp>
        <p:nvSpPr>
          <p:cNvPr id="46083" name="Rectangle 3"/>
          <p:cNvSpPr>
            <a:spLocks noGrp="1" noChangeArrowheads="1"/>
          </p:cNvSpPr>
          <p:nvPr>
            <p:ph type="body" idx="1"/>
          </p:nvPr>
        </p:nvSpPr>
        <p:spPr/>
        <p:txBody>
          <a:bodyPr/>
          <a:lstStyle/>
          <a:p>
            <a:r>
              <a:rPr lang="es-MX"/>
              <a:t>Cada agregación es un tipo de asociación. </a:t>
            </a:r>
          </a:p>
          <a:p>
            <a:r>
              <a:rPr lang="es-MX"/>
              <a:t>Cada composición es una forma de agregación.</a:t>
            </a:r>
          </a:p>
        </p:txBody>
      </p:sp>
      <p:sp>
        <p:nvSpPr>
          <p:cNvPr id="46084" name="Rectangle 4"/>
          <p:cNvSpPr>
            <a:spLocks noChangeArrowheads="1"/>
          </p:cNvSpPr>
          <p:nvPr/>
        </p:nvSpPr>
        <p:spPr bwMode="auto">
          <a:xfrm>
            <a:off x="5719263" y="3368092"/>
            <a:ext cx="6192837" cy="2376487"/>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endParaRPr lang="es-CO"/>
          </a:p>
        </p:txBody>
      </p:sp>
      <p:sp>
        <p:nvSpPr>
          <p:cNvPr id="46085" name="Rectangle 5"/>
          <p:cNvSpPr>
            <a:spLocks noChangeArrowheads="1"/>
          </p:cNvSpPr>
          <p:nvPr/>
        </p:nvSpPr>
        <p:spPr bwMode="auto">
          <a:xfrm>
            <a:off x="6368550" y="3872916"/>
            <a:ext cx="5400675" cy="16557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O"/>
          </a:p>
        </p:txBody>
      </p:sp>
      <p:sp>
        <p:nvSpPr>
          <p:cNvPr id="46086" name="Rectangle 6"/>
          <p:cNvSpPr>
            <a:spLocks noChangeArrowheads="1"/>
          </p:cNvSpPr>
          <p:nvPr/>
        </p:nvSpPr>
        <p:spPr bwMode="auto">
          <a:xfrm>
            <a:off x="7016249" y="4376153"/>
            <a:ext cx="4319588" cy="8651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46088" name="Text Box 8"/>
          <p:cNvSpPr txBox="1">
            <a:spLocks noChangeArrowheads="1"/>
          </p:cNvSpPr>
          <p:nvPr/>
        </p:nvSpPr>
        <p:spPr bwMode="auto">
          <a:xfrm>
            <a:off x="5916112" y="3388729"/>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Asociación</a:t>
            </a:r>
          </a:p>
        </p:txBody>
      </p:sp>
      <p:sp>
        <p:nvSpPr>
          <p:cNvPr id="46091" name="Text Box 11"/>
          <p:cNvSpPr txBox="1">
            <a:spLocks noChangeArrowheads="1"/>
          </p:cNvSpPr>
          <p:nvPr/>
        </p:nvSpPr>
        <p:spPr bwMode="auto">
          <a:xfrm>
            <a:off x="6727324" y="3872916"/>
            <a:ext cx="1441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Agregación</a:t>
            </a:r>
          </a:p>
        </p:txBody>
      </p:sp>
      <p:sp>
        <p:nvSpPr>
          <p:cNvPr id="46092" name="Text Box 12"/>
          <p:cNvSpPr txBox="1">
            <a:spLocks noChangeArrowheads="1"/>
          </p:cNvSpPr>
          <p:nvPr/>
        </p:nvSpPr>
        <p:spPr bwMode="auto">
          <a:xfrm>
            <a:off x="7232149" y="4449179"/>
            <a:ext cx="156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Composción</a:t>
            </a:r>
          </a:p>
        </p:txBody>
      </p:sp>
    </p:spTree>
    <p:extLst>
      <p:ext uri="{BB962C8B-B14F-4D97-AF65-F5344CB8AC3E}">
        <p14:creationId xmlns:p14="http://schemas.microsoft.com/office/powerpoint/2010/main" val="95042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MX"/>
              <a:t>AGREGACIÓN BASICA</a:t>
            </a:r>
          </a:p>
        </p:txBody>
      </p:sp>
      <p:sp>
        <p:nvSpPr>
          <p:cNvPr id="48131" name="Rectangle 3"/>
          <p:cNvSpPr>
            <a:spLocks noGrp="1" noChangeArrowheads="1"/>
          </p:cNvSpPr>
          <p:nvPr>
            <p:ph type="body" idx="1"/>
          </p:nvPr>
        </p:nvSpPr>
        <p:spPr/>
        <p:txBody>
          <a:bodyPr/>
          <a:lstStyle/>
          <a:p>
            <a:pPr>
              <a:lnSpc>
                <a:spcPct val="90000"/>
              </a:lnSpc>
            </a:pPr>
            <a:r>
              <a:rPr lang="es-MX"/>
              <a:t>Es un tipo especial de asociación utilizado para modelar una relación  “whole to its parts”.</a:t>
            </a:r>
          </a:p>
          <a:p>
            <a:pPr>
              <a:lnSpc>
                <a:spcPct val="90000"/>
              </a:lnSpc>
            </a:pPr>
            <a:r>
              <a:rPr lang="es-MX"/>
              <a:t>Por ejemplo, Coche es una entidad “whole” y Llanta es una parte del Coche.  </a:t>
            </a:r>
          </a:p>
          <a:p>
            <a:pPr>
              <a:lnSpc>
                <a:spcPct val="90000"/>
              </a:lnSpc>
            </a:pPr>
            <a:r>
              <a:rPr lang="es-MX"/>
              <a:t>Una asociación con una agregación indica que una clase es parte de otra clase.</a:t>
            </a:r>
          </a:p>
          <a:p>
            <a:pPr>
              <a:lnSpc>
                <a:spcPct val="90000"/>
              </a:lnSpc>
            </a:pPr>
            <a:r>
              <a:rPr lang="es-MX"/>
              <a:t>En este tipo de asociación, la clase hijo puede sobrevivir sin su clase padre. </a:t>
            </a:r>
          </a:p>
          <a:p>
            <a:pPr>
              <a:lnSpc>
                <a:spcPct val="90000"/>
              </a:lnSpc>
              <a:buFontTx/>
              <a:buNone/>
            </a:pPr>
            <a:endParaRPr lang="es-MX"/>
          </a:p>
        </p:txBody>
      </p:sp>
    </p:spTree>
    <p:extLst>
      <p:ext uri="{BB962C8B-B14F-4D97-AF65-F5344CB8AC3E}">
        <p14:creationId xmlns:p14="http://schemas.microsoft.com/office/powerpoint/2010/main" val="210054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43997" y="3536951"/>
            <a:ext cx="7200900" cy="1368425"/>
          </a:xfrm>
        </p:spPr>
      </p:pic>
      <p:sp>
        <p:nvSpPr>
          <p:cNvPr id="2" name="Rectángulo 1"/>
          <p:cNvSpPr/>
          <p:nvPr/>
        </p:nvSpPr>
        <p:spPr>
          <a:xfrm>
            <a:off x="605590" y="2588204"/>
            <a:ext cx="2426368" cy="2862322"/>
          </a:xfrm>
          <a:prstGeom prst="rect">
            <a:avLst/>
          </a:prstGeom>
        </p:spPr>
        <p:txBody>
          <a:bodyPr wrap="square">
            <a:spAutoFit/>
          </a:bodyPr>
          <a:lstStyle/>
          <a:p>
            <a:r>
              <a:rPr lang="es-MX" dirty="0"/>
              <a:t>Para representar una relación de agregación, se dibuja una línea sólida de la clase padre (total) a la clase hijo (parte), y con un diamante en el lado de la clase padre.</a:t>
            </a:r>
            <a:br>
              <a:rPr lang="es-MX" dirty="0"/>
            </a:br>
            <a:r>
              <a:rPr lang="es-MX" dirty="0"/>
              <a:t>Una llanta puede existir sin automóvil</a:t>
            </a:r>
            <a:endParaRPr lang="es-CO" dirty="0"/>
          </a:p>
        </p:txBody>
      </p:sp>
    </p:spTree>
    <p:extLst>
      <p:ext uri="{BB962C8B-B14F-4D97-AF65-F5344CB8AC3E}">
        <p14:creationId xmlns:p14="http://schemas.microsoft.com/office/powerpoint/2010/main" val="323423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Conceptos de Programación Orientada</a:t>
            </a:r>
            <a:br>
              <a:rPr lang="es-ES" dirty="0"/>
            </a:br>
            <a:r>
              <a:rPr lang="es-ES" dirty="0"/>
              <a:t>a Objetos</a:t>
            </a:r>
            <a:endParaRPr lang="es-ES" dirty="0"/>
          </a:p>
        </p:txBody>
      </p:sp>
      <p:sp>
        <p:nvSpPr>
          <p:cNvPr id="5" name="Marcador de texto 4"/>
          <p:cNvSpPr>
            <a:spLocks noGrp="1"/>
          </p:cNvSpPr>
          <p:nvPr>
            <p:ph type="body" idx="1"/>
          </p:nvPr>
        </p:nvSpPr>
        <p:spPr/>
        <p:txBody>
          <a:bodyPr/>
          <a:lstStyle/>
          <a:p>
            <a:r>
              <a:rPr lang="es-CO" dirty="0"/>
              <a:t>Diagrama</a:t>
            </a:r>
            <a:r>
              <a:rPr lang="en-US" dirty="0"/>
              <a:t> de </a:t>
            </a:r>
            <a:r>
              <a:rPr lang="es-CO" dirty="0" smtClean="0"/>
              <a:t>clases </a:t>
            </a:r>
          </a:p>
          <a:p>
            <a:r>
              <a:rPr lang="es-CO" dirty="0" smtClean="0"/>
              <a:t>Creación de clases</a:t>
            </a:r>
            <a:endParaRPr lang="es-ES" dirty="0"/>
          </a:p>
        </p:txBody>
      </p:sp>
    </p:spTree>
    <p:extLst>
      <p:ext uri="{BB962C8B-B14F-4D97-AF65-F5344CB8AC3E}">
        <p14:creationId xmlns:p14="http://schemas.microsoft.com/office/powerpoint/2010/main" val="1055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MX" dirty="0" smtClean="0"/>
              <a:t>AGREGACIÓN/COMPOSICIÓN</a:t>
            </a:r>
            <a:endParaRPr lang="es-MX" dirty="0"/>
          </a:p>
        </p:txBody>
      </p:sp>
      <p:sp>
        <p:nvSpPr>
          <p:cNvPr id="50179" name="Rectangle 3"/>
          <p:cNvSpPr>
            <a:spLocks noGrp="1" noChangeArrowheads="1"/>
          </p:cNvSpPr>
          <p:nvPr>
            <p:ph type="body" idx="1"/>
          </p:nvPr>
        </p:nvSpPr>
        <p:spPr/>
        <p:txBody>
          <a:bodyPr>
            <a:normAutofit fontScale="85000" lnSpcReduction="10000"/>
          </a:bodyPr>
          <a:lstStyle/>
          <a:p>
            <a:r>
              <a:rPr lang="es-MX" smtClean="0"/>
              <a:t>En este caso el ciclo de vida de una instancia de la clase hijo depende del ciclo de vida de una instancia de la clase padre.</a:t>
            </a:r>
          </a:p>
          <a:p>
            <a:r>
              <a:rPr lang="es-MX" smtClean="0"/>
              <a:t>A diferencia de la agregación básica, para representarla el diamante no es hueco.</a:t>
            </a:r>
          </a:p>
          <a:p>
            <a:r>
              <a:rPr lang="es-MX" smtClean="0"/>
              <a:t>Una instancia de la clase Company debe tener al menos una en la clase Departamento. </a:t>
            </a:r>
          </a:p>
          <a:p>
            <a:r>
              <a:rPr lang="es-MX" smtClean="0"/>
              <a:t>En este tipo de relaciones, si una la instancia Company se elimina, automáticamente la instancia Departamento también se elimina.</a:t>
            </a:r>
          </a:p>
          <a:p>
            <a:r>
              <a:rPr lang="es-MX" smtClean="0"/>
              <a:t>Otra característica importante es que la clase hijo solo puede relacionarse con una instancia de la clase padre.</a:t>
            </a:r>
          </a:p>
          <a:p>
            <a:endParaRPr lang="es-MX"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23085" y="5501773"/>
            <a:ext cx="2929013" cy="949966"/>
          </a:xfrm>
          <a:prstGeom prst="rect">
            <a:avLst/>
          </a:prstGeom>
          <a:noFill/>
          <a:ln/>
        </p:spPr>
      </p:pic>
    </p:spTree>
    <p:extLst>
      <p:ext uri="{BB962C8B-B14F-4D97-AF65-F5344CB8AC3E}">
        <p14:creationId xmlns:p14="http://schemas.microsoft.com/office/powerpoint/2010/main" val="1500440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sers.dcc.uchile.cl/~psalinas/uml/img/modelo/agregaci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722" y="1926806"/>
            <a:ext cx="3105150" cy="1314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2907297" y="3549913"/>
            <a:ext cx="6096000" cy="2862322"/>
          </a:xfrm>
          <a:prstGeom prst="rect">
            <a:avLst/>
          </a:prstGeom>
        </p:spPr>
        <p:txBody>
          <a:bodyPr>
            <a:spAutoFit/>
          </a:bodyPr>
          <a:lstStyle/>
          <a:p>
            <a:pPr>
              <a:buFont typeface="+mj-lt"/>
              <a:buAutoNum type="romanLcPeriod"/>
            </a:pPr>
            <a:endParaRPr lang="es-CO" dirty="0">
              <a:latin typeface="Times New Roman" panose="02020603050405020304" pitchFamily="18" charset="0"/>
            </a:endParaRPr>
          </a:p>
          <a:p>
            <a:pPr marL="742950" lvl="1" indent="-285750">
              <a:buFont typeface="+mj-lt"/>
              <a:buAutoNum type="romanLcPeriod"/>
            </a:pPr>
            <a:r>
              <a:rPr lang="es-CO" dirty="0">
                <a:latin typeface="Times New Roman" panose="02020603050405020304" pitchFamily="18" charset="0"/>
              </a:rPr>
              <a:t>Un </a:t>
            </a:r>
            <a:r>
              <a:rPr lang="es-CO" dirty="0" smtClean="0">
                <a:latin typeface="Times New Roman" panose="02020603050405020304" pitchFamily="18" charset="0"/>
              </a:rPr>
              <a:t>Almacén </a:t>
            </a:r>
            <a:r>
              <a:rPr lang="es-CO" dirty="0">
                <a:latin typeface="Times New Roman" panose="02020603050405020304" pitchFamily="18" charset="0"/>
              </a:rPr>
              <a:t>posee Clientes y Cuentas (los rombos van en el objeto que posee las referencias).</a:t>
            </a:r>
          </a:p>
          <a:p>
            <a:pPr marL="742950" lvl="1" indent="-285750">
              <a:buFont typeface="+mj-lt"/>
              <a:buAutoNum type="romanLcPeriod"/>
            </a:pPr>
            <a:r>
              <a:rPr lang="es-CO" dirty="0">
                <a:latin typeface="Times New Roman" panose="02020603050405020304" pitchFamily="18" charset="0"/>
              </a:rPr>
              <a:t>Cuando se destruye el Objeto </a:t>
            </a:r>
            <a:r>
              <a:rPr lang="es-CO" dirty="0" smtClean="0">
                <a:latin typeface="Times New Roman" panose="02020603050405020304" pitchFamily="18" charset="0"/>
              </a:rPr>
              <a:t>Almacén </a:t>
            </a:r>
            <a:r>
              <a:rPr lang="es-CO" dirty="0">
                <a:latin typeface="Times New Roman" panose="02020603050405020304" pitchFamily="18" charset="0"/>
              </a:rPr>
              <a:t>también son destruidos los objetos Cuenta asociados, en cambio no son afectados los objetos Cliente asociados.</a:t>
            </a:r>
          </a:p>
          <a:p>
            <a:pPr marL="742950" lvl="1" indent="-285750">
              <a:buFont typeface="+mj-lt"/>
              <a:buAutoNum type="romanLcPeriod"/>
            </a:pPr>
            <a:r>
              <a:rPr lang="es-CO" dirty="0">
                <a:latin typeface="Times New Roman" panose="02020603050405020304" pitchFamily="18" charset="0"/>
              </a:rPr>
              <a:t>La composición (por Valor) se destaca por un rombo relleno.</a:t>
            </a:r>
          </a:p>
          <a:p>
            <a:pPr marL="742950" lvl="1" indent="-285750">
              <a:buFont typeface="+mj-lt"/>
              <a:buAutoNum type="romanLcPeriod"/>
            </a:pPr>
            <a:r>
              <a:rPr lang="es-CO" dirty="0">
                <a:latin typeface="Times New Roman" panose="02020603050405020304" pitchFamily="18" charset="0"/>
              </a:rPr>
              <a:t>La agregación (por Referencia) se destaca por un rombo transparente.</a:t>
            </a:r>
            <a:endParaRPr lang="es-CO" b="0" i="0" dirty="0">
              <a:effectLst/>
              <a:latin typeface="Times New Roman" panose="02020603050405020304" pitchFamily="18" charset="0"/>
            </a:endParaRPr>
          </a:p>
        </p:txBody>
      </p:sp>
    </p:spTree>
    <p:extLst>
      <p:ext uri="{BB962C8B-B14F-4D97-AF65-F5344CB8AC3E}">
        <p14:creationId xmlns:p14="http://schemas.microsoft.com/office/powerpoint/2010/main" val="73006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Codificando clases</a:t>
            </a:r>
            <a:endParaRPr lang="es-ES" dirty="0"/>
          </a:p>
        </p:txBody>
      </p:sp>
      <p:sp>
        <p:nvSpPr>
          <p:cNvPr id="5" name="Marcador de texto 4"/>
          <p:cNvSpPr>
            <a:spLocks noGrp="1"/>
          </p:cNvSpPr>
          <p:nvPr>
            <p:ph type="body" sz="half" idx="2"/>
          </p:nvPr>
        </p:nvSpPr>
        <p:spPr/>
        <p:txBody>
          <a:bodyPr/>
          <a:lstStyle/>
          <a:p>
            <a:r>
              <a:rPr lang="es-ES" dirty="0" smtClean="0"/>
              <a:t>Ejemplo en C#</a:t>
            </a:r>
            <a:endParaRPr lang="es-ES" dirty="0"/>
          </a:p>
        </p:txBody>
      </p:sp>
    </p:spTree>
    <p:extLst>
      <p:ext uri="{BB962C8B-B14F-4D97-AF65-F5344CB8AC3E}">
        <p14:creationId xmlns:p14="http://schemas.microsoft.com/office/powerpoint/2010/main" val="97717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Clase</a:t>
            </a:r>
            <a:endParaRPr lang="es-CO" dirty="0"/>
          </a:p>
        </p:txBody>
      </p:sp>
      <p:sp>
        <p:nvSpPr>
          <p:cNvPr id="3" name="Marcador de contenido 2"/>
          <p:cNvSpPr>
            <a:spLocks noGrp="1"/>
          </p:cNvSpPr>
          <p:nvPr>
            <p:ph idx="1"/>
          </p:nvPr>
        </p:nvSpPr>
        <p:spPr/>
        <p:txBody>
          <a:bodyPr/>
          <a:lstStyle/>
          <a:p>
            <a:r>
              <a:rPr lang="es-CO" dirty="0"/>
              <a:t>Una clase es un molde del que luego se pueden crear múltiples objetos, con similares características.</a:t>
            </a:r>
          </a:p>
          <a:p>
            <a:r>
              <a:rPr lang="es-CO" dirty="0"/>
              <a:t>Una clase es una plantilla (molde), que define atributos (variables) y métodos (funciones)</a:t>
            </a:r>
          </a:p>
          <a:p>
            <a:r>
              <a:rPr lang="es-CO" dirty="0"/>
              <a:t>La clase define los atributos y métodos comunes a los objetos de ese tipo, pero luego, cada objeto tendrá sus propios valores y compartirán las mismas funciones.</a:t>
            </a:r>
          </a:p>
        </p:txBody>
      </p:sp>
      <p:sp>
        <p:nvSpPr>
          <p:cNvPr id="4" name="Marcador de número de diapositiva 3"/>
          <p:cNvSpPr>
            <a:spLocks noGrp="1"/>
          </p:cNvSpPr>
          <p:nvPr>
            <p:ph type="sldNum" sz="quarter" idx="12"/>
          </p:nvPr>
        </p:nvSpPr>
        <p:spPr/>
        <p:txBody>
          <a:bodyPr/>
          <a:lstStyle/>
          <a:p>
            <a:fld id="{6D0D40A6-42E1-47D2-87D5-4245F9BA928D}" type="slidenum">
              <a:rPr lang="es-CO" smtClean="0"/>
              <a:t>23</a:t>
            </a:fld>
            <a:endParaRPr lang="es-CO"/>
          </a:p>
        </p:txBody>
      </p:sp>
    </p:spTree>
    <p:extLst>
      <p:ext uri="{BB962C8B-B14F-4D97-AF65-F5344CB8AC3E}">
        <p14:creationId xmlns:p14="http://schemas.microsoft.com/office/powerpoint/2010/main" val="379122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Clase</a:t>
            </a:r>
            <a:endParaRPr lang="es-CO" dirty="0"/>
          </a:p>
        </p:txBody>
      </p:sp>
      <p:sp>
        <p:nvSpPr>
          <p:cNvPr id="3" name="Marcador de contenido 2"/>
          <p:cNvSpPr>
            <a:spLocks noGrp="1"/>
          </p:cNvSpPr>
          <p:nvPr>
            <p:ph idx="1"/>
          </p:nvPr>
        </p:nvSpPr>
        <p:spPr/>
        <p:txBody>
          <a:bodyPr/>
          <a:lstStyle/>
          <a:p>
            <a:r>
              <a:rPr lang="es-CO" dirty="0"/>
              <a:t>Debemos crear una clase antes de poder crear objetos (instancias) de esa clase</a:t>
            </a:r>
          </a:p>
          <a:p>
            <a:r>
              <a:rPr lang="es-CO" dirty="0" smtClean="0"/>
              <a:t>Al </a:t>
            </a:r>
            <a:r>
              <a:rPr lang="es-CO" dirty="0"/>
              <a:t>crear un objeto de una clase, se dice que se crea una instancia de la clase o un objeto propiamente dicho</a:t>
            </a:r>
            <a:r>
              <a:rPr lang="es-CO" dirty="0" smtClean="0"/>
              <a:t>.</a:t>
            </a:r>
          </a:p>
        </p:txBody>
      </p:sp>
      <p:sp>
        <p:nvSpPr>
          <p:cNvPr id="4" name="Marcador de número de diapositiva 3"/>
          <p:cNvSpPr>
            <a:spLocks noGrp="1"/>
          </p:cNvSpPr>
          <p:nvPr>
            <p:ph type="sldNum" sz="quarter" idx="12"/>
          </p:nvPr>
        </p:nvSpPr>
        <p:spPr/>
        <p:txBody>
          <a:bodyPr/>
          <a:lstStyle/>
          <a:p>
            <a:fld id="{6D0D40A6-42E1-47D2-87D5-4245F9BA928D}" type="slidenum">
              <a:rPr lang="es-CO" smtClean="0"/>
              <a:t>24</a:t>
            </a:fld>
            <a:endParaRPr lang="es-CO"/>
          </a:p>
        </p:txBody>
      </p:sp>
    </p:spTree>
    <p:extLst>
      <p:ext uri="{BB962C8B-B14F-4D97-AF65-F5344CB8AC3E}">
        <p14:creationId xmlns:p14="http://schemas.microsoft.com/office/powerpoint/2010/main" val="85914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Atributos de una clase</a:t>
            </a:r>
            <a:endParaRPr lang="es-CO" dirty="0"/>
          </a:p>
        </p:txBody>
      </p:sp>
      <p:sp>
        <p:nvSpPr>
          <p:cNvPr id="3" name="Marcador de contenido 2"/>
          <p:cNvSpPr>
            <a:spLocks noGrp="1"/>
          </p:cNvSpPr>
          <p:nvPr>
            <p:ph idx="1"/>
          </p:nvPr>
        </p:nvSpPr>
        <p:spPr/>
        <p:txBody>
          <a:bodyPr>
            <a:normAutofit fontScale="92500" lnSpcReduction="20000"/>
          </a:bodyPr>
          <a:lstStyle/>
          <a:p>
            <a:r>
              <a:rPr lang="es-CO" dirty="0"/>
              <a:t>son las características, cualidades, propiedades distintivas de cada clase. Contienen información sobre el objeto. Determinan la apariencia, estado y demás particularidades de la clase. Varios objetos de una misma clase tendrán los mismos atributos pero con valores diferentes.</a:t>
            </a:r>
          </a:p>
          <a:p>
            <a:r>
              <a:rPr lang="es-CO" dirty="0"/>
              <a:t>Cuando creamos un objeto de una clase determinada, los atributos declarados por la clase son localizadas en memoria y pueden ser modificados mediante los métodos.</a:t>
            </a:r>
          </a:p>
          <a:p>
            <a:r>
              <a:rPr lang="es-CO" dirty="0"/>
              <a:t>Lo más conveniente es que los atributos sean privados para que solo los métodos de la clase puedan modificarlos.</a:t>
            </a:r>
          </a:p>
          <a:p>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25</a:t>
            </a:fld>
            <a:endParaRPr lang="es-CO"/>
          </a:p>
        </p:txBody>
      </p:sp>
    </p:spTree>
    <p:extLst>
      <p:ext uri="{BB962C8B-B14F-4D97-AF65-F5344CB8AC3E}">
        <p14:creationId xmlns:p14="http://schemas.microsoft.com/office/powerpoint/2010/main" val="383249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Atributo estático</a:t>
            </a:r>
            <a:endParaRPr lang="es-ES" dirty="0"/>
          </a:p>
        </p:txBody>
      </p:sp>
      <p:sp>
        <p:nvSpPr>
          <p:cNvPr id="3" name="Marcador de contenido 2"/>
          <p:cNvSpPr>
            <a:spLocks noGrp="1"/>
          </p:cNvSpPr>
          <p:nvPr>
            <p:ph idx="1"/>
          </p:nvPr>
        </p:nvSpPr>
        <p:spPr/>
        <p:txBody>
          <a:bodyPr/>
          <a:lstStyle/>
          <a:p>
            <a:r>
              <a:rPr lang="es-ES" dirty="0"/>
              <a:t>Un atributo estático de una clase se crea independientemente a que se definan objetos de la misma, y en el caso que se creen más de un objeto de dicha clase dicho atributo es compartido por todas las </a:t>
            </a:r>
            <a:r>
              <a:rPr lang="es-ES" dirty="0" smtClean="0"/>
              <a:t>instancias</a:t>
            </a:r>
            <a:r>
              <a:rPr lang="es-ES" dirty="0"/>
              <a:t>,</a:t>
            </a:r>
            <a:r>
              <a:rPr lang="es-ES" dirty="0" smtClean="0"/>
              <a:t> es </a:t>
            </a:r>
            <a:r>
              <a:rPr lang="es-ES" dirty="0"/>
              <a:t>decir, que aunque creemos distintos objetos en todos </a:t>
            </a:r>
            <a:r>
              <a:rPr lang="es-ES" dirty="0" smtClean="0"/>
              <a:t>será </a:t>
            </a:r>
            <a:r>
              <a:rPr lang="es-ES" dirty="0"/>
              <a:t>igual.</a:t>
            </a:r>
          </a:p>
          <a:p>
            <a:endParaRPr lang="es-ES" dirty="0"/>
          </a:p>
        </p:txBody>
      </p:sp>
    </p:spTree>
    <p:extLst>
      <p:ext uri="{BB962C8B-B14F-4D97-AF65-F5344CB8AC3E}">
        <p14:creationId xmlns:p14="http://schemas.microsoft.com/office/powerpoint/2010/main" val="2966792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Métodos de una clase</a:t>
            </a:r>
            <a:endParaRPr lang="es-CO" dirty="0"/>
          </a:p>
        </p:txBody>
      </p:sp>
      <p:sp>
        <p:nvSpPr>
          <p:cNvPr id="3" name="Marcador de contenido 2"/>
          <p:cNvSpPr>
            <a:spLocks noGrp="1"/>
          </p:cNvSpPr>
          <p:nvPr>
            <p:ph idx="1"/>
          </p:nvPr>
        </p:nvSpPr>
        <p:spPr/>
        <p:txBody>
          <a:bodyPr>
            <a:normAutofit fontScale="92500" lnSpcReduction="20000"/>
          </a:bodyPr>
          <a:lstStyle/>
          <a:p>
            <a:r>
              <a:rPr lang="es-CO" dirty="0"/>
              <a:t>Los métodos son como las funciones en los lenguajes estructurados, pero están definidos dentro de una clase y operan sobre los atributos </a:t>
            </a:r>
            <a:r>
              <a:rPr lang="es-CO" dirty="0" smtClean="0"/>
              <a:t>o variables de </a:t>
            </a:r>
            <a:r>
              <a:rPr lang="es-CO" dirty="0"/>
              <a:t>dicha clase.</a:t>
            </a:r>
          </a:p>
          <a:p>
            <a:r>
              <a:rPr lang="es-CO" dirty="0"/>
              <a:t>Los métodos también son llamados las responsabilidades de la clase. Para encontrar las responsabilidades de una clase hay que preguntarse qué puede hacer la clase.</a:t>
            </a:r>
          </a:p>
          <a:p>
            <a:r>
              <a:rPr lang="es-CO" dirty="0"/>
              <a:t>El objetivo de un método es ejecutar las actividades que tiene encomendada la clase a la cual pertenece.</a:t>
            </a:r>
          </a:p>
          <a:p>
            <a:r>
              <a:rPr lang="es-CO" dirty="0" smtClean="0"/>
              <a:t>Usualmente los </a:t>
            </a:r>
            <a:r>
              <a:rPr lang="es-CO" dirty="0"/>
              <a:t>atributos de un objeto se modifican mediante llamadas a sus métodos.</a:t>
            </a:r>
          </a:p>
          <a:p>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27</a:t>
            </a:fld>
            <a:endParaRPr lang="es-CO"/>
          </a:p>
        </p:txBody>
      </p:sp>
    </p:spTree>
    <p:extLst>
      <p:ext uri="{BB962C8B-B14F-4D97-AF65-F5344CB8AC3E}">
        <p14:creationId xmlns:p14="http://schemas.microsoft.com/office/powerpoint/2010/main" val="3746157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859722" y="1719061"/>
            <a:ext cx="9039225" cy="3162300"/>
          </a:xfrm>
          <a:prstGeom prst="rect">
            <a:avLst/>
          </a:prstGeom>
        </p:spPr>
      </p:pic>
      <p:sp>
        <p:nvSpPr>
          <p:cNvPr id="6" name="Marcador de número de diapositiva 5"/>
          <p:cNvSpPr>
            <a:spLocks noGrp="1"/>
          </p:cNvSpPr>
          <p:nvPr>
            <p:ph type="sldNum" sz="quarter" idx="12"/>
          </p:nvPr>
        </p:nvSpPr>
        <p:spPr/>
        <p:txBody>
          <a:bodyPr/>
          <a:lstStyle/>
          <a:p>
            <a:fld id="{6D0D40A6-42E1-47D2-87D5-4245F9BA928D}" type="slidenum">
              <a:rPr lang="es-CO" smtClean="0"/>
              <a:t>28</a:t>
            </a:fld>
            <a:endParaRPr lang="es-CO"/>
          </a:p>
        </p:txBody>
      </p:sp>
    </p:spTree>
    <p:extLst>
      <p:ext uri="{BB962C8B-B14F-4D97-AF65-F5344CB8AC3E}">
        <p14:creationId xmlns:p14="http://schemas.microsoft.com/office/powerpoint/2010/main" val="361374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43137" y="1052512"/>
            <a:ext cx="7705725" cy="4752975"/>
          </a:xfrm>
          <a:prstGeom prst="rect">
            <a:avLst/>
          </a:prstGeom>
        </p:spPr>
      </p:pic>
      <p:sp>
        <p:nvSpPr>
          <p:cNvPr id="3" name="Marcador de número de diapositiva 2"/>
          <p:cNvSpPr>
            <a:spLocks noGrp="1"/>
          </p:cNvSpPr>
          <p:nvPr>
            <p:ph type="sldNum" sz="quarter" idx="12"/>
          </p:nvPr>
        </p:nvSpPr>
        <p:spPr/>
        <p:txBody>
          <a:bodyPr/>
          <a:lstStyle/>
          <a:p>
            <a:fld id="{6D0D40A6-42E1-47D2-87D5-4245F9BA928D}" type="slidenum">
              <a:rPr lang="es-CO" smtClean="0"/>
              <a:t>29</a:t>
            </a:fld>
            <a:endParaRPr lang="es-CO"/>
          </a:p>
        </p:txBody>
      </p:sp>
    </p:spTree>
    <p:extLst>
      <p:ext uri="{BB962C8B-B14F-4D97-AF65-F5344CB8AC3E}">
        <p14:creationId xmlns:p14="http://schemas.microsoft.com/office/powerpoint/2010/main" val="116150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511" name="Rectangle 287"/>
          <p:cNvSpPr>
            <a:spLocks noGrp="1" noChangeArrowheads="1"/>
          </p:cNvSpPr>
          <p:nvPr>
            <p:ph type="title"/>
          </p:nvPr>
        </p:nvSpPr>
        <p:spPr/>
        <p:txBody>
          <a:bodyPr/>
          <a:lstStyle/>
          <a:p>
            <a:r>
              <a:rPr lang="es-CR" altLang="en-US" dirty="0"/>
              <a:t>Objetos y Clases</a:t>
            </a:r>
          </a:p>
        </p:txBody>
      </p:sp>
      <p:sp>
        <p:nvSpPr>
          <p:cNvPr id="564512" name="Rectangle 288"/>
          <p:cNvSpPr>
            <a:spLocks noGrp="1" noChangeArrowheads="1"/>
          </p:cNvSpPr>
          <p:nvPr>
            <p:ph type="body" idx="1"/>
          </p:nvPr>
        </p:nvSpPr>
        <p:spPr>
          <a:xfrm>
            <a:off x="1890713" y="1898425"/>
            <a:ext cx="8388350" cy="2520950"/>
          </a:xfrm>
        </p:spPr>
        <p:txBody>
          <a:bodyPr>
            <a:normAutofit lnSpcReduction="10000"/>
          </a:bodyPr>
          <a:lstStyle/>
          <a:p>
            <a:r>
              <a:rPr lang="es-ES" altLang="en-US" sz="2800" dirty="0"/>
              <a:t>Una clase es una definición abstracta de un objeto</a:t>
            </a:r>
          </a:p>
          <a:p>
            <a:pPr lvl="1"/>
            <a:r>
              <a:rPr lang="es-ES" altLang="en-US" sz="2400" dirty="0"/>
              <a:t>Define la estructura y el comportamiento compartidos por los objetos</a:t>
            </a:r>
          </a:p>
          <a:p>
            <a:pPr lvl="1"/>
            <a:r>
              <a:rPr lang="es-ES" altLang="en-US" sz="2400" dirty="0"/>
              <a:t>Sirve como modelo para la creación de objetos </a:t>
            </a:r>
          </a:p>
          <a:p>
            <a:r>
              <a:rPr lang="es-ES" altLang="en-US" sz="2800" dirty="0"/>
              <a:t>Los objetos pueden ser agrupados en clases</a:t>
            </a:r>
            <a:endParaRPr lang="en-US" altLang="en-US" sz="2800" dirty="0"/>
          </a:p>
        </p:txBody>
      </p:sp>
      <p:sp>
        <p:nvSpPr>
          <p:cNvPr id="564270" name="Freeform 46"/>
          <p:cNvSpPr>
            <a:spLocks/>
          </p:cNvSpPr>
          <p:nvPr/>
        </p:nvSpPr>
        <p:spPr bwMode="auto">
          <a:xfrm>
            <a:off x="9104313" y="3498850"/>
            <a:ext cx="42862" cy="52388"/>
          </a:xfrm>
          <a:custGeom>
            <a:avLst/>
            <a:gdLst>
              <a:gd name="T0" fmla="*/ 47 h 49"/>
              <a:gd name="T1" fmla="*/ 0 h 49"/>
              <a:gd name="T2" fmla="*/ 49 h 49"/>
              <a:gd name="T3" fmla="*/ 47 h 49"/>
            </a:gdLst>
            <a:ahLst/>
            <a:cxnLst>
              <a:cxn ang="0">
                <a:pos x="0" y="T0"/>
              </a:cxn>
              <a:cxn ang="0">
                <a:pos x="0" y="T1"/>
              </a:cxn>
              <a:cxn ang="0">
                <a:pos x="0" y="T2"/>
              </a:cxn>
              <a:cxn ang="0">
                <a:pos x="0" y="T3"/>
              </a:cxn>
            </a:cxnLst>
            <a:rect l="0" t="0" r="r" b="b"/>
            <a:pathLst>
              <a:path h="49">
                <a:moveTo>
                  <a:pt x="0" y="47"/>
                </a:moveTo>
                <a:lnTo>
                  <a:pt x="0" y="0"/>
                </a:lnTo>
                <a:lnTo>
                  <a:pt x="0" y="49"/>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1" name="Freeform 47"/>
          <p:cNvSpPr>
            <a:spLocks/>
          </p:cNvSpPr>
          <p:nvPr/>
        </p:nvSpPr>
        <p:spPr bwMode="auto">
          <a:xfrm>
            <a:off x="10625138" y="4402138"/>
            <a:ext cx="42862" cy="42862"/>
          </a:xfrm>
          <a:custGeom>
            <a:avLst/>
            <a:gdLst>
              <a:gd name="T0" fmla="*/ 0 w 5"/>
              <a:gd name="T1" fmla="*/ 1 w 5"/>
              <a:gd name="T2" fmla="*/ 2 w 5"/>
              <a:gd name="T3" fmla="*/ 4 w 5"/>
              <a:gd name="T4" fmla="*/ 5 w 5"/>
              <a:gd name="T5" fmla="*/ 4 w 5"/>
              <a:gd name="T6" fmla="*/ 2 w 5"/>
              <a:gd name="T7" fmla="*/ 1 w 5"/>
              <a:gd name="T8"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5">
                <a:moveTo>
                  <a:pt x="0" y="0"/>
                </a:moveTo>
                <a:lnTo>
                  <a:pt x="1" y="0"/>
                </a:lnTo>
                <a:lnTo>
                  <a:pt x="2" y="0"/>
                </a:lnTo>
                <a:lnTo>
                  <a:pt x="4" y="0"/>
                </a:lnTo>
                <a:lnTo>
                  <a:pt x="5" y="0"/>
                </a:lnTo>
                <a:lnTo>
                  <a:pt x="4" y="0"/>
                </a:lnTo>
                <a:lnTo>
                  <a:pt x="2" y="0"/>
                </a:lnTo>
                <a:lnTo>
                  <a:pt x="1" y="0"/>
                </a:lnTo>
                <a:lnTo>
                  <a:pt x="0" y="0"/>
                </a:lnTo>
                <a:close/>
              </a:path>
            </a:pathLst>
          </a:custGeom>
          <a:solidFill>
            <a:srgbClr val="FFFF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3" name="Freeform 49"/>
          <p:cNvSpPr>
            <a:spLocks/>
          </p:cNvSpPr>
          <p:nvPr/>
        </p:nvSpPr>
        <p:spPr bwMode="auto">
          <a:xfrm>
            <a:off x="9498013" y="5413376"/>
            <a:ext cx="42862" cy="42863"/>
          </a:xfrm>
          <a:custGeom>
            <a:avLst/>
            <a:gdLst>
              <a:gd name="T0" fmla="*/ 3 h 3"/>
              <a:gd name="T1" fmla="*/ 3 h 3"/>
              <a:gd name="T2" fmla="*/ 1 h 3"/>
              <a:gd name="T3" fmla="*/ 1 h 3"/>
              <a:gd name="T4" fmla="*/ 1 h 3"/>
              <a:gd name="T5" fmla="*/ 1 h 3"/>
              <a:gd name="T6" fmla="*/ 1 h 3"/>
              <a:gd name="T7" fmla="*/ 1 h 3"/>
              <a:gd name="T8" fmla="*/ 1 h 3"/>
              <a:gd name="T9" fmla="*/ 1 h 3"/>
              <a:gd name="T10" fmla="*/ 1 h 3"/>
              <a:gd name="T11" fmla="*/ 1 h 3"/>
              <a:gd name="T12" fmla="*/ 0 h 3"/>
              <a:gd name="T13" fmla="*/ 1 h 3"/>
              <a:gd name="T14" fmla="*/ 1 h 3"/>
              <a:gd name="T15" fmla="*/ 1 h 3"/>
              <a:gd name="T16"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3">
                <a:moveTo>
                  <a:pt x="0" y="3"/>
                </a:moveTo>
                <a:lnTo>
                  <a:pt x="0" y="3"/>
                </a:lnTo>
                <a:lnTo>
                  <a:pt x="0" y="1"/>
                </a:lnTo>
                <a:lnTo>
                  <a:pt x="0" y="1"/>
                </a:lnTo>
                <a:lnTo>
                  <a:pt x="0" y="1"/>
                </a:lnTo>
                <a:lnTo>
                  <a:pt x="0" y="1"/>
                </a:lnTo>
                <a:lnTo>
                  <a:pt x="0" y="1"/>
                </a:lnTo>
                <a:lnTo>
                  <a:pt x="0" y="1"/>
                </a:lnTo>
                <a:lnTo>
                  <a:pt x="0" y="1"/>
                </a:lnTo>
                <a:lnTo>
                  <a:pt x="0" y="1"/>
                </a:lnTo>
                <a:lnTo>
                  <a:pt x="0" y="1"/>
                </a:lnTo>
                <a:lnTo>
                  <a:pt x="0" y="1"/>
                </a:lnTo>
                <a:lnTo>
                  <a:pt x="0" y="0"/>
                </a:lnTo>
                <a:lnTo>
                  <a:pt x="0" y="1"/>
                </a:lnTo>
                <a:lnTo>
                  <a:pt x="0" y="1"/>
                </a:lnTo>
                <a:lnTo>
                  <a:pt x="0" y="1"/>
                </a:lnTo>
                <a:lnTo>
                  <a:pt x="0" y="3"/>
                </a:lnTo>
                <a:close/>
              </a:path>
            </a:pathLst>
          </a:custGeom>
          <a:solidFill>
            <a:srgbClr val="FFF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4" name="Freeform 50"/>
          <p:cNvSpPr>
            <a:spLocks/>
          </p:cNvSpPr>
          <p:nvPr/>
        </p:nvSpPr>
        <p:spPr bwMode="auto">
          <a:xfrm>
            <a:off x="9034463" y="6000751"/>
            <a:ext cx="42862" cy="42863"/>
          </a:xfrm>
          <a:custGeom>
            <a:avLst/>
            <a:gdLst>
              <a:gd name="T0" fmla="*/ 0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5" name="Freeform 51"/>
          <p:cNvSpPr>
            <a:spLocks/>
          </p:cNvSpPr>
          <p:nvPr/>
        </p:nvSpPr>
        <p:spPr bwMode="auto">
          <a:xfrm>
            <a:off x="10279063" y="6354763"/>
            <a:ext cx="42862" cy="42862"/>
          </a:xfrm>
          <a:custGeom>
            <a:avLst/>
            <a:gdLst>
              <a:gd name="T0" fmla="*/ 0 w 2"/>
              <a:gd name="T1" fmla="*/ 2 w 2"/>
              <a:gd name="T2" fmla="*/ 0 w 2"/>
              <a:gd name="T3" fmla="*/ 0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nvGrpSpPr>
          <p:cNvPr id="564276" name="Group 52"/>
          <p:cNvGrpSpPr>
            <a:grpSpLocks/>
          </p:cNvGrpSpPr>
          <p:nvPr/>
        </p:nvGrpSpPr>
        <p:grpSpPr bwMode="auto">
          <a:xfrm>
            <a:off x="6886575" y="5500688"/>
            <a:ext cx="1843088" cy="1357312"/>
            <a:chOff x="1728" y="1169"/>
            <a:chExt cx="2302" cy="1980"/>
          </a:xfrm>
        </p:grpSpPr>
        <p:sp>
          <p:nvSpPr>
            <p:cNvPr id="564277" name="AutoShape 53"/>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278" name="Freeform 54"/>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9" name="Freeform 55"/>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0" name="Freeform 56"/>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1" name="Freeform 57"/>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2" name="Freeform 58"/>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3" name="Freeform 59"/>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4" name="Freeform 60"/>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5" name="Freeform 61"/>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6" name="Freeform 62"/>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7" name="Freeform 63"/>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8" name="Freeform 64"/>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9" name="Freeform 65"/>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0" name="Freeform 66"/>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1" name="Freeform 67"/>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2" name="Freeform 68"/>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3" name="Freeform 69"/>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4" name="Freeform 70"/>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5" name="Freeform 71"/>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6" name="Freeform 72"/>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7" name="Freeform 73"/>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8" name="Freeform 74"/>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9" name="Freeform 75"/>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0" name="Freeform 76"/>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1" name="Freeform 77"/>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2" name="Freeform 78"/>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3" name="Freeform 79"/>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4" name="Freeform 80"/>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5" name="Freeform 81"/>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6" name="Freeform 82"/>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7" name="Freeform 83"/>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8" name="Freeform 84"/>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9" name="Freeform 85"/>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0" name="Freeform 86"/>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1" name="Freeform 87"/>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2" name="Freeform 88"/>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3" name="Freeform 89"/>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4" name="Freeform 90"/>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5" name="Freeform 91"/>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6" name="Freeform 92"/>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7" name="Freeform 93"/>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8" name="Freeform 94"/>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9" name="Freeform 95"/>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0" name="Freeform 96"/>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1" name="Freeform 97"/>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sp>
        <p:nvSpPr>
          <p:cNvPr id="564414" name="Line 190"/>
          <p:cNvSpPr>
            <a:spLocks noChangeShapeType="1"/>
          </p:cNvSpPr>
          <p:nvPr/>
        </p:nvSpPr>
        <p:spPr bwMode="auto">
          <a:xfrm>
            <a:off x="5202239" y="5761038"/>
            <a:ext cx="922337" cy="1270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564417" name="Group 193"/>
          <p:cNvGrpSpPr>
            <a:grpSpLocks/>
          </p:cNvGrpSpPr>
          <p:nvPr/>
        </p:nvGrpSpPr>
        <p:grpSpPr bwMode="auto">
          <a:xfrm>
            <a:off x="8162926" y="4392613"/>
            <a:ext cx="1770063" cy="1255712"/>
            <a:chOff x="1728" y="1169"/>
            <a:chExt cx="2302" cy="1980"/>
          </a:xfrm>
        </p:grpSpPr>
        <p:sp>
          <p:nvSpPr>
            <p:cNvPr id="564418" name="AutoShape 194"/>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19" name="Freeform 195"/>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0" name="Freeform 196"/>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1" name="Freeform 197"/>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2" name="Freeform 198"/>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3" name="Freeform 199"/>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4" name="Freeform 200"/>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5" name="Freeform 201"/>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6" name="Freeform 202"/>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7" name="Freeform 203"/>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8" name="Freeform 204"/>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9" name="Freeform 205"/>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0" name="Freeform 206"/>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1" name="Freeform 207"/>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2" name="Freeform 208"/>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3" name="Freeform 209"/>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4" name="Freeform 210"/>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5" name="Freeform 211"/>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6" name="Freeform 212"/>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7" name="Freeform 213"/>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8" name="Freeform 214"/>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9" name="Freeform 215"/>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0" name="Freeform 216"/>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1" name="Freeform 217"/>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2" name="Freeform 218"/>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3" name="Freeform 219"/>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4" name="Freeform 220"/>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5" name="Freeform 221"/>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6" name="Freeform 222"/>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7" name="Freeform 223"/>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8" name="Freeform 224"/>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9" name="Freeform 225"/>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0" name="Freeform 226"/>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1" name="Freeform 227"/>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2" name="Freeform 228"/>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3" name="Freeform 229"/>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4" name="Freeform 230"/>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5" name="Freeform 231"/>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6" name="Freeform 232"/>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7" name="Freeform 233"/>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8" name="Freeform 234"/>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9" name="Freeform 235"/>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0" name="Freeform 236"/>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1" name="Freeform 237"/>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2" name="Freeform 238"/>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grpSp>
        <p:nvGrpSpPr>
          <p:cNvPr id="564463" name="Group 239"/>
          <p:cNvGrpSpPr>
            <a:grpSpLocks/>
          </p:cNvGrpSpPr>
          <p:nvPr/>
        </p:nvGrpSpPr>
        <p:grpSpPr bwMode="auto">
          <a:xfrm>
            <a:off x="6367464" y="4244976"/>
            <a:ext cx="1692275" cy="1370013"/>
            <a:chOff x="1728" y="1169"/>
            <a:chExt cx="2302" cy="1980"/>
          </a:xfrm>
        </p:grpSpPr>
        <p:sp>
          <p:nvSpPr>
            <p:cNvPr id="564464" name="AutoShape 240"/>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65" name="Freeform 241"/>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6" name="Freeform 242"/>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7" name="Freeform 243"/>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8" name="Freeform 244"/>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9" name="Freeform 245"/>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0" name="Freeform 246"/>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1" name="Freeform 247"/>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2" name="Freeform 248"/>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3" name="Freeform 249"/>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4" name="Freeform 250"/>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5" name="Freeform 251"/>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6" name="Freeform 252"/>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7" name="Freeform 253"/>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8" name="Freeform 254"/>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9" name="Freeform 255"/>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0" name="Freeform 256"/>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1" name="Freeform 257"/>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2" name="Freeform 258"/>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3" name="Freeform 259"/>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4" name="Freeform 260"/>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5" name="Freeform 261"/>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6" name="Freeform 262"/>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7" name="Freeform 263"/>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8" name="Freeform 264"/>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9" name="Freeform 265"/>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0" name="Freeform 266"/>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1" name="Freeform 267"/>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2" name="Freeform 268"/>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3" name="Freeform 269"/>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4" name="Freeform 270"/>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5" name="Freeform 271"/>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6" name="Freeform 272"/>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7" name="Freeform 273"/>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8" name="Freeform 274"/>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9" name="Freeform 275"/>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0" name="Freeform 276"/>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1" name="Freeform 277"/>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2" name="Freeform 278"/>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3" name="Freeform 279"/>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4" name="Freeform 280"/>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5" name="Freeform 281"/>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6" name="Freeform 282"/>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7" name="Freeform 283"/>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8" name="Freeform 284"/>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pic>
        <p:nvPicPr>
          <p:cNvPr id="564509" name="Picture 285" descr="j02372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204" y="4789968"/>
            <a:ext cx="1489075" cy="1293812"/>
          </a:xfrm>
          <a:prstGeom prst="rect">
            <a:avLst/>
          </a:prstGeom>
          <a:noFill/>
          <a:extLst>
            <a:ext uri="{909E8E84-426E-40DD-AFC4-6F175D3DCCD1}">
              <a14:hiddenFill xmlns:a14="http://schemas.microsoft.com/office/drawing/2010/main">
                <a:solidFill>
                  <a:srgbClr val="FFFFFF"/>
                </a:solidFill>
              </a14:hiddenFill>
            </a:ext>
          </a:extLst>
        </p:spPr>
      </p:pic>
      <p:grpSp>
        <p:nvGrpSpPr>
          <p:cNvPr id="564227" name="Group 3"/>
          <p:cNvGrpSpPr>
            <a:grpSpLocks/>
          </p:cNvGrpSpPr>
          <p:nvPr/>
        </p:nvGrpSpPr>
        <p:grpSpPr bwMode="auto">
          <a:xfrm>
            <a:off x="2616201" y="5260976"/>
            <a:ext cx="1895475" cy="1292225"/>
            <a:chOff x="338" y="1176"/>
            <a:chExt cx="1637" cy="1225"/>
          </a:xfrm>
        </p:grpSpPr>
        <p:sp>
          <p:nvSpPr>
            <p:cNvPr id="564228" name="Freeform 4"/>
            <p:cNvSpPr>
              <a:spLocks/>
            </p:cNvSpPr>
            <p:nvPr/>
          </p:nvSpPr>
          <p:spPr bwMode="auto">
            <a:xfrm>
              <a:off x="367" y="1792"/>
              <a:ext cx="1598" cy="609"/>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29" name="Freeform 5"/>
            <p:cNvSpPr>
              <a:spLocks/>
            </p:cNvSpPr>
            <p:nvPr/>
          </p:nvSpPr>
          <p:spPr bwMode="auto">
            <a:xfrm>
              <a:off x="347" y="1497"/>
              <a:ext cx="1628" cy="735"/>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ffectLst/>
            <a:scene3d>
              <a:camera prst="legacyObliqueTopRight"/>
              <a:lightRig rig="legacyFlat4" dir="t"/>
            </a:scene3d>
            <a:sp3d extrusionH="163500" prstMaterial="legacyWireframe">
              <a:bevelT w="13500" h="13500" prst="angle"/>
              <a:bevelB w="13500" h="13500" prst="angle"/>
              <a:extrusionClr>
                <a:srgbClr val="007FFF"/>
              </a:extrusionClr>
              <a:contourClr>
                <a:srgbClr val="007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0" name="Freeform 6"/>
            <p:cNvSpPr>
              <a:spLocks/>
            </p:cNvSpPr>
            <p:nvPr/>
          </p:nvSpPr>
          <p:spPr bwMode="auto">
            <a:xfrm>
              <a:off x="519" y="1195"/>
              <a:ext cx="1392" cy="100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1" name="Freeform 7"/>
            <p:cNvSpPr>
              <a:spLocks/>
            </p:cNvSpPr>
            <p:nvPr/>
          </p:nvSpPr>
          <p:spPr bwMode="auto">
            <a:xfrm>
              <a:off x="574" y="1189"/>
              <a:ext cx="849" cy="425"/>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2" name="Freeform 8"/>
            <p:cNvSpPr>
              <a:spLocks/>
            </p:cNvSpPr>
            <p:nvPr/>
          </p:nvSpPr>
          <p:spPr bwMode="auto">
            <a:xfrm>
              <a:off x="1173" y="1263"/>
              <a:ext cx="510" cy="308"/>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3" name="Freeform 9"/>
            <p:cNvSpPr>
              <a:spLocks/>
            </p:cNvSpPr>
            <p:nvPr/>
          </p:nvSpPr>
          <p:spPr bwMode="auto">
            <a:xfrm>
              <a:off x="1666" y="1216"/>
              <a:ext cx="205" cy="29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4" name="Freeform 10"/>
            <p:cNvSpPr>
              <a:spLocks/>
            </p:cNvSpPr>
            <p:nvPr/>
          </p:nvSpPr>
          <p:spPr bwMode="auto">
            <a:xfrm>
              <a:off x="558" y="1216"/>
              <a:ext cx="453" cy="395"/>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5" name="Freeform 11"/>
            <p:cNvSpPr>
              <a:spLocks/>
            </p:cNvSpPr>
            <p:nvPr/>
          </p:nvSpPr>
          <p:spPr bwMode="auto">
            <a:xfrm>
              <a:off x="1053" y="1176"/>
              <a:ext cx="479" cy="331"/>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6" name="Freeform 12"/>
            <p:cNvSpPr>
              <a:spLocks/>
            </p:cNvSpPr>
            <p:nvPr/>
          </p:nvSpPr>
          <p:spPr bwMode="auto">
            <a:xfrm>
              <a:off x="606" y="1541"/>
              <a:ext cx="471" cy="82"/>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7" name="Freeform 13"/>
            <p:cNvSpPr>
              <a:spLocks/>
            </p:cNvSpPr>
            <p:nvPr/>
          </p:nvSpPr>
          <p:spPr bwMode="auto">
            <a:xfrm>
              <a:off x="423" y="1887"/>
              <a:ext cx="385" cy="125"/>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8" name="Freeform 14"/>
            <p:cNvSpPr>
              <a:spLocks/>
            </p:cNvSpPr>
            <p:nvPr/>
          </p:nvSpPr>
          <p:spPr bwMode="auto">
            <a:xfrm>
              <a:off x="437" y="1683"/>
              <a:ext cx="69" cy="138"/>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9" name="Freeform 15"/>
            <p:cNvSpPr>
              <a:spLocks/>
            </p:cNvSpPr>
            <p:nvPr/>
          </p:nvSpPr>
          <p:spPr bwMode="auto">
            <a:xfrm>
              <a:off x="756" y="1687"/>
              <a:ext cx="255" cy="146"/>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0" name="Freeform 16"/>
            <p:cNvSpPr>
              <a:spLocks/>
            </p:cNvSpPr>
            <p:nvPr/>
          </p:nvSpPr>
          <p:spPr bwMode="auto">
            <a:xfrm>
              <a:off x="474" y="2020"/>
              <a:ext cx="207" cy="97"/>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ffectLst/>
            <a:scene3d>
              <a:camera prst="legacyObliqueTopRight"/>
              <a:lightRig rig="legacyFlat4" dir="t"/>
            </a:scene3d>
            <a:sp3d extrusionH="163500" prstMaterial="legacyWireframe">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1" name="Freeform 17"/>
            <p:cNvSpPr>
              <a:spLocks/>
            </p:cNvSpPr>
            <p:nvPr/>
          </p:nvSpPr>
          <p:spPr bwMode="auto">
            <a:xfrm>
              <a:off x="432" y="1739"/>
              <a:ext cx="74" cy="92"/>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2" name="Freeform 18"/>
            <p:cNvSpPr>
              <a:spLocks/>
            </p:cNvSpPr>
            <p:nvPr/>
          </p:nvSpPr>
          <p:spPr bwMode="auto">
            <a:xfrm>
              <a:off x="338" y="1625"/>
              <a:ext cx="411" cy="53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3" name="Freeform 19"/>
            <p:cNvSpPr>
              <a:spLocks/>
            </p:cNvSpPr>
            <p:nvPr/>
          </p:nvSpPr>
          <p:spPr bwMode="auto">
            <a:xfrm>
              <a:off x="451" y="1926"/>
              <a:ext cx="313" cy="32"/>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4" name="Freeform 20"/>
            <p:cNvSpPr>
              <a:spLocks/>
            </p:cNvSpPr>
            <p:nvPr/>
          </p:nvSpPr>
          <p:spPr bwMode="auto">
            <a:xfrm>
              <a:off x="738" y="1891"/>
              <a:ext cx="77" cy="118"/>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5" name="Freeform 21"/>
            <p:cNvSpPr>
              <a:spLocks/>
            </p:cNvSpPr>
            <p:nvPr/>
          </p:nvSpPr>
          <p:spPr bwMode="auto">
            <a:xfrm>
              <a:off x="746" y="1627"/>
              <a:ext cx="426" cy="222"/>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6" name="Freeform 22"/>
            <p:cNvSpPr>
              <a:spLocks/>
            </p:cNvSpPr>
            <p:nvPr/>
          </p:nvSpPr>
          <p:spPr bwMode="auto">
            <a:xfrm>
              <a:off x="463" y="2000"/>
              <a:ext cx="168" cy="121"/>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7" name="Freeform 23"/>
            <p:cNvSpPr>
              <a:spLocks/>
            </p:cNvSpPr>
            <p:nvPr/>
          </p:nvSpPr>
          <p:spPr bwMode="auto">
            <a:xfrm>
              <a:off x="658" y="2010"/>
              <a:ext cx="32" cy="11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8" name="Freeform 24"/>
            <p:cNvSpPr>
              <a:spLocks/>
            </p:cNvSpPr>
            <p:nvPr/>
          </p:nvSpPr>
          <p:spPr bwMode="auto">
            <a:xfrm>
              <a:off x="860" y="1844"/>
              <a:ext cx="352" cy="224"/>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9" name="Freeform 25"/>
            <p:cNvSpPr>
              <a:spLocks/>
            </p:cNvSpPr>
            <p:nvPr/>
          </p:nvSpPr>
          <p:spPr bwMode="auto">
            <a:xfrm>
              <a:off x="1268" y="1250"/>
              <a:ext cx="414" cy="17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0" name="Freeform 26"/>
            <p:cNvSpPr>
              <a:spLocks/>
            </p:cNvSpPr>
            <p:nvPr/>
          </p:nvSpPr>
          <p:spPr bwMode="auto">
            <a:xfrm>
              <a:off x="1163" y="1396"/>
              <a:ext cx="153" cy="180"/>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1" name="Freeform 27"/>
            <p:cNvSpPr>
              <a:spLocks/>
            </p:cNvSpPr>
            <p:nvPr/>
          </p:nvSpPr>
          <p:spPr bwMode="auto">
            <a:xfrm>
              <a:off x="1391" y="1442"/>
              <a:ext cx="286" cy="97"/>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2" name="Freeform 28"/>
            <p:cNvSpPr>
              <a:spLocks/>
            </p:cNvSpPr>
            <p:nvPr/>
          </p:nvSpPr>
          <p:spPr bwMode="auto">
            <a:xfrm>
              <a:off x="375" y="2167"/>
              <a:ext cx="259" cy="47"/>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3" name="Freeform 29"/>
            <p:cNvSpPr>
              <a:spLocks/>
            </p:cNvSpPr>
            <p:nvPr/>
          </p:nvSpPr>
          <p:spPr bwMode="auto">
            <a:xfrm>
              <a:off x="657" y="2205"/>
              <a:ext cx="182" cy="37"/>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4" name="Freeform 30"/>
            <p:cNvSpPr>
              <a:spLocks/>
            </p:cNvSpPr>
            <p:nvPr/>
          </p:nvSpPr>
          <p:spPr bwMode="auto">
            <a:xfrm>
              <a:off x="1204" y="1538"/>
              <a:ext cx="462" cy="101"/>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5" name="Freeform 31"/>
            <p:cNvSpPr>
              <a:spLocks/>
            </p:cNvSpPr>
            <p:nvPr/>
          </p:nvSpPr>
          <p:spPr bwMode="auto">
            <a:xfrm>
              <a:off x="1487" y="1514"/>
              <a:ext cx="261" cy="541"/>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6" name="Freeform 32"/>
            <p:cNvSpPr>
              <a:spLocks/>
            </p:cNvSpPr>
            <p:nvPr/>
          </p:nvSpPr>
          <p:spPr bwMode="auto">
            <a:xfrm>
              <a:off x="1205" y="2055"/>
              <a:ext cx="253" cy="146"/>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7" name="Freeform 33"/>
            <p:cNvSpPr>
              <a:spLocks/>
            </p:cNvSpPr>
            <p:nvPr/>
          </p:nvSpPr>
          <p:spPr bwMode="auto">
            <a:xfrm>
              <a:off x="1237" y="1979"/>
              <a:ext cx="472" cy="23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8" name="Freeform 34"/>
            <p:cNvSpPr>
              <a:spLocks/>
            </p:cNvSpPr>
            <p:nvPr/>
          </p:nvSpPr>
          <p:spPr bwMode="auto">
            <a:xfrm>
              <a:off x="1692" y="1568"/>
              <a:ext cx="271" cy="374"/>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9" name="Freeform 35"/>
            <p:cNvSpPr>
              <a:spLocks/>
            </p:cNvSpPr>
            <p:nvPr/>
          </p:nvSpPr>
          <p:spPr bwMode="auto">
            <a:xfrm>
              <a:off x="1568" y="1192"/>
              <a:ext cx="263" cy="169"/>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0" name="Freeform 36"/>
            <p:cNvSpPr>
              <a:spLocks/>
            </p:cNvSpPr>
            <p:nvPr/>
          </p:nvSpPr>
          <p:spPr bwMode="auto">
            <a:xfrm>
              <a:off x="1654" y="1213"/>
              <a:ext cx="244" cy="323"/>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1" name="Freeform 37"/>
            <p:cNvSpPr>
              <a:spLocks/>
            </p:cNvSpPr>
            <p:nvPr/>
          </p:nvSpPr>
          <p:spPr bwMode="auto">
            <a:xfrm>
              <a:off x="1848" y="1427"/>
              <a:ext cx="34" cy="100"/>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2" name="Freeform 38"/>
            <p:cNvSpPr>
              <a:spLocks/>
            </p:cNvSpPr>
            <p:nvPr/>
          </p:nvSpPr>
          <p:spPr bwMode="auto">
            <a:xfrm>
              <a:off x="1185" y="1650"/>
              <a:ext cx="16" cy="273"/>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3" name="Freeform 39"/>
            <p:cNvSpPr>
              <a:spLocks/>
            </p:cNvSpPr>
            <p:nvPr/>
          </p:nvSpPr>
          <p:spPr bwMode="auto">
            <a:xfrm>
              <a:off x="1263" y="1773"/>
              <a:ext cx="384" cy="99"/>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4" name="Freeform 40"/>
            <p:cNvSpPr>
              <a:spLocks/>
            </p:cNvSpPr>
            <p:nvPr/>
          </p:nvSpPr>
          <p:spPr bwMode="auto">
            <a:xfrm>
              <a:off x="987" y="2045"/>
              <a:ext cx="125" cy="273"/>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5" name="Freeform 41"/>
            <p:cNvSpPr>
              <a:spLocks/>
            </p:cNvSpPr>
            <p:nvPr/>
          </p:nvSpPr>
          <p:spPr bwMode="auto">
            <a:xfrm>
              <a:off x="1786" y="1987"/>
              <a:ext cx="129" cy="247"/>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6" name="Freeform 42"/>
            <p:cNvSpPr>
              <a:spLocks/>
            </p:cNvSpPr>
            <p:nvPr/>
          </p:nvSpPr>
          <p:spPr bwMode="auto">
            <a:xfrm>
              <a:off x="1112" y="1802"/>
              <a:ext cx="54" cy="33"/>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ffectLst/>
            <a:scene3d>
              <a:camera prst="legacyObliqueTopRight"/>
              <a:lightRig rig="legacyFlat4" dir="t"/>
            </a:scene3d>
            <a:sp3d extrusionH="163500" prstMaterial="legacyWireframe">
              <a:bevelT w="13500" h="13500" prst="angle"/>
              <a:bevelB w="13500" h="13500" prst="angle"/>
              <a:extrusionClr>
                <a:srgbClr val="FF8C00"/>
              </a:extrusionClr>
              <a:contourClr>
                <a:srgbClr val="FF8C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7" name="Freeform 43"/>
            <p:cNvSpPr>
              <a:spLocks/>
            </p:cNvSpPr>
            <p:nvPr/>
          </p:nvSpPr>
          <p:spPr bwMode="auto">
            <a:xfrm>
              <a:off x="1012" y="2090"/>
              <a:ext cx="63" cy="184"/>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8" name="Freeform 44"/>
            <p:cNvSpPr>
              <a:spLocks/>
            </p:cNvSpPr>
            <p:nvPr/>
          </p:nvSpPr>
          <p:spPr bwMode="auto">
            <a:xfrm>
              <a:off x="1808" y="2033"/>
              <a:ext cx="78" cy="164"/>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9" name="Freeform 45"/>
            <p:cNvSpPr>
              <a:spLocks/>
            </p:cNvSpPr>
            <p:nvPr/>
          </p:nvSpPr>
          <p:spPr bwMode="auto">
            <a:xfrm>
              <a:off x="1172" y="1396"/>
              <a:ext cx="221" cy="17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grpSp>
    </p:spTree>
    <p:extLst>
      <p:ext uri="{BB962C8B-B14F-4D97-AF65-F5344CB8AC3E}">
        <p14:creationId xmlns:p14="http://schemas.microsoft.com/office/powerpoint/2010/main" val="371517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una clase</a:t>
            </a:r>
            <a:endParaRPr lang="es-CO" dirty="0"/>
          </a:p>
        </p:txBody>
      </p:sp>
      <p:pic>
        <p:nvPicPr>
          <p:cNvPr id="5" name="Imagen 4"/>
          <p:cNvPicPr>
            <a:picLocks noChangeAspect="1"/>
          </p:cNvPicPr>
          <p:nvPr/>
        </p:nvPicPr>
        <p:blipFill>
          <a:blip r:embed="rId2"/>
          <a:stretch>
            <a:fillRect/>
          </a:stretch>
        </p:blipFill>
        <p:spPr>
          <a:xfrm>
            <a:off x="3943908" y="1947929"/>
            <a:ext cx="4301007" cy="4799294"/>
          </a:xfrm>
          <a:prstGeom prst="rect">
            <a:avLst/>
          </a:prstGeom>
        </p:spPr>
      </p:pic>
      <p:sp>
        <p:nvSpPr>
          <p:cNvPr id="6" name="Marcador de número de diapositiva 5"/>
          <p:cNvSpPr>
            <a:spLocks noGrp="1"/>
          </p:cNvSpPr>
          <p:nvPr>
            <p:ph type="sldNum" sz="quarter" idx="12"/>
          </p:nvPr>
        </p:nvSpPr>
        <p:spPr/>
        <p:txBody>
          <a:bodyPr/>
          <a:lstStyle/>
          <a:p>
            <a:fld id="{6D0D40A6-42E1-47D2-87D5-4245F9BA928D}" type="slidenum">
              <a:rPr lang="es-CO" smtClean="0"/>
              <a:t>30</a:t>
            </a:fld>
            <a:endParaRPr lang="es-CO"/>
          </a:p>
        </p:txBody>
      </p:sp>
    </p:spTree>
    <p:extLst>
      <p:ext uri="{BB962C8B-B14F-4D97-AF65-F5344CB8AC3E}">
        <p14:creationId xmlns:p14="http://schemas.microsoft.com/office/powerpoint/2010/main" val="2201271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Constructor de la clase</a:t>
            </a:r>
          </a:p>
        </p:txBody>
      </p:sp>
      <p:sp>
        <p:nvSpPr>
          <p:cNvPr id="3" name="Marcador de contenido 2"/>
          <p:cNvSpPr>
            <a:spLocks noGrp="1"/>
          </p:cNvSpPr>
          <p:nvPr>
            <p:ph idx="1"/>
          </p:nvPr>
        </p:nvSpPr>
        <p:spPr/>
        <p:txBody>
          <a:bodyPr/>
          <a:lstStyle/>
          <a:p>
            <a:r>
              <a:rPr lang="es-CO" dirty="0"/>
              <a:t>un constructor es una subrutina cuya misión es inicializar un objeto de una clase. En el constructor se asignan los valores iniciales del nuevo objeto</a:t>
            </a:r>
            <a:r>
              <a:rPr lang="es-CO" dirty="0" smtClean="0"/>
              <a:t>.</a:t>
            </a:r>
          </a:p>
          <a:p>
            <a:r>
              <a:rPr lang="es-CO" dirty="0"/>
              <a:t>Los constructores </a:t>
            </a:r>
            <a:r>
              <a:rPr lang="es-CO" b="1" dirty="0"/>
              <a:t>tienen el mismo nombre que la </a:t>
            </a:r>
            <a:r>
              <a:rPr lang="es-CO" b="1" dirty="0" smtClean="0"/>
              <a:t>clase </a:t>
            </a:r>
            <a:r>
              <a:rPr lang="es-CO" dirty="0" smtClean="0"/>
              <a:t>y </a:t>
            </a:r>
            <a:r>
              <a:rPr lang="es-CO" dirty="0"/>
              <a:t>suelen inicializar los miembros de datos del nuevo objeto. </a:t>
            </a:r>
            <a:endParaRPr lang="es-CO" dirty="0" smtClean="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31</a:t>
            </a:fld>
            <a:endParaRPr lang="es-CO"/>
          </a:p>
        </p:txBody>
      </p:sp>
    </p:spTree>
    <p:extLst>
      <p:ext uri="{BB962C8B-B14F-4D97-AF65-F5344CB8AC3E}">
        <p14:creationId xmlns:p14="http://schemas.microsoft.com/office/powerpoint/2010/main" val="1608035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Constructor de la clase</a:t>
            </a:r>
          </a:p>
        </p:txBody>
      </p:sp>
      <p:sp>
        <p:nvSpPr>
          <p:cNvPr id="3" name="Marcador de contenido 2"/>
          <p:cNvSpPr>
            <a:spLocks noGrp="1"/>
          </p:cNvSpPr>
          <p:nvPr>
            <p:ph idx="1"/>
          </p:nvPr>
        </p:nvSpPr>
        <p:spPr>
          <a:xfrm>
            <a:off x="1141413" y="2666999"/>
            <a:ext cx="9905998" cy="4050324"/>
          </a:xfrm>
        </p:spPr>
        <p:txBody>
          <a:bodyPr>
            <a:normAutofit fontScale="62500" lnSpcReduction="20000"/>
          </a:bodyPr>
          <a:lstStyle/>
          <a:p>
            <a:pPr marL="0" indent="0">
              <a:buNone/>
            </a:pPr>
            <a:r>
              <a:rPr lang="es-CO" dirty="0"/>
              <a:t>Un constructor es un método perteneciente a la clase que posee unas características especiales:</a:t>
            </a:r>
          </a:p>
          <a:p>
            <a:endParaRPr lang="es-CO" dirty="0"/>
          </a:p>
          <a:p>
            <a:r>
              <a:rPr lang="es-CO" dirty="0" smtClean="0"/>
              <a:t>Se </a:t>
            </a:r>
            <a:r>
              <a:rPr lang="es-CO" dirty="0"/>
              <a:t>llama igual que la clase</a:t>
            </a:r>
            <a:r>
              <a:rPr lang="es-CO" dirty="0" smtClean="0"/>
              <a:t>.</a:t>
            </a:r>
          </a:p>
          <a:p>
            <a:r>
              <a:rPr lang="es-CO" dirty="0"/>
              <a:t>Se ejecuta una única vez.</a:t>
            </a:r>
          </a:p>
          <a:p>
            <a:r>
              <a:rPr lang="es-CO" dirty="0" smtClean="0"/>
              <a:t>No </a:t>
            </a:r>
            <a:r>
              <a:rPr lang="es-CO" dirty="0"/>
              <a:t>devuelve nada, ni siquiera </a:t>
            </a:r>
            <a:r>
              <a:rPr lang="es-CO" dirty="0" err="1"/>
              <a:t>void</a:t>
            </a:r>
            <a:r>
              <a:rPr lang="es-CO" dirty="0"/>
              <a:t>.</a:t>
            </a:r>
          </a:p>
          <a:p>
            <a:r>
              <a:rPr lang="es-CO" dirty="0" smtClean="0"/>
              <a:t>Puede o no estar definido en la clase</a:t>
            </a:r>
          </a:p>
          <a:p>
            <a:r>
              <a:rPr lang="es-CO" dirty="0" smtClean="0"/>
              <a:t>Pueden </a:t>
            </a:r>
            <a:r>
              <a:rPr lang="es-CO" dirty="0"/>
              <a:t>existir varios, pero siguiendo las reglas de la sobrecarga de funciones.</a:t>
            </a:r>
          </a:p>
          <a:p>
            <a:r>
              <a:rPr lang="es-CO" dirty="0" smtClean="0"/>
              <a:t>De </a:t>
            </a:r>
            <a:r>
              <a:rPr lang="es-CO" dirty="0"/>
              <a:t>entre los que existan, tan sólo uno se ejecutará al crear un objeto de la clase</a:t>
            </a:r>
            <a:r>
              <a:rPr lang="es-CO" dirty="0" smtClean="0"/>
              <a:t>.</a:t>
            </a:r>
          </a:p>
          <a:p>
            <a:endParaRPr lang="es-CO" dirty="0"/>
          </a:p>
          <a:p>
            <a:pPr marL="0" indent="0">
              <a:buNone/>
            </a:pPr>
            <a:r>
              <a:rPr lang="es-CO" dirty="0"/>
              <a:t>Dentro del código de un constructor generalmente suele existir inicializaciones de variables y objetos, para conseguir que el objeto sea creado con dichos valores iniciales.</a:t>
            </a:r>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32</a:t>
            </a:fld>
            <a:endParaRPr lang="es-CO"/>
          </a:p>
        </p:txBody>
      </p:sp>
    </p:spTree>
    <p:extLst>
      <p:ext uri="{BB962C8B-B14F-4D97-AF65-F5344CB8AC3E}">
        <p14:creationId xmlns:p14="http://schemas.microsoft.com/office/powerpoint/2010/main" val="2397767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Constructor de la clase</a:t>
            </a:r>
          </a:p>
        </p:txBody>
      </p:sp>
      <p:sp>
        <p:nvSpPr>
          <p:cNvPr id="3" name="Marcador de contenido 2"/>
          <p:cNvSpPr>
            <a:spLocks noGrp="1"/>
          </p:cNvSpPr>
          <p:nvPr>
            <p:ph idx="1"/>
          </p:nvPr>
        </p:nvSpPr>
        <p:spPr/>
        <p:txBody>
          <a:bodyPr>
            <a:normAutofit/>
          </a:bodyPr>
          <a:lstStyle/>
          <a:p>
            <a:pPr marL="0" indent="0">
              <a:buNone/>
            </a:pPr>
            <a:r>
              <a:rPr lang="es-CO" dirty="0"/>
              <a:t>Un constructor es un método perteneciente a la clase que posee unas características especiales:</a:t>
            </a:r>
          </a:p>
          <a:p>
            <a:endParaRPr lang="es-CO" dirty="0"/>
          </a:p>
          <a:p>
            <a:r>
              <a:rPr lang="es-CO" dirty="0" smtClean="0"/>
              <a:t>Para una correcta inicialización de los atributos deben tener previamente definido el método </a:t>
            </a:r>
            <a:r>
              <a:rPr lang="es-CO" b="1" dirty="0" smtClean="0"/>
              <a:t>set</a:t>
            </a:r>
            <a:endParaRPr lang="es-CO" b="1"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33</a:t>
            </a:fld>
            <a:endParaRPr lang="es-CO"/>
          </a:p>
        </p:txBody>
      </p:sp>
    </p:spTree>
    <p:extLst>
      <p:ext uri="{BB962C8B-B14F-4D97-AF65-F5344CB8AC3E}">
        <p14:creationId xmlns:p14="http://schemas.microsoft.com/office/powerpoint/2010/main" val="1826371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Constructores </a:t>
            </a:r>
            <a:r>
              <a:rPr lang="es-CO" b="1" dirty="0" smtClean="0"/>
              <a:t>predeterminados</a:t>
            </a:r>
            <a:endParaRPr lang="es-CO" dirty="0"/>
          </a:p>
        </p:txBody>
      </p:sp>
      <p:sp>
        <p:nvSpPr>
          <p:cNvPr id="3" name="Marcador de contenido 2"/>
          <p:cNvSpPr>
            <a:spLocks noGrp="1"/>
          </p:cNvSpPr>
          <p:nvPr>
            <p:ph idx="1"/>
          </p:nvPr>
        </p:nvSpPr>
        <p:spPr/>
        <p:txBody>
          <a:bodyPr/>
          <a:lstStyle/>
          <a:p>
            <a:r>
              <a:rPr lang="es-CO" dirty="0"/>
              <a:t>Si no proporciona un constructor para la clase, C# creará uno de manera predeterminada que cree instancias del objeto y establezca valores predeterminados </a:t>
            </a:r>
            <a:r>
              <a:rPr lang="es-CO" dirty="0" smtClean="0"/>
              <a:t>para las variable.</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34</a:t>
            </a:fld>
            <a:endParaRPr lang="es-CO"/>
          </a:p>
        </p:txBody>
      </p:sp>
    </p:spTree>
    <p:extLst>
      <p:ext uri="{BB962C8B-B14F-4D97-AF65-F5344CB8AC3E}">
        <p14:creationId xmlns:p14="http://schemas.microsoft.com/office/powerpoint/2010/main" val="889350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1 Constructor</a:t>
            </a:r>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35</a:t>
            </a:fld>
            <a:endParaRPr lang="es-CO"/>
          </a:p>
        </p:txBody>
      </p:sp>
      <p:pic>
        <p:nvPicPr>
          <p:cNvPr id="7" name="Imagen 6"/>
          <p:cNvPicPr>
            <a:picLocks noChangeAspect="1"/>
          </p:cNvPicPr>
          <p:nvPr/>
        </p:nvPicPr>
        <p:blipFill>
          <a:blip r:embed="rId2"/>
          <a:stretch>
            <a:fillRect/>
          </a:stretch>
        </p:blipFill>
        <p:spPr>
          <a:xfrm>
            <a:off x="5565686" y="4314825"/>
            <a:ext cx="3790950" cy="1009650"/>
          </a:xfrm>
          <a:prstGeom prst="rect">
            <a:avLst/>
          </a:prstGeom>
        </p:spPr>
      </p:pic>
      <p:pic>
        <p:nvPicPr>
          <p:cNvPr id="8" name="Imagen 7"/>
          <p:cNvPicPr>
            <a:picLocks noChangeAspect="1"/>
          </p:cNvPicPr>
          <p:nvPr/>
        </p:nvPicPr>
        <p:blipFill>
          <a:blip r:embed="rId3"/>
          <a:stretch>
            <a:fillRect/>
          </a:stretch>
        </p:blipFill>
        <p:spPr>
          <a:xfrm>
            <a:off x="1141413" y="2514600"/>
            <a:ext cx="3352800" cy="2809875"/>
          </a:xfrm>
          <a:prstGeom prst="rect">
            <a:avLst/>
          </a:prstGeom>
        </p:spPr>
      </p:pic>
      <p:sp>
        <p:nvSpPr>
          <p:cNvPr id="9" name="Marcador de contenido 2"/>
          <p:cNvSpPr>
            <a:spLocks noGrp="1"/>
          </p:cNvSpPr>
          <p:nvPr>
            <p:ph idx="1"/>
          </p:nvPr>
        </p:nvSpPr>
        <p:spPr>
          <a:xfrm>
            <a:off x="5462654" y="5599112"/>
            <a:ext cx="5481725" cy="466725"/>
          </a:xfrm>
        </p:spPr>
        <p:txBody>
          <a:bodyPr>
            <a:normAutofit fontScale="92500" lnSpcReduction="10000"/>
          </a:bodyPr>
          <a:lstStyle/>
          <a:p>
            <a:pPr marL="0" indent="0">
              <a:buNone/>
            </a:pPr>
            <a:r>
              <a:rPr lang="es-CO" dirty="0" smtClean="0"/>
              <a:t>¿Cuál es el resultado mostrado?</a:t>
            </a:r>
            <a:endParaRPr lang="es-CO" b="1" dirty="0"/>
          </a:p>
        </p:txBody>
      </p:sp>
    </p:spTree>
    <p:extLst>
      <p:ext uri="{BB962C8B-B14F-4D97-AF65-F5344CB8AC3E}">
        <p14:creationId xmlns:p14="http://schemas.microsoft.com/office/powerpoint/2010/main" val="246135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effectLst/>
              </a:rPr>
              <a:t>Sobrecarga</a:t>
            </a:r>
            <a:endParaRPr lang="es-CO" b="1" dirty="0"/>
          </a:p>
        </p:txBody>
      </p:sp>
      <p:sp>
        <p:nvSpPr>
          <p:cNvPr id="3" name="Marcador de contenido 2"/>
          <p:cNvSpPr>
            <a:spLocks noGrp="1"/>
          </p:cNvSpPr>
          <p:nvPr>
            <p:ph idx="1"/>
          </p:nvPr>
        </p:nvSpPr>
        <p:spPr/>
        <p:txBody>
          <a:bodyPr/>
          <a:lstStyle/>
          <a:p>
            <a:r>
              <a:rPr lang="es-CO" dirty="0">
                <a:effectLst/>
              </a:rPr>
              <a:t>Se refiere a la posibilidad de crear </a:t>
            </a:r>
            <a:r>
              <a:rPr lang="es-CO" dirty="0" smtClean="0">
                <a:effectLst/>
              </a:rPr>
              <a:t>métodos que </a:t>
            </a:r>
            <a:r>
              <a:rPr lang="es-CO" dirty="0">
                <a:effectLst/>
              </a:rPr>
              <a:t>posean el mismo nombre y difieran en </a:t>
            </a:r>
            <a:r>
              <a:rPr lang="es-CO" dirty="0" smtClean="0">
                <a:effectLst/>
              </a:rPr>
              <a:t>la cantidad </a:t>
            </a:r>
            <a:r>
              <a:rPr lang="es-CO" dirty="0">
                <a:effectLst/>
              </a:rPr>
              <a:t>y/o tipo de </a:t>
            </a:r>
            <a:r>
              <a:rPr lang="es-CO" dirty="0" smtClean="0">
                <a:effectLst/>
              </a:rPr>
              <a:t>parámetros</a:t>
            </a:r>
          </a:p>
          <a:p>
            <a:r>
              <a:rPr lang="es-CO" dirty="0">
                <a:effectLst/>
              </a:rPr>
              <a:t>No es posible crear 2 funciones con el </a:t>
            </a:r>
            <a:r>
              <a:rPr lang="es-CO" dirty="0" smtClean="0">
                <a:effectLst/>
              </a:rPr>
              <a:t>mismo identificador </a:t>
            </a:r>
            <a:r>
              <a:rPr lang="es-CO" dirty="0">
                <a:effectLst/>
              </a:rPr>
              <a:t>que solo difieran en el tipo de </a:t>
            </a:r>
            <a:r>
              <a:rPr lang="es-CO" dirty="0" smtClean="0">
                <a:effectLst/>
              </a:rPr>
              <a:t>dato devuelto</a:t>
            </a:r>
            <a:r>
              <a:rPr lang="es-CO" dirty="0">
                <a:effectLst/>
              </a:rPr>
              <a:t>.</a:t>
            </a:r>
          </a:p>
          <a:p>
            <a:endParaRPr lang="es-CO" dirty="0">
              <a:effectLst/>
            </a:endParaRPr>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36</a:t>
            </a:fld>
            <a:endParaRPr lang="es-CO"/>
          </a:p>
        </p:txBody>
      </p:sp>
    </p:spTree>
    <p:extLst>
      <p:ext uri="{BB962C8B-B14F-4D97-AF65-F5344CB8AC3E}">
        <p14:creationId xmlns:p14="http://schemas.microsoft.com/office/powerpoint/2010/main" val="173240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Ejemplo 2 Constructor</a:t>
            </a:r>
            <a:endParaRPr lang="es-CO" b="1"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37</a:t>
            </a:fld>
            <a:endParaRPr lang="es-CO"/>
          </a:p>
        </p:txBody>
      </p:sp>
      <p:pic>
        <p:nvPicPr>
          <p:cNvPr id="5" name="Imagen 4"/>
          <p:cNvPicPr>
            <a:picLocks noChangeAspect="1"/>
          </p:cNvPicPr>
          <p:nvPr/>
        </p:nvPicPr>
        <p:blipFill>
          <a:blip r:embed="rId2"/>
          <a:stretch>
            <a:fillRect/>
          </a:stretch>
        </p:blipFill>
        <p:spPr>
          <a:xfrm>
            <a:off x="1141413" y="2359025"/>
            <a:ext cx="3552825" cy="3524250"/>
          </a:xfrm>
          <a:prstGeom prst="rect">
            <a:avLst/>
          </a:prstGeom>
        </p:spPr>
      </p:pic>
      <p:pic>
        <p:nvPicPr>
          <p:cNvPr id="6" name="Imagen 5"/>
          <p:cNvPicPr>
            <a:picLocks noChangeAspect="1"/>
          </p:cNvPicPr>
          <p:nvPr/>
        </p:nvPicPr>
        <p:blipFill>
          <a:blip r:embed="rId3"/>
          <a:stretch>
            <a:fillRect/>
          </a:stretch>
        </p:blipFill>
        <p:spPr>
          <a:xfrm>
            <a:off x="5432559" y="2359025"/>
            <a:ext cx="3905250" cy="1581150"/>
          </a:xfrm>
          <a:prstGeom prst="rect">
            <a:avLst/>
          </a:prstGeom>
        </p:spPr>
      </p:pic>
      <p:pic>
        <p:nvPicPr>
          <p:cNvPr id="10" name="Imagen 9"/>
          <p:cNvPicPr>
            <a:picLocks noChangeAspect="1"/>
          </p:cNvPicPr>
          <p:nvPr/>
        </p:nvPicPr>
        <p:blipFill>
          <a:blip r:embed="rId4"/>
          <a:stretch>
            <a:fillRect/>
          </a:stretch>
        </p:blipFill>
        <p:spPr>
          <a:xfrm>
            <a:off x="6789737" y="4454659"/>
            <a:ext cx="3724275" cy="542925"/>
          </a:xfrm>
          <a:prstGeom prst="rect">
            <a:avLst/>
          </a:prstGeom>
        </p:spPr>
      </p:pic>
    </p:spTree>
    <p:extLst>
      <p:ext uri="{BB962C8B-B14F-4D97-AF65-F5344CB8AC3E}">
        <p14:creationId xmlns:p14="http://schemas.microsoft.com/office/powerpoint/2010/main" val="96757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Parámetros opcionales</a:t>
            </a:r>
            <a:r>
              <a:rPr lang="es-CO" b="1" dirty="0" smtClean="0"/>
              <a:t>.</a:t>
            </a:r>
            <a:endParaRPr lang="es-CO" dirty="0"/>
          </a:p>
        </p:txBody>
      </p:sp>
      <p:sp>
        <p:nvSpPr>
          <p:cNvPr id="3" name="Marcador de contenido 2"/>
          <p:cNvSpPr>
            <a:spLocks noGrp="1"/>
          </p:cNvSpPr>
          <p:nvPr>
            <p:ph idx="1"/>
          </p:nvPr>
        </p:nvSpPr>
        <p:spPr/>
        <p:txBody>
          <a:bodyPr/>
          <a:lstStyle/>
          <a:p>
            <a:r>
              <a:rPr lang="es-CO" dirty="0"/>
              <a:t>Un parámetro es opcional si en la declaración del método le asignamos un valor por defecto. </a:t>
            </a:r>
            <a:endParaRPr lang="es-CO" dirty="0" smtClean="0"/>
          </a:p>
          <a:p>
            <a:r>
              <a:rPr lang="es-CO" dirty="0" smtClean="0"/>
              <a:t>Si </a:t>
            </a:r>
            <a:r>
              <a:rPr lang="es-CO" dirty="0"/>
              <a:t>luego llamamos al método sin enviarle dicho valor tomará el que tiene por defecto.</a:t>
            </a:r>
          </a:p>
        </p:txBody>
      </p:sp>
      <p:sp>
        <p:nvSpPr>
          <p:cNvPr id="4" name="Marcador de número de diapositiva 3"/>
          <p:cNvSpPr>
            <a:spLocks noGrp="1"/>
          </p:cNvSpPr>
          <p:nvPr>
            <p:ph type="sldNum" sz="quarter" idx="12"/>
          </p:nvPr>
        </p:nvSpPr>
        <p:spPr/>
        <p:txBody>
          <a:bodyPr/>
          <a:lstStyle/>
          <a:p>
            <a:fld id="{6D0D40A6-42E1-47D2-87D5-4245F9BA928D}" type="slidenum">
              <a:rPr lang="es-CO" smtClean="0"/>
              <a:t>38</a:t>
            </a:fld>
            <a:endParaRPr lang="es-CO"/>
          </a:p>
        </p:txBody>
      </p:sp>
    </p:spTree>
    <p:extLst>
      <p:ext uri="{BB962C8B-B14F-4D97-AF65-F5344CB8AC3E}">
        <p14:creationId xmlns:p14="http://schemas.microsoft.com/office/powerpoint/2010/main" val="968000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6D0D40A6-42E1-47D2-87D5-4245F9BA928D}" type="slidenum">
              <a:rPr lang="es-CO" smtClean="0"/>
              <a:t>39</a:t>
            </a:fld>
            <a:endParaRPr lang="es-CO"/>
          </a:p>
        </p:txBody>
      </p:sp>
      <p:pic>
        <p:nvPicPr>
          <p:cNvPr id="7" name="Imagen 6"/>
          <p:cNvPicPr>
            <a:picLocks noChangeAspect="1"/>
          </p:cNvPicPr>
          <p:nvPr/>
        </p:nvPicPr>
        <p:blipFill>
          <a:blip r:embed="rId2"/>
          <a:stretch>
            <a:fillRect/>
          </a:stretch>
        </p:blipFill>
        <p:spPr>
          <a:xfrm>
            <a:off x="1141413" y="2746956"/>
            <a:ext cx="8915400" cy="3733800"/>
          </a:xfrm>
          <a:prstGeom prst="rect">
            <a:avLst/>
          </a:prstGeom>
        </p:spPr>
      </p:pic>
      <p:sp>
        <p:nvSpPr>
          <p:cNvPr id="8" name="Título 1"/>
          <p:cNvSpPr>
            <a:spLocks noGrp="1"/>
          </p:cNvSpPr>
          <p:nvPr>
            <p:ph type="title"/>
          </p:nvPr>
        </p:nvSpPr>
        <p:spPr>
          <a:xfrm>
            <a:off x="1141413" y="609600"/>
            <a:ext cx="9905998" cy="1905000"/>
          </a:xfrm>
        </p:spPr>
        <p:txBody>
          <a:bodyPr/>
          <a:lstStyle/>
          <a:p>
            <a:r>
              <a:rPr lang="es-CO" b="1" dirty="0" smtClean="0"/>
              <a:t>Ejemplo Parámetros </a:t>
            </a:r>
            <a:r>
              <a:rPr lang="es-CO" b="1" dirty="0"/>
              <a:t>opcionales</a:t>
            </a:r>
            <a:r>
              <a:rPr lang="es-CO" b="1" dirty="0" smtClean="0"/>
              <a:t>.</a:t>
            </a:r>
            <a:endParaRPr lang="es-CO" dirty="0"/>
          </a:p>
        </p:txBody>
      </p:sp>
    </p:spTree>
    <p:extLst>
      <p:ext uri="{BB962C8B-B14F-4D97-AF65-F5344CB8AC3E}">
        <p14:creationId xmlns:p14="http://schemas.microsoft.com/office/powerpoint/2010/main" val="118378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a:t>
            </a:r>
            <a:r>
              <a:rPr lang="en-US" dirty="0"/>
              <a:t> de </a:t>
            </a:r>
            <a:r>
              <a:rPr lang="es-CO" dirty="0"/>
              <a:t>clases</a:t>
            </a:r>
            <a:endParaRPr lang="es-ES" dirty="0"/>
          </a:p>
        </p:txBody>
      </p:sp>
      <p:sp>
        <p:nvSpPr>
          <p:cNvPr id="3" name="Marcador de contenido 2"/>
          <p:cNvSpPr>
            <a:spLocks noGrp="1"/>
          </p:cNvSpPr>
          <p:nvPr>
            <p:ph idx="1"/>
          </p:nvPr>
        </p:nvSpPr>
        <p:spPr/>
        <p:txBody>
          <a:bodyPr>
            <a:normAutofit/>
          </a:bodyPr>
          <a:lstStyle/>
          <a:p>
            <a:r>
              <a:rPr lang="es-CO" sz="3200" dirty="0" smtClean="0"/>
              <a:t>Es </a:t>
            </a:r>
            <a:r>
              <a:rPr lang="es-CO" sz="3200" dirty="0"/>
              <a:t>un tipo de diagrama de estructura estática que describe la estructura de un sistema mostrando las clases del sistema, sus atributos, operaciones (o métodos), y las relaciones entre los objetos.</a:t>
            </a:r>
            <a:endParaRPr lang="es-ES" sz="3200" dirty="0"/>
          </a:p>
        </p:txBody>
      </p:sp>
    </p:spTree>
    <p:extLst>
      <p:ext uri="{BB962C8B-B14F-4D97-AF65-F5344CB8AC3E}">
        <p14:creationId xmlns:p14="http://schemas.microsoft.com/office/powerpoint/2010/main" val="4088280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6D0D40A6-42E1-47D2-87D5-4245F9BA928D}" type="slidenum">
              <a:rPr lang="es-CO" smtClean="0"/>
              <a:t>40</a:t>
            </a:fld>
            <a:endParaRPr lang="es-CO"/>
          </a:p>
        </p:txBody>
      </p:sp>
      <p:sp>
        <p:nvSpPr>
          <p:cNvPr id="8" name="Título 1"/>
          <p:cNvSpPr>
            <a:spLocks noGrp="1"/>
          </p:cNvSpPr>
          <p:nvPr>
            <p:ph type="title"/>
          </p:nvPr>
        </p:nvSpPr>
        <p:spPr>
          <a:xfrm>
            <a:off x="1141413" y="609600"/>
            <a:ext cx="9905998" cy="1905000"/>
          </a:xfrm>
        </p:spPr>
        <p:txBody>
          <a:bodyPr/>
          <a:lstStyle/>
          <a:p>
            <a:r>
              <a:rPr lang="es-CO" b="1" dirty="0" smtClean="0"/>
              <a:t>Ejemplo Parámetros </a:t>
            </a:r>
            <a:r>
              <a:rPr lang="es-CO" b="1" dirty="0"/>
              <a:t>opcionales</a:t>
            </a:r>
            <a:r>
              <a:rPr lang="es-CO" b="1" dirty="0" smtClean="0"/>
              <a:t>.</a:t>
            </a:r>
            <a:endParaRPr lang="es-CO" dirty="0"/>
          </a:p>
        </p:txBody>
      </p:sp>
      <p:pic>
        <p:nvPicPr>
          <p:cNvPr id="2" name="Imagen 1"/>
          <p:cNvPicPr>
            <a:picLocks noChangeAspect="1"/>
          </p:cNvPicPr>
          <p:nvPr/>
        </p:nvPicPr>
        <p:blipFill>
          <a:blip r:embed="rId2"/>
          <a:stretch>
            <a:fillRect/>
          </a:stretch>
        </p:blipFill>
        <p:spPr>
          <a:xfrm>
            <a:off x="395622" y="2107847"/>
            <a:ext cx="5114925" cy="1857375"/>
          </a:xfrm>
          <a:prstGeom prst="rect">
            <a:avLst/>
          </a:prstGeom>
        </p:spPr>
      </p:pic>
      <p:pic>
        <p:nvPicPr>
          <p:cNvPr id="3" name="Imagen 2"/>
          <p:cNvPicPr>
            <a:picLocks noChangeAspect="1"/>
          </p:cNvPicPr>
          <p:nvPr/>
        </p:nvPicPr>
        <p:blipFill>
          <a:blip r:embed="rId3"/>
          <a:stretch>
            <a:fillRect/>
          </a:stretch>
        </p:blipFill>
        <p:spPr>
          <a:xfrm>
            <a:off x="2174920" y="4317823"/>
            <a:ext cx="3657600" cy="1009650"/>
          </a:xfrm>
          <a:prstGeom prst="rect">
            <a:avLst/>
          </a:prstGeom>
        </p:spPr>
      </p:pic>
      <p:pic>
        <p:nvPicPr>
          <p:cNvPr id="5" name="Imagen 4"/>
          <p:cNvPicPr>
            <a:picLocks noChangeAspect="1"/>
          </p:cNvPicPr>
          <p:nvPr/>
        </p:nvPicPr>
        <p:blipFill>
          <a:blip r:embed="rId4"/>
          <a:stretch>
            <a:fillRect/>
          </a:stretch>
        </p:blipFill>
        <p:spPr>
          <a:xfrm>
            <a:off x="3379145" y="5680074"/>
            <a:ext cx="7410450" cy="771525"/>
          </a:xfrm>
          <a:prstGeom prst="rect">
            <a:avLst/>
          </a:prstGeom>
        </p:spPr>
      </p:pic>
    </p:spTree>
    <p:extLst>
      <p:ext uri="{BB962C8B-B14F-4D97-AF65-F5344CB8AC3E}">
        <p14:creationId xmlns:p14="http://schemas.microsoft.com/office/powerpoint/2010/main" val="1155189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p:txBody>
          <a:bodyPr/>
          <a:lstStyle/>
          <a:p>
            <a:r>
              <a:rPr lang="es-CO" b="1" dirty="0" smtClean="0"/>
              <a:t>Ejemplo Parámetros </a:t>
            </a:r>
            <a:r>
              <a:rPr lang="es-CO" b="1" dirty="0"/>
              <a:t>opcionales</a:t>
            </a:r>
            <a:r>
              <a:rPr lang="es-CO" b="1" dirty="0" smtClean="0"/>
              <a:t>.</a:t>
            </a:r>
            <a:endParaRPr lang="es-CO" dirty="0"/>
          </a:p>
        </p:txBody>
      </p:sp>
      <p:sp>
        <p:nvSpPr>
          <p:cNvPr id="9" name="Marcador de contenido 8"/>
          <p:cNvSpPr>
            <a:spLocks noGrp="1"/>
          </p:cNvSpPr>
          <p:nvPr>
            <p:ph sz="half" idx="2"/>
          </p:nvPr>
        </p:nvSpPr>
        <p:spPr>
          <a:xfrm>
            <a:off x="6634253" y="2667000"/>
            <a:ext cx="4876800" cy="3124200"/>
          </a:xfrm>
        </p:spPr>
        <p:txBody>
          <a:bodyPr>
            <a:normAutofit fontScale="85000" lnSpcReduction="20000"/>
          </a:bodyPr>
          <a:lstStyle/>
          <a:p>
            <a:r>
              <a:rPr lang="es-CO" dirty="0" smtClean="0"/>
              <a:t>¿Cuál es el resultado de la línea 29?</a:t>
            </a:r>
          </a:p>
          <a:p>
            <a:r>
              <a:rPr lang="es-CO" dirty="0"/>
              <a:t>¿Cuál es el resultado de la línea </a:t>
            </a:r>
            <a:r>
              <a:rPr lang="es-CO" dirty="0" smtClean="0"/>
              <a:t>30?</a:t>
            </a:r>
            <a:endParaRPr lang="es-CO" dirty="0"/>
          </a:p>
          <a:p>
            <a:r>
              <a:rPr lang="es-CO" dirty="0"/>
              <a:t>¿Cuál es el resultado de la línea </a:t>
            </a:r>
            <a:r>
              <a:rPr lang="es-CO" dirty="0" smtClean="0"/>
              <a:t>31?</a:t>
            </a:r>
            <a:endParaRPr lang="es-CO" dirty="0"/>
          </a:p>
          <a:p>
            <a:r>
              <a:rPr lang="es-CO" dirty="0"/>
              <a:t>¿Cuál es el resultado de la línea </a:t>
            </a:r>
            <a:r>
              <a:rPr lang="es-CO" dirty="0" smtClean="0"/>
              <a:t>32?</a:t>
            </a:r>
            <a:endParaRPr lang="es-CO" dirty="0"/>
          </a:p>
          <a:p>
            <a:r>
              <a:rPr lang="es-CO" dirty="0" smtClean="0"/>
              <a:t>¿</a:t>
            </a:r>
            <a:r>
              <a:rPr lang="es-CO" dirty="0"/>
              <a:t>Cuál es el resultado de la línea </a:t>
            </a:r>
            <a:r>
              <a:rPr lang="es-CO" dirty="0" smtClean="0"/>
              <a:t>33?</a:t>
            </a:r>
          </a:p>
          <a:p>
            <a:r>
              <a:rPr lang="es-CO" dirty="0"/>
              <a:t>¿Cuál es el resultado de la línea </a:t>
            </a:r>
            <a:r>
              <a:rPr lang="es-CO" dirty="0" smtClean="0"/>
              <a:t>34?</a:t>
            </a:r>
          </a:p>
          <a:p>
            <a:r>
              <a:rPr lang="es-CO" dirty="0"/>
              <a:t>¿Cuál es el resultado de la línea </a:t>
            </a:r>
            <a:r>
              <a:rPr lang="es-CO" dirty="0" smtClean="0"/>
              <a:t>35?</a:t>
            </a:r>
            <a:endParaRPr lang="es-CO" dirty="0"/>
          </a:p>
          <a:p>
            <a:endParaRPr lang="es-CO" dirty="0"/>
          </a:p>
          <a:p>
            <a:endParaRPr lang="es-CO" dirty="0"/>
          </a:p>
        </p:txBody>
      </p:sp>
      <p:sp>
        <p:nvSpPr>
          <p:cNvPr id="4" name="Marcador de número de diapositiva 3"/>
          <p:cNvSpPr>
            <a:spLocks noGrp="1"/>
          </p:cNvSpPr>
          <p:nvPr>
            <p:ph type="sldNum" sz="quarter" idx="12"/>
          </p:nvPr>
        </p:nvSpPr>
        <p:spPr/>
        <p:txBody>
          <a:bodyPr/>
          <a:lstStyle/>
          <a:p>
            <a:fld id="{6D0D40A6-42E1-47D2-87D5-4245F9BA928D}" type="slidenum">
              <a:rPr lang="es-CO" smtClean="0"/>
              <a:t>41</a:t>
            </a:fld>
            <a:endParaRPr lang="es-CO" dirty="0"/>
          </a:p>
        </p:txBody>
      </p:sp>
      <p:pic>
        <p:nvPicPr>
          <p:cNvPr id="12" name="Imagen 11"/>
          <p:cNvPicPr>
            <a:picLocks noChangeAspect="1"/>
          </p:cNvPicPr>
          <p:nvPr/>
        </p:nvPicPr>
        <p:blipFill>
          <a:blip r:embed="rId2"/>
          <a:stretch>
            <a:fillRect/>
          </a:stretch>
        </p:blipFill>
        <p:spPr>
          <a:xfrm>
            <a:off x="585319" y="2514600"/>
            <a:ext cx="5874552" cy="2031508"/>
          </a:xfrm>
          <a:prstGeom prst="rect">
            <a:avLst/>
          </a:prstGeom>
        </p:spPr>
      </p:pic>
    </p:spTree>
    <p:extLst>
      <p:ext uri="{BB962C8B-B14F-4D97-AF65-F5344CB8AC3E}">
        <p14:creationId xmlns:p14="http://schemas.microsoft.com/office/powerpoint/2010/main" val="3255586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práctico</a:t>
            </a:r>
            <a:endParaRPr lang="es-ES" dirty="0"/>
          </a:p>
        </p:txBody>
      </p:sp>
      <p:sp>
        <p:nvSpPr>
          <p:cNvPr id="5" name="Marcador de contenido 4"/>
          <p:cNvSpPr>
            <a:spLocks noGrp="1"/>
          </p:cNvSpPr>
          <p:nvPr>
            <p:ph idx="1"/>
          </p:nvPr>
        </p:nvSpPr>
        <p:spPr>
          <a:xfrm>
            <a:off x="1141412" y="2249486"/>
            <a:ext cx="9905999" cy="4481513"/>
          </a:xfrm>
        </p:spPr>
        <p:txBody>
          <a:bodyPr>
            <a:normAutofit fontScale="92500" lnSpcReduction="10000"/>
          </a:bodyPr>
          <a:lstStyle/>
          <a:p>
            <a:r>
              <a:rPr lang="es-ES" dirty="0" smtClean="0"/>
              <a:t>Crear una </a:t>
            </a:r>
            <a:r>
              <a:rPr lang="es-ES" dirty="0"/>
              <a:t>clase </a:t>
            </a:r>
            <a:r>
              <a:rPr lang="es-ES" dirty="0" smtClean="0"/>
              <a:t>llamada “</a:t>
            </a:r>
            <a:r>
              <a:rPr lang="es-ES" dirty="0" err="1" smtClean="0"/>
              <a:t>BankAccount</a:t>
            </a:r>
            <a:r>
              <a:rPr lang="es-ES" dirty="0" smtClean="0"/>
              <a:t>” y definir en ella los siguientes métodos:</a:t>
            </a:r>
          </a:p>
          <a:p>
            <a:pPr lvl="1"/>
            <a:r>
              <a:rPr lang="es-ES" dirty="0" err="1" smtClean="0"/>
              <a:t>MakeDeposit</a:t>
            </a:r>
            <a:endParaRPr lang="es-ES" dirty="0" smtClean="0"/>
          </a:p>
          <a:p>
            <a:pPr lvl="1"/>
            <a:r>
              <a:rPr lang="es-ES" dirty="0" err="1" smtClean="0"/>
              <a:t>MakeWithdrawal</a:t>
            </a:r>
            <a:endParaRPr lang="es-ES" dirty="0" smtClean="0"/>
          </a:p>
          <a:p>
            <a:r>
              <a:rPr lang="es-ES" dirty="0" smtClean="0"/>
              <a:t>Toda cuenta requiere: número de cuenta, nombre titular y saldo.</a:t>
            </a:r>
          </a:p>
          <a:p>
            <a:r>
              <a:rPr lang="es-ES" dirty="0" smtClean="0"/>
              <a:t>El número de cuenta, se genera con un atributo estático que se incrementa al crear una nueva cuenta.</a:t>
            </a:r>
          </a:p>
          <a:p>
            <a:r>
              <a:rPr lang="es-ES" dirty="0" smtClean="0"/>
              <a:t>Una nueva cuenta se puede crear solo son el nombre del titular, en ese caso se asume que el saldo inicial es de 50.000$</a:t>
            </a:r>
          </a:p>
          <a:p>
            <a:r>
              <a:rPr lang="es-ES" dirty="0" smtClean="0"/>
              <a:t>Una nueva cuenta puede solicitar, además del nombre del titular, el valor del saldo inicial.</a:t>
            </a:r>
          </a:p>
        </p:txBody>
      </p:sp>
    </p:spTree>
    <p:extLst>
      <p:ext uri="{BB962C8B-B14F-4D97-AF65-F5344CB8AC3E}">
        <p14:creationId xmlns:p14="http://schemas.microsoft.com/office/powerpoint/2010/main" val="4042019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Reto</a:t>
            </a:r>
            <a:endParaRPr lang="es-ES" dirty="0"/>
          </a:p>
        </p:txBody>
      </p:sp>
      <p:sp>
        <p:nvSpPr>
          <p:cNvPr id="3" name="Marcador de contenido 2"/>
          <p:cNvSpPr>
            <a:spLocks noGrp="1"/>
          </p:cNvSpPr>
          <p:nvPr>
            <p:ph idx="1"/>
          </p:nvPr>
        </p:nvSpPr>
        <p:spPr/>
        <p:txBody>
          <a:bodyPr/>
          <a:lstStyle/>
          <a:p>
            <a:r>
              <a:rPr lang="es-ES" dirty="0" smtClean="0"/>
              <a:t>¿Cómo podemos conservar </a:t>
            </a:r>
            <a:r>
              <a:rPr lang="es-ES" smtClean="0"/>
              <a:t>y mostrar el </a:t>
            </a:r>
            <a:r>
              <a:rPr lang="es-ES" dirty="0" smtClean="0"/>
              <a:t>historial de transacciones?</a:t>
            </a:r>
            <a:endParaRPr lang="es-ES" dirty="0"/>
          </a:p>
        </p:txBody>
      </p:sp>
    </p:spTree>
    <p:extLst>
      <p:ext uri="{BB962C8B-B14F-4D97-AF65-F5344CB8AC3E}">
        <p14:creationId xmlns:p14="http://schemas.microsoft.com/office/powerpoint/2010/main" val="98481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Elementos del </a:t>
            </a:r>
            <a:r>
              <a:rPr lang="es-CO" dirty="0" smtClean="0"/>
              <a:t>Diagrama</a:t>
            </a:r>
            <a:r>
              <a:rPr lang="en-US" dirty="0" smtClean="0"/>
              <a:t> </a:t>
            </a:r>
            <a:r>
              <a:rPr lang="en-US" dirty="0"/>
              <a:t>de </a:t>
            </a:r>
            <a:r>
              <a:rPr lang="es-CO" dirty="0"/>
              <a:t>clases</a:t>
            </a:r>
            <a:endParaRPr lang="es-ES" dirty="0"/>
          </a:p>
        </p:txBody>
      </p:sp>
      <p:sp>
        <p:nvSpPr>
          <p:cNvPr id="3" name="Marcador de contenido 2"/>
          <p:cNvSpPr>
            <a:spLocks noGrp="1"/>
          </p:cNvSpPr>
          <p:nvPr>
            <p:ph idx="1"/>
          </p:nvPr>
        </p:nvSpPr>
        <p:spPr/>
        <p:txBody>
          <a:bodyPr>
            <a:normAutofit fontScale="92500" lnSpcReduction="10000"/>
          </a:bodyPr>
          <a:lstStyle/>
          <a:p>
            <a:pPr marL="0" indent="0">
              <a:buNone/>
            </a:pPr>
            <a:r>
              <a:rPr lang="es-CO" sz="3200" dirty="0"/>
              <a:t>Un diagrama de clases esta compuesto por los siguientes elementos:</a:t>
            </a:r>
          </a:p>
          <a:p>
            <a:r>
              <a:rPr lang="es-CO" sz="3200" b="1" dirty="0"/>
              <a:t>Clase</a:t>
            </a:r>
            <a:r>
              <a:rPr lang="es-CO" sz="3200" dirty="0"/>
              <a:t>: atributos, métodos y visibilidad.</a:t>
            </a:r>
          </a:p>
          <a:p>
            <a:r>
              <a:rPr lang="es-CO" sz="3200" b="1" dirty="0"/>
              <a:t>Relaciones</a:t>
            </a:r>
            <a:r>
              <a:rPr lang="es-CO" sz="3200" dirty="0"/>
              <a:t>: Herencia, Composición, Agregación, Asociación y Uso.</a:t>
            </a:r>
            <a:br>
              <a:rPr lang="es-CO" sz="3200" dirty="0"/>
            </a:br>
            <a:endParaRPr lang="es-ES" sz="3200" dirty="0"/>
          </a:p>
        </p:txBody>
      </p:sp>
    </p:spTree>
    <p:extLst>
      <p:ext uri="{BB962C8B-B14F-4D97-AF65-F5344CB8AC3E}">
        <p14:creationId xmlns:p14="http://schemas.microsoft.com/office/powerpoint/2010/main" val="424921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Clase</a:t>
            </a:r>
            <a:endParaRPr lang="es-CO" dirty="0"/>
          </a:p>
        </p:txBody>
      </p:sp>
      <p:sp>
        <p:nvSpPr>
          <p:cNvPr id="3" name="Marcador de contenido 2"/>
          <p:cNvSpPr>
            <a:spLocks noGrp="1"/>
          </p:cNvSpPr>
          <p:nvPr>
            <p:ph idx="1"/>
          </p:nvPr>
        </p:nvSpPr>
        <p:spPr/>
        <p:txBody>
          <a:bodyPr/>
          <a:lstStyle/>
          <a:p>
            <a:r>
              <a:rPr lang="es-CO" dirty="0"/>
              <a:t>Es la unidad básica que encapsula toda la información de un Objeto (un objeto es una instancia de una clase). A través de ella podemos modelar el entorno en estudio (una Casa, un Auto, una Cuenta Corriente, etc.).</a:t>
            </a:r>
          </a:p>
          <a:p>
            <a:endParaRPr lang="es-CO" dirty="0"/>
          </a:p>
          <a:p>
            <a:r>
              <a:rPr lang="es-CO" dirty="0"/>
              <a:t>En UML, una clase es representada por un rectángulo que posee tres divisiones:</a:t>
            </a:r>
          </a:p>
        </p:txBody>
      </p:sp>
      <p:pic>
        <p:nvPicPr>
          <p:cNvPr id="1026" name="Picture 2" descr="https://users.dcc.uchile.cl/~psalinas/uml/img/modelo/clas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3119" y="5789938"/>
            <a:ext cx="1095375"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7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t>Clase</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Bloques</a:t>
            </a:r>
            <a:endParaRPr lang="es-CO" dirty="0"/>
          </a:p>
          <a:p>
            <a:r>
              <a:rPr lang="es-CO" b="1" dirty="0"/>
              <a:t>Superior</a:t>
            </a:r>
            <a:r>
              <a:rPr lang="es-CO" dirty="0"/>
              <a:t>: Contiene el nombre de la Clase</a:t>
            </a:r>
          </a:p>
          <a:p>
            <a:r>
              <a:rPr lang="es-CO" b="1" dirty="0"/>
              <a:t>Intermedio</a:t>
            </a:r>
            <a:r>
              <a:rPr lang="es-CO" dirty="0"/>
              <a:t>: Contiene los atributos (o variables de instancia) que caracterizan a la Clase (pueden ser </a:t>
            </a:r>
            <a:r>
              <a:rPr lang="es-CO" dirty="0" err="1"/>
              <a:t>private</a:t>
            </a:r>
            <a:r>
              <a:rPr lang="es-CO" dirty="0"/>
              <a:t>, </a:t>
            </a:r>
            <a:r>
              <a:rPr lang="es-CO" dirty="0" err="1"/>
              <a:t>protected</a:t>
            </a:r>
            <a:r>
              <a:rPr lang="es-CO" dirty="0"/>
              <a:t> o </a:t>
            </a:r>
            <a:r>
              <a:rPr lang="es-CO" dirty="0" err="1"/>
              <a:t>public</a:t>
            </a:r>
            <a:r>
              <a:rPr lang="es-CO" dirty="0"/>
              <a:t>).</a:t>
            </a:r>
          </a:p>
          <a:p>
            <a:r>
              <a:rPr lang="es-CO" b="1" dirty="0"/>
              <a:t>Inferior</a:t>
            </a:r>
            <a:r>
              <a:rPr lang="es-CO" dirty="0"/>
              <a:t>: Contiene los métodos u operaciones, los cuales son la forma como interactúa el objeto con su entorno (dependiendo de la visibilidad: </a:t>
            </a:r>
            <a:r>
              <a:rPr lang="es-CO" dirty="0" err="1"/>
              <a:t>private</a:t>
            </a:r>
            <a:r>
              <a:rPr lang="es-CO" dirty="0"/>
              <a:t>, </a:t>
            </a:r>
            <a:r>
              <a:rPr lang="es-CO" dirty="0" err="1"/>
              <a:t>protected</a:t>
            </a:r>
            <a:r>
              <a:rPr lang="es-CO" dirty="0"/>
              <a:t> o </a:t>
            </a:r>
            <a:r>
              <a:rPr lang="es-CO" dirty="0" err="1"/>
              <a:t>public</a:t>
            </a:r>
            <a:r>
              <a:rPr lang="es-CO" dirty="0"/>
              <a:t>).</a:t>
            </a:r>
          </a:p>
        </p:txBody>
      </p:sp>
      <p:pic>
        <p:nvPicPr>
          <p:cNvPr id="5" name="Picture 2" descr="https://users.dcc.uchile.cl/~psalinas/uml/img/modelo/clas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3119" y="5789938"/>
            <a:ext cx="1095375"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31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Visibilidad	</a:t>
            </a:r>
            <a:endParaRPr lang="es-CO" dirty="0"/>
          </a:p>
        </p:txBody>
      </p:sp>
      <p:sp>
        <p:nvSpPr>
          <p:cNvPr id="3" name="Marcador de contenido 2"/>
          <p:cNvSpPr>
            <a:spLocks noGrp="1"/>
          </p:cNvSpPr>
          <p:nvPr>
            <p:ph idx="1"/>
          </p:nvPr>
        </p:nvSpPr>
        <p:spPr/>
        <p:txBody>
          <a:bodyPr/>
          <a:lstStyle/>
          <a:p>
            <a:pPr marL="0" indent="0">
              <a:buNone/>
            </a:pPr>
            <a:r>
              <a:rPr lang="es-CO" dirty="0"/>
              <a:t>Para especificar la visibilidad de un miembro de la clase (es decir, cualquier atributo o método), se coloca uno de los siguientes signos delante de ese miembro:</a:t>
            </a:r>
          </a:p>
          <a:p>
            <a:pPr marL="0" indent="0">
              <a:buNone/>
            </a:pPr>
            <a:r>
              <a:rPr lang="es-CO" dirty="0"/>
              <a:t/>
            </a:r>
            <a:br>
              <a:rPr lang="es-CO" dirty="0"/>
            </a:br>
            <a:endParaRPr lang="es-CO" dirty="0"/>
          </a:p>
        </p:txBody>
      </p:sp>
      <p:graphicFrame>
        <p:nvGraphicFramePr>
          <p:cNvPr id="6" name="Tabla 5"/>
          <p:cNvGraphicFramePr>
            <a:graphicFrameLocks noGrp="1"/>
          </p:cNvGraphicFramePr>
          <p:nvPr>
            <p:extLst>
              <p:ext uri="{D42A27DB-BD31-4B8C-83A1-F6EECF244321}">
                <p14:modId xmlns:p14="http://schemas.microsoft.com/office/powerpoint/2010/main" val="3488628468"/>
              </p:ext>
            </p:extLst>
          </p:nvPr>
        </p:nvGraphicFramePr>
        <p:xfrm>
          <a:off x="4380640" y="4477995"/>
          <a:ext cx="3243944" cy="1097280"/>
        </p:xfrm>
        <a:graphic>
          <a:graphicData uri="http://schemas.openxmlformats.org/drawingml/2006/table">
            <a:tbl>
              <a:tblPr/>
              <a:tblGrid>
                <a:gridCol w="1621972"/>
                <a:gridCol w="1621972"/>
              </a:tblGrid>
              <a:tr h="0">
                <a:tc>
                  <a:txBody>
                    <a:bodyPr/>
                    <a:lstStyle/>
                    <a:p>
                      <a:pPr algn="ctr"/>
                      <a:r>
                        <a:rPr lang="es-CO" dirty="0">
                          <a:solidFill>
                            <a:schemeClr val="bg1"/>
                          </a:solidFill>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dirty="0">
                          <a:solidFill>
                            <a:schemeClr val="bg1"/>
                          </a:solidFill>
                          <a:effectLst/>
                        </a:rPr>
                        <a:t>Público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ctr"/>
                      <a:r>
                        <a:rPr lang="es-CO" dirty="0">
                          <a:solidFill>
                            <a:schemeClr val="bg1"/>
                          </a:solidFill>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dirty="0">
                          <a:solidFill>
                            <a:schemeClr val="bg1"/>
                          </a:solidFill>
                          <a:effectLst/>
                        </a:rPr>
                        <a:t>Privado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ctr"/>
                      <a:r>
                        <a:rPr lang="es-CO">
                          <a:solidFill>
                            <a:schemeClr val="bg1"/>
                          </a:solidFill>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dirty="0">
                          <a:solidFill>
                            <a:schemeClr val="bg1"/>
                          </a:solidFill>
                          <a:effectLst/>
                        </a:rPr>
                        <a:t>Protegido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pic>
        <p:nvPicPr>
          <p:cNvPr id="10" name="Imagen 9"/>
          <p:cNvPicPr>
            <a:picLocks noChangeAspect="1"/>
          </p:cNvPicPr>
          <p:nvPr/>
        </p:nvPicPr>
        <p:blipFill>
          <a:blip r:embed="rId3"/>
          <a:stretch>
            <a:fillRect/>
          </a:stretch>
        </p:blipFill>
        <p:spPr>
          <a:xfrm>
            <a:off x="10349414" y="5543049"/>
            <a:ext cx="1647825" cy="1162050"/>
          </a:xfrm>
          <a:prstGeom prst="rect">
            <a:avLst/>
          </a:prstGeom>
        </p:spPr>
      </p:pic>
    </p:spTree>
    <p:extLst>
      <p:ext uri="{BB962C8B-B14F-4D97-AF65-F5344CB8AC3E}">
        <p14:creationId xmlns:p14="http://schemas.microsoft.com/office/powerpoint/2010/main" val="2340404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3505" y="876217"/>
            <a:ext cx="8229600" cy="850900"/>
          </a:xfrm>
        </p:spPr>
        <p:txBody>
          <a:bodyPr/>
          <a:lstStyle/>
          <a:p>
            <a:r>
              <a:rPr lang="es-MX" dirty="0"/>
              <a:t>Ejemplo</a:t>
            </a:r>
          </a:p>
        </p:txBody>
      </p:sp>
      <p:sp>
        <p:nvSpPr>
          <p:cNvPr id="5123" name="Rectangle 3"/>
          <p:cNvSpPr>
            <a:spLocks noGrp="1" noChangeArrowheads="1"/>
          </p:cNvSpPr>
          <p:nvPr>
            <p:ph type="body" idx="1"/>
          </p:nvPr>
        </p:nvSpPr>
        <p:spPr>
          <a:xfrm>
            <a:off x="1892300" y="1639303"/>
            <a:ext cx="8229600" cy="1118937"/>
          </a:xfrm>
        </p:spPr>
        <p:txBody>
          <a:bodyPr/>
          <a:lstStyle/>
          <a:p>
            <a:pPr>
              <a:buFontTx/>
              <a:buNone/>
            </a:pPr>
            <a:r>
              <a:rPr lang="es-MX" sz="2800" dirty="0"/>
              <a:t>La siguiente figura muestra un vuelo de una aerolínea modelado como una clase UML. </a:t>
            </a:r>
          </a:p>
          <a:p>
            <a:endParaRPr lang="es-MX" sz="2800" dirty="0"/>
          </a:p>
          <a:p>
            <a:endParaRPr lang="es-MX"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2924175"/>
            <a:ext cx="4392613"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Text Box 5"/>
          <p:cNvSpPr txBox="1">
            <a:spLocks noChangeArrowheads="1"/>
          </p:cNvSpPr>
          <p:nvPr/>
        </p:nvSpPr>
        <p:spPr bwMode="auto">
          <a:xfrm>
            <a:off x="1703388" y="2924176"/>
            <a:ext cx="156845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s-MX" b="1"/>
              <a:t>Nombre</a:t>
            </a:r>
          </a:p>
          <a:p>
            <a:pPr algn="r"/>
            <a:endParaRPr lang="es-MX" b="1"/>
          </a:p>
          <a:p>
            <a:pPr algn="r"/>
            <a:endParaRPr lang="es-MX" b="1"/>
          </a:p>
          <a:p>
            <a:pPr algn="r"/>
            <a:r>
              <a:rPr lang="es-MX" b="1"/>
              <a:t>Atributos</a:t>
            </a:r>
          </a:p>
          <a:p>
            <a:pPr algn="r"/>
            <a:endParaRPr lang="es-MX" b="1"/>
          </a:p>
          <a:p>
            <a:pPr algn="r"/>
            <a:endParaRPr lang="es-MX" b="1"/>
          </a:p>
          <a:p>
            <a:pPr algn="r"/>
            <a:endParaRPr lang="es-MX" b="1"/>
          </a:p>
          <a:p>
            <a:pPr algn="r"/>
            <a:r>
              <a:rPr lang="es-MX" b="1"/>
              <a:t>Operaciones</a:t>
            </a:r>
          </a:p>
          <a:p>
            <a:pPr algn="r"/>
            <a:endParaRPr lang="es-MX" b="1"/>
          </a:p>
        </p:txBody>
      </p:sp>
      <p:sp>
        <p:nvSpPr>
          <p:cNvPr id="5126" name="Text Box 6"/>
          <p:cNvSpPr txBox="1">
            <a:spLocks noChangeArrowheads="1"/>
          </p:cNvSpPr>
          <p:nvPr/>
        </p:nvSpPr>
        <p:spPr bwMode="auto">
          <a:xfrm>
            <a:off x="7824788" y="3789364"/>
            <a:ext cx="27114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MX" b="1"/>
              <a:t>Atributo: tipo de dato</a:t>
            </a:r>
          </a:p>
          <a:p>
            <a:endParaRPr lang="es-MX" b="1"/>
          </a:p>
          <a:p>
            <a:endParaRPr lang="es-MX" b="1"/>
          </a:p>
          <a:p>
            <a:endParaRPr lang="es-MX" b="1"/>
          </a:p>
          <a:p>
            <a:r>
              <a:rPr lang="es-MX" b="1"/>
              <a:t>Operación(parámetros:</a:t>
            </a:r>
          </a:p>
          <a:p>
            <a:r>
              <a:rPr lang="es-MX" b="1"/>
              <a:t>Tipo de dato):valor de</a:t>
            </a:r>
          </a:p>
          <a:p>
            <a:r>
              <a:rPr lang="es-MX" b="1"/>
              <a:t>retorno</a:t>
            </a:r>
          </a:p>
        </p:txBody>
      </p:sp>
    </p:spTree>
    <p:extLst>
      <p:ext uri="{BB962C8B-B14F-4D97-AF65-F5344CB8AC3E}">
        <p14:creationId xmlns:p14="http://schemas.microsoft.com/office/powerpoint/2010/main" val="3384346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964</TotalTime>
  <Words>1975</Words>
  <Application>Microsoft Office PowerPoint</Application>
  <PresentationFormat>Panorámica</PresentationFormat>
  <Paragraphs>197</Paragraphs>
  <Slides>43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Arial</vt:lpstr>
      <vt:lpstr>Calibri</vt:lpstr>
      <vt:lpstr>Times New Roman</vt:lpstr>
      <vt:lpstr>Trebuchet MS</vt:lpstr>
      <vt:lpstr>Tw Cen MT</vt:lpstr>
      <vt:lpstr>Circuito</vt:lpstr>
      <vt:lpstr>Herramientas de programación II</vt:lpstr>
      <vt:lpstr>Conceptos de Programación Orientada a Objetos</vt:lpstr>
      <vt:lpstr>Objetos y Clases</vt:lpstr>
      <vt:lpstr>Diagrama de clases</vt:lpstr>
      <vt:lpstr>Elementos del Diagrama de clases</vt:lpstr>
      <vt:lpstr>Clase</vt:lpstr>
      <vt:lpstr>Clase</vt:lpstr>
      <vt:lpstr>Visibilidad </vt:lpstr>
      <vt:lpstr>Ejemplo</vt:lpstr>
      <vt:lpstr>Relaciones entre Clases</vt:lpstr>
      <vt:lpstr>Diagrama de Clases: Asociaciones</vt:lpstr>
      <vt:lpstr>Asociaciones</vt:lpstr>
      <vt:lpstr>Dirección</vt:lpstr>
      <vt:lpstr>Presentación de PowerPoint</vt:lpstr>
      <vt:lpstr>Clase Asociación</vt:lpstr>
      <vt:lpstr>Presentación de PowerPoint</vt:lpstr>
      <vt:lpstr>Diagrama de Clase: Agregación y  Composición</vt:lpstr>
      <vt:lpstr>AGREGACIÓN BASICA</vt:lpstr>
      <vt:lpstr>Presentación de PowerPoint</vt:lpstr>
      <vt:lpstr>AGREGACIÓN/COMPOSICIÓN</vt:lpstr>
      <vt:lpstr>Presentación de PowerPoint</vt:lpstr>
      <vt:lpstr>Codificando clases</vt:lpstr>
      <vt:lpstr>Clase</vt:lpstr>
      <vt:lpstr>Clase</vt:lpstr>
      <vt:lpstr>Atributos de una clase</vt:lpstr>
      <vt:lpstr>Atributo estático</vt:lpstr>
      <vt:lpstr>Métodos de una clase</vt:lpstr>
      <vt:lpstr>Presentación de PowerPoint</vt:lpstr>
      <vt:lpstr>Presentación de PowerPoint</vt:lpstr>
      <vt:lpstr>Estructura de una clase</vt:lpstr>
      <vt:lpstr>Constructor de la clase</vt:lpstr>
      <vt:lpstr>Constructor de la clase</vt:lpstr>
      <vt:lpstr>Constructor de la clase</vt:lpstr>
      <vt:lpstr>Constructores predeterminados</vt:lpstr>
      <vt:lpstr>Ejemplo 1 Constructor</vt:lpstr>
      <vt:lpstr>Sobrecarga</vt:lpstr>
      <vt:lpstr>Ejemplo 2 Constructor</vt:lpstr>
      <vt:lpstr>Parámetros opcionales.</vt:lpstr>
      <vt:lpstr>Ejemplo Parámetros opcionales.</vt:lpstr>
      <vt:lpstr>Ejemplo Parámetros opcionales.</vt:lpstr>
      <vt:lpstr>Ejemplo Parámetros opcionales.</vt:lpstr>
      <vt:lpstr>Ejercicio práctico</vt:lpstr>
      <vt:lpstr>Reto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23</cp:revision>
  <dcterms:created xsi:type="dcterms:W3CDTF">2020-02-04T11:58:41Z</dcterms:created>
  <dcterms:modified xsi:type="dcterms:W3CDTF">2020-02-12T03:44:57Z</dcterms:modified>
</cp:coreProperties>
</file>