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sga\OneDrive\Escritorio\ODINSA\Odinsa-informes\Informes\Tareas%201-11-22\Tarea%201\datos%20graficas%20safety%20(Tare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Passenger death rates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1307497812773403"/>
          <c:y val="0.18863670063958718"/>
          <c:w val="0.83772440944881887"/>
          <c:h val="0.51681284631087776"/>
        </c:manualLayout>
      </c:layout>
      <c:barChart>
        <c:barDir val="col"/>
        <c:grouping val="clustered"/>
        <c:varyColors val="0"/>
        <c:ser>
          <c:idx val="0"/>
          <c:order val="0"/>
          <c:tx>
            <c:strRef>
              <c:f>Hoja1!$A$2</c:f>
              <c:strCache>
                <c:ptCount val="1"/>
                <c:pt idx="0">
                  <c:v>Passenger vehicles (a)</c:v>
                </c:pt>
              </c:strCache>
            </c:strRef>
          </c:tx>
          <c:spPr>
            <a:solidFill>
              <a:schemeClr val="accent1"/>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Hoja1!$K$2:$O$2</c:f>
              <c:numCache>
                <c:formatCode>0.00</c:formatCode>
                <c:ptCount val="5"/>
                <c:pt idx="0">
                  <c:v>0.5</c:v>
                </c:pt>
                <c:pt idx="1">
                  <c:v>0.49</c:v>
                </c:pt>
                <c:pt idx="2">
                  <c:v>0.47</c:v>
                </c:pt>
                <c:pt idx="3">
                  <c:v>0.46</c:v>
                </c:pt>
                <c:pt idx="4">
                  <c:v>0.56000000000000005</c:v>
                </c:pt>
              </c:numCache>
              <c:extLst/>
            </c:numRef>
          </c:val>
          <c:extLst>
            <c:ext xmlns:c16="http://schemas.microsoft.com/office/drawing/2014/chart" uri="{C3380CC4-5D6E-409C-BE32-E72D297353CC}">
              <c16:uniqueId val="{00000000-428E-4426-A34E-C36EF5590BA8}"/>
            </c:ext>
          </c:extLst>
        </c:ser>
        <c:ser>
          <c:idx val="1"/>
          <c:order val="1"/>
          <c:tx>
            <c:strRef>
              <c:f>Hoja1!$A$3</c:f>
              <c:strCache>
                <c:ptCount val="1"/>
                <c:pt idx="0">
                  <c:v>Buses</c:v>
                </c:pt>
              </c:strCache>
            </c:strRef>
          </c:tx>
          <c:spPr>
            <a:solidFill>
              <a:schemeClr val="accent2"/>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Hoja1!$K$3:$O$3</c:f>
              <c:numCache>
                <c:formatCode>General</c:formatCode>
                <c:ptCount val="5"/>
                <c:pt idx="0">
                  <c:v>7.0000000000000007E-2</c:v>
                </c:pt>
                <c:pt idx="1">
                  <c:v>0.04</c:v>
                </c:pt>
                <c:pt idx="2">
                  <c:v>0.05</c:v>
                </c:pt>
                <c:pt idx="3">
                  <c:v>0.04</c:v>
                </c:pt>
                <c:pt idx="4">
                  <c:v>0.02</c:v>
                </c:pt>
              </c:numCache>
              <c:extLst/>
            </c:numRef>
          </c:val>
          <c:extLst>
            <c:ext xmlns:c16="http://schemas.microsoft.com/office/drawing/2014/chart" uri="{C3380CC4-5D6E-409C-BE32-E72D297353CC}">
              <c16:uniqueId val="{00000001-428E-4426-A34E-C36EF5590BA8}"/>
            </c:ext>
          </c:extLst>
        </c:ser>
        <c:ser>
          <c:idx val="2"/>
          <c:order val="2"/>
          <c:tx>
            <c:strRef>
              <c:f>Hoja1!$A$4</c:f>
              <c:strCache>
                <c:ptCount val="1"/>
                <c:pt idx="0">
                  <c:v>Railroad passenger trains</c:v>
                </c:pt>
              </c:strCache>
            </c:strRef>
          </c:tx>
          <c:spPr>
            <a:solidFill>
              <a:schemeClr val="accent3"/>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Hoja1!$K$4:$O$4</c:f>
              <c:numCache>
                <c:formatCode>General</c:formatCode>
                <c:ptCount val="5"/>
                <c:pt idx="0">
                  <c:v>0.01</c:v>
                </c:pt>
                <c:pt idx="1">
                  <c:v>0.04</c:v>
                </c:pt>
                <c:pt idx="2">
                  <c:v>0.03</c:v>
                </c:pt>
                <c:pt idx="3">
                  <c:v>5.0000000000000001E-3</c:v>
                </c:pt>
                <c:pt idx="4">
                  <c:v>0.03</c:v>
                </c:pt>
              </c:numCache>
              <c:extLst/>
            </c:numRef>
          </c:val>
          <c:extLst>
            <c:ext xmlns:c16="http://schemas.microsoft.com/office/drawing/2014/chart" uri="{C3380CC4-5D6E-409C-BE32-E72D297353CC}">
              <c16:uniqueId val="{00000002-428E-4426-A34E-C36EF5590BA8}"/>
            </c:ext>
          </c:extLst>
        </c:ser>
        <c:ser>
          <c:idx val="3"/>
          <c:order val="3"/>
          <c:tx>
            <c:strRef>
              <c:f>Hoja1!$A$5</c:f>
              <c:strCache>
                <c:ptCount val="1"/>
                <c:pt idx="0">
                  <c:v>Scheduled airlines</c:v>
                </c:pt>
              </c:strCache>
            </c:strRef>
          </c:tx>
          <c:spPr>
            <a:solidFill>
              <a:schemeClr val="accent4"/>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Hoja1!$K$5:$O$5</c:f>
              <c:numCache>
                <c:formatCode>0.00</c:formatCode>
                <c:ptCount val="5"/>
                <c:pt idx="0" formatCode="0.000">
                  <c:v>1E-3</c:v>
                </c:pt>
                <c:pt idx="1">
                  <c:v>0</c:v>
                </c:pt>
                <c:pt idx="2" formatCode="0.000">
                  <c:v>0</c:v>
                </c:pt>
                <c:pt idx="3" formatCode="0.000">
                  <c:v>0</c:v>
                </c:pt>
                <c:pt idx="4" formatCode="0.000">
                  <c:v>2E-3</c:v>
                </c:pt>
              </c:numCache>
              <c:extLst/>
            </c:numRef>
          </c:val>
          <c:extLst>
            <c:ext xmlns:c16="http://schemas.microsoft.com/office/drawing/2014/chart" uri="{C3380CC4-5D6E-409C-BE32-E72D297353CC}">
              <c16:uniqueId val="{00000003-428E-4426-A34E-C36EF5590BA8}"/>
            </c:ext>
          </c:extLst>
        </c:ser>
        <c:dLbls>
          <c:showLegendKey val="0"/>
          <c:showVal val="0"/>
          <c:showCatName val="0"/>
          <c:showSerName val="0"/>
          <c:showPercent val="0"/>
          <c:showBubbleSize val="0"/>
        </c:dLbls>
        <c:gapWidth val="219"/>
        <c:overlap val="-27"/>
        <c:axId val="119429392"/>
        <c:axId val="119427728"/>
      </c:barChart>
      <c:catAx>
        <c:axId val="11942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Year</a:t>
                </a:r>
              </a:p>
            </c:rich>
          </c:tx>
          <c:layout>
            <c:manualLayout>
              <c:xMode val="edge"/>
              <c:yMode val="edge"/>
              <c:x val="0.44110498687664035"/>
              <c:y val="0.7729613776332308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9427728"/>
        <c:crosses val="autoZero"/>
        <c:auto val="1"/>
        <c:lblAlgn val="ctr"/>
        <c:lblOffset val="100"/>
        <c:noMultiLvlLbl val="0"/>
      </c:catAx>
      <c:valAx>
        <c:axId val="11942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Death per 100.000.000 passenger mile</a:t>
                </a:r>
              </a:p>
            </c:rich>
          </c:tx>
          <c:layout>
            <c:manualLayout>
              <c:xMode val="edge"/>
              <c:yMode val="edge"/>
              <c:x val="2.1251968503937006E-2"/>
              <c:y val="0.132717800690002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942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7A09D-E4C8-D219-620F-37B0167F2AB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0313B52-EA51-EDC2-5AC6-F8A03EBE6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5E6A7A6-BB9D-FBD3-2184-49FD0C0A5129}"/>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EC167AFA-2B9D-F189-83D7-24A719D0B30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FAF49D6-D943-D8EB-D4F0-60B12011045A}"/>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7245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BA5E3-ED23-CE3A-9006-DEF809C87E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81845C5-3E33-868E-48CC-907B30821B6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77625FA-98E9-7AB4-E411-B42DF9C9EE27}"/>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33511ECC-5D0C-B6CC-9E9C-CC7D0A433F3C}"/>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BF04589-190A-9D6A-2958-127D7F983DEF}"/>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4618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1BE058-84D0-0654-42C0-285F925CCE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A2FAA44-986C-944E-3ED3-80DB254C75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E057205-1865-8887-096F-1BA377E71426}"/>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124B9A2F-B3DA-E452-FA21-C35A994C8531}"/>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15C0DB4C-84AA-9AAE-0323-616CB6BCE664}"/>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16676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1FFCC-31E5-28CD-48E9-82547582C07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AEC0B9A-CFB0-97FF-903D-FE56F75FE9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5C4D92-B120-9EEF-7335-2F6C41B8A1F1}"/>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4ED40731-BEC3-C3D6-84A9-F104F94287D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CE7179A-CC4D-1F20-9A9C-F1E1C93FB3BA}"/>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228982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31693-20E4-941F-C72A-5505019D682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27FC48-BF8E-FDA5-9BA1-6B3AE4DDB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6100D0-412B-AAF8-1912-97250213DDA8}"/>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2A8662A0-2DF6-4127-AD8F-BDA0C2C7A1E1}"/>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A954720D-0FF5-F52D-9787-8CF7D345AB51}"/>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200231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DC3B5-7F9D-EE1C-F952-84C72F621C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D9F42D2-59D7-16E6-512E-D70F5FE28E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89115FF-43B8-3BC9-2380-FAE4FAC238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A94F231-01FC-0D56-D8AB-6B932191E2EE}"/>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6" name="Marcador de pie de página 5">
            <a:extLst>
              <a:ext uri="{FF2B5EF4-FFF2-40B4-BE49-F238E27FC236}">
                <a16:creationId xmlns:a16="http://schemas.microsoft.com/office/drawing/2014/main" id="{C521AE65-ED9D-DEF4-0F78-1D8B9FD196F0}"/>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C296E21F-FA1C-D90F-B39B-6246583B804B}"/>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12917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69F13-9231-971B-0995-6325E6BD5B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DD64CAD-B86E-818B-61EC-BA57E2C97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B9FDCB-573F-E5BA-9AC1-CBC3EECD2F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C959DC8-17CA-4DBE-53ED-FD8D43E7E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A182412-8882-5714-265B-C497696B6F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E344039-692F-230F-2293-4AA5B52DC6E7}"/>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8" name="Marcador de pie de página 7">
            <a:extLst>
              <a:ext uri="{FF2B5EF4-FFF2-40B4-BE49-F238E27FC236}">
                <a16:creationId xmlns:a16="http://schemas.microsoft.com/office/drawing/2014/main" id="{9A50F4C2-D4C5-6FD1-F3E2-666B87CDFAB6}"/>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6432A007-11FC-AC96-78A7-F46EA8D82E6B}"/>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85403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FF3A3-00D8-DB7D-CB34-C3A05A4A43A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B5FD6C6-ADFB-EBED-2A00-9C2E738FC6D3}"/>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4" name="Marcador de pie de página 3">
            <a:extLst>
              <a:ext uri="{FF2B5EF4-FFF2-40B4-BE49-F238E27FC236}">
                <a16:creationId xmlns:a16="http://schemas.microsoft.com/office/drawing/2014/main" id="{319992E8-DC71-E4F8-4048-7D4038334CFC}"/>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B9FB7FE5-959B-25E7-0FEB-E8F5819B3DB0}"/>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54305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AB158E-5F95-DA3D-D533-6A3D4FF99079}"/>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3" name="Marcador de pie de página 2">
            <a:extLst>
              <a:ext uri="{FF2B5EF4-FFF2-40B4-BE49-F238E27FC236}">
                <a16:creationId xmlns:a16="http://schemas.microsoft.com/office/drawing/2014/main" id="{BB1F62F7-CA05-9C83-C19D-039AC44C52B2}"/>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C8A4C562-B590-D1EB-A5D6-E924C5B75CBE}"/>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41256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B1AF7-FFA6-E4AE-D2EB-150A034293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56AA0F-AAB7-59C8-4720-1DA1E544A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4D2A28F-20A4-D45C-18E0-5A3C5BC2D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1D7C16-73AD-C8EA-8973-02642610A261}"/>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6" name="Marcador de pie de página 5">
            <a:extLst>
              <a:ext uri="{FF2B5EF4-FFF2-40B4-BE49-F238E27FC236}">
                <a16:creationId xmlns:a16="http://schemas.microsoft.com/office/drawing/2014/main" id="{49E517D2-CD9D-F1D1-36AF-0C9A412BEBD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D6A0A896-88CF-B5FA-C663-4667254A97E6}"/>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69970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D85C4-4008-3164-6014-664E4C0A81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CA59EFF-6852-3EBB-442A-40A8991DB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92F4FD6F-7AA8-54E9-50D0-C95FEEE8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89463E-AF41-92A2-6F9E-6A611047F59A}"/>
              </a:ext>
            </a:extLst>
          </p:cNvPr>
          <p:cNvSpPr>
            <a:spLocks noGrp="1"/>
          </p:cNvSpPr>
          <p:nvPr>
            <p:ph type="dt" sz="half" idx="10"/>
          </p:nvPr>
        </p:nvSpPr>
        <p:spPr/>
        <p:txBody>
          <a:bodyPr/>
          <a:lstStyle/>
          <a:p>
            <a:fld id="{4A34B692-C451-4D2B-8DED-F648317528E1}" type="datetimeFigureOut">
              <a:rPr lang="es-CO" smtClean="0"/>
              <a:t>2/11/2022</a:t>
            </a:fld>
            <a:endParaRPr lang="es-CO" dirty="0"/>
          </a:p>
        </p:txBody>
      </p:sp>
      <p:sp>
        <p:nvSpPr>
          <p:cNvPr id="6" name="Marcador de pie de página 5">
            <a:extLst>
              <a:ext uri="{FF2B5EF4-FFF2-40B4-BE49-F238E27FC236}">
                <a16:creationId xmlns:a16="http://schemas.microsoft.com/office/drawing/2014/main" id="{89ADF0B3-1D30-C524-8D9A-C30E3353A94D}"/>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A9E0F8CF-DE0D-A70F-0C71-091B9859F397}"/>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78806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0A12C7-CD4D-BA56-7F6F-F3E2447670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A0F32B-928E-570C-34D2-2A132A354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66DCEA3-331C-0CC0-95CF-4FD1A6D0C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4B692-C451-4D2B-8DED-F648317528E1}" type="datetimeFigureOut">
              <a:rPr lang="es-CO" smtClean="0"/>
              <a:t>2/11/2022</a:t>
            </a:fld>
            <a:endParaRPr lang="es-CO" dirty="0"/>
          </a:p>
        </p:txBody>
      </p:sp>
      <p:sp>
        <p:nvSpPr>
          <p:cNvPr id="5" name="Marcador de pie de página 4">
            <a:extLst>
              <a:ext uri="{FF2B5EF4-FFF2-40B4-BE49-F238E27FC236}">
                <a16:creationId xmlns:a16="http://schemas.microsoft.com/office/drawing/2014/main" id="{A131A24D-1C92-96E0-4F6D-DAA480A4C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166EE29F-F75A-6775-EC22-09602B66D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3038B-E388-4BDB-B7EE-FAB3152D556B}" type="slidenum">
              <a:rPr lang="es-CO" smtClean="0"/>
              <a:t>‹Nº›</a:t>
            </a:fld>
            <a:endParaRPr lang="es-CO" dirty="0"/>
          </a:p>
        </p:txBody>
      </p:sp>
    </p:spTree>
    <p:extLst>
      <p:ext uri="{BB962C8B-B14F-4D97-AF65-F5344CB8AC3E}">
        <p14:creationId xmlns:p14="http://schemas.microsoft.com/office/powerpoint/2010/main" val="170708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urnalistsresource.org/economics/comparing-fatality-risks-united-states-transportation-across-modes-time/" TargetMode="External"/><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dc.gov/transportationsafety/pdf/CDC-DIP_At-a-Glance_Transportation_508.pdf" TargetMode="External"/><Relationship Id="rId5" Type="http://schemas.openxmlformats.org/officeDocument/2006/relationships/hyperlink" Target="https://www.bts.gov/content/transportation-fatalities-mode" TargetMode="External"/><Relationship Id="rId4" Type="http://schemas.openxmlformats.org/officeDocument/2006/relationships/hyperlink" Target="https://injuryfacts.nsc.org/home-and-community/safety-topics/deaths-by-transportation-m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4244784-BA81-A478-4228-825E339A8954}"/>
              </a:ext>
            </a:extLst>
          </p:cNvPr>
          <p:cNvSpPr txBox="1"/>
          <p:nvPr/>
        </p:nvSpPr>
        <p:spPr>
          <a:xfrm>
            <a:off x="0" y="-47716"/>
            <a:ext cx="5715000" cy="3323987"/>
          </a:xfrm>
          <a:prstGeom prst="rect">
            <a:avLst/>
          </a:prstGeom>
          <a:noFill/>
        </p:spPr>
        <p:txBody>
          <a:bodyPr wrap="square" rtlCol="0">
            <a:spAutoFit/>
          </a:bodyPr>
          <a:lstStyle/>
          <a:p>
            <a:pPr algn="just"/>
            <a:r>
              <a:rPr lang="en-US" sz="1400" b="0" i="0" dirty="0">
                <a:effectLst/>
              </a:rPr>
              <a:t>Passenger vehicles are by far the most dangerous of the transportation options compared. Passenger vehicle death rate per 100,000,000 passenger miles was over 10 times higher than for buses, 17 times higher than for passenger trains, and 1.623 times higher than for scheduled airlines. </a:t>
            </a:r>
          </a:p>
          <a:p>
            <a:pPr algn="just"/>
            <a:endParaRPr lang="en-US" sz="1400" dirty="0"/>
          </a:p>
          <a:p>
            <a:pPr algn="just"/>
            <a:r>
              <a:rPr lang="en-US" sz="1400" b="0" i="0" dirty="0">
                <a:solidFill>
                  <a:srgbClr val="15090B"/>
                </a:solidFill>
                <a:effectLst/>
              </a:rPr>
              <a:t>The majority of aviation fatalities that occur each year (85%) involved private aircraft (known as “general aviation”)</a:t>
            </a:r>
          </a:p>
          <a:p>
            <a:pPr algn="just"/>
            <a:endParaRPr lang="en-US" sz="1400" dirty="0">
              <a:solidFill>
                <a:srgbClr val="15090B"/>
              </a:solidFill>
            </a:endParaRPr>
          </a:p>
          <a:p>
            <a:pPr algn="just"/>
            <a:r>
              <a:rPr lang="en-US" sz="1400" b="0" i="0" dirty="0">
                <a:solidFill>
                  <a:srgbClr val="15090B"/>
                </a:solidFill>
                <a:effectLst/>
              </a:rPr>
              <a:t>Commercial aviation is the safest mode of travel in the United States, with 0.07 fatalities per billion passenger miles. </a:t>
            </a:r>
          </a:p>
          <a:p>
            <a:pPr algn="just"/>
            <a:endParaRPr lang="en-US" sz="1400" dirty="0">
              <a:solidFill>
                <a:srgbClr val="15090B"/>
              </a:solidFill>
            </a:endParaRPr>
          </a:p>
          <a:p>
            <a:pPr algn="just"/>
            <a:r>
              <a:rPr lang="en-US" sz="1400" b="0" i="0" dirty="0">
                <a:solidFill>
                  <a:srgbClr val="15090B"/>
                </a:solidFill>
                <a:effectLst/>
              </a:rPr>
              <a:t>More than 1.24 million people die every year as a result of road traffic injuries, making it the eighth leading cause of death globally. </a:t>
            </a:r>
          </a:p>
          <a:p>
            <a:pPr algn="just"/>
            <a:endParaRPr lang="en-US" sz="1400" dirty="0">
              <a:solidFill>
                <a:srgbClr val="15090B"/>
              </a:solidFill>
            </a:endParaRPr>
          </a:p>
          <a:p>
            <a:pPr algn="just"/>
            <a:r>
              <a:rPr lang="en-US" sz="1400" b="0" i="0" dirty="0">
                <a:solidFill>
                  <a:srgbClr val="15090B"/>
                </a:solidFill>
                <a:effectLst/>
              </a:rPr>
              <a:t>Crash death costs over 430 billion $USD annually.</a:t>
            </a:r>
            <a:endParaRPr lang="es-ES" sz="1400" dirty="0"/>
          </a:p>
        </p:txBody>
      </p:sp>
      <p:sp>
        <p:nvSpPr>
          <p:cNvPr id="11" name="AutoShape 2">
            <a:extLst>
              <a:ext uri="{FF2B5EF4-FFF2-40B4-BE49-F238E27FC236}">
                <a16:creationId xmlns:a16="http://schemas.microsoft.com/office/drawing/2014/main" id="{3AFFF682-0345-47C4-9422-7071381BA0B9}"/>
              </a:ext>
            </a:extLst>
          </p:cNvPr>
          <p:cNvSpPr>
            <a:spLocks noChangeAspect="1" noChangeArrowheads="1"/>
          </p:cNvSpPr>
          <p:nvPr/>
        </p:nvSpPr>
        <p:spPr bwMode="auto">
          <a:xfrm>
            <a:off x="1492623" y="1828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2" name="Imagen 21">
            <a:extLst>
              <a:ext uri="{FF2B5EF4-FFF2-40B4-BE49-F238E27FC236}">
                <a16:creationId xmlns:a16="http://schemas.microsoft.com/office/drawing/2014/main" id="{845AED76-3DAC-73A2-DE85-1CA43B4239DC}"/>
              </a:ext>
            </a:extLst>
          </p:cNvPr>
          <p:cNvPicPr>
            <a:picLocks noChangeAspect="1"/>
          </p:cNvPicPr>
          <p:nvPr/>
        </p:nvPicPr>
        <p:blipFill>
          <a:blip r:embed="rId2"/>
          <a:stretch>
            <a:fillRect/>
          </a:stretch>
        </p:blipFill>
        <p:spPr>
          <a:xfrm>
            <a:off x="5715000" y="0"/>
            <a:ext cx="5147050" cy="3695532"/>
          </a:xfrm>
          <a:prstGeom prst="rect">
            <a:avLst/>
          </a:prstGeom>
        </p:spPr>
      </p:pic>
      <p:sp>
        <p:nvSpPr>
          <p:cNvPr id="23" name="CuadroTexto 22">
            <a:extLst>
              <a:ext uri="{FF2B5EF4-FFF2-40B4-BE49-F238E27FC236}">
                <a16:creationId xmlns:a16="http://schemas.microsoft.com/office/drawing/2014/main" id="{F3D3FE76-0647-77D7-3B89-1485E7F20BA6}"/>
              </a:ext>
            </a:extLst>
          </p:cNvPr>
          <p:cNvSpPr txBox="1"/>
          <p:nvPr/>
        </p:nvSpPr>
        <p:spPr>
          <a:xfrm>
            <a:off x="6892119" y="3743248"/>
            <a:ext cx="5147049" cy="3816429"/>
          </a:xfrm>
          <a:prstGeom prst="rect">
            <a:avLst/>
          </a:prstGeom>
          <a:noFill/>
        </p:spPr>
        <p:txBody>
          <a:bodyPr wrap="square" rtlCol="0">
            <a:spAutoFit/>
          </a:bodyPr>
          <a:lstStyle/>
          <a:p>
            <a:r>
              <a:rPr lang="en-US" sz="1400" dirty="0"/>
              <a:t>Motorcycles are the transportation mode with the majorities of fatalities regarding traffic incidents in Great Britain</a:t>
            </a:r>
          </a:p>
          <a:p>
            <a:endParaRPr lang="es-ES" sz="1400" dirty="0"/>
          </a:p>
          <a:p>
            <a:r>
              <a:rPr lang="es-ES" sz="1400" dirty="0" err="1"/>
              <a:t>References</a:t>
            </a:r>
            <a:r>
              <a:rPr lang="es-ES" sz="1400" dirty="0"/>
              <a:t>:</a:t>
            </a:r>
          </a:p>
          <a:p>
            <a:pPr marL="285750" indent="-285750">
              <a:buFont typeface="Arial" panose="020B0604020202020204" pitchFamily="34" charset="0"/>
              <a:buChar char="•"/>
            </a:pPr>
            <a:r>
              <a:rPr lang="es-ES" sz="1400" dirty="0">
                <a:hlinkClick r:id="rId3"/>
              </a:rPr>
              <a:t>https://journalistsresource.org/economics/comparing-fatality-risks-united-states-transportation-across-modes-time/</a:t>
            </a:r>
            <a:endParaRPr lang="es-ES" sz="1400" dirty="0"/>
          </a:p>
          <a:p>
            <a:pPr marL="285750" indent="-285750">
              <a:buFont typeface="Arial" panose="020B0604020202020204" pitchFamily="34" charset="0"/>
              <a:buChar char="•"/>
            </a:pPr>
            <a:r>
              <a:rPr lang="es-ES" sz="1400" dirty="0">
                <a:hlinkClick r:id="rId4"/>
              </a:rPr>
              <a:t>https://injuryfacts.nsc.org/home-and-community/safety-topics/deaths-by-transportation-mode/</a:t>
            </a:r>
            <a:endParaRPr lang="es-ES" sz="1400" dirty="0"/>
          </a:p>
          <a:p>
            <a:pPr marL="285750" indent="-285750">
              <a:buFont typeface="Arial" panose="020B0604020202020204" pitchFamily="34" charset="0"/>
              <a:buChar char="•"/>
            </a:pPr>
            <a:r>
              <a:rPr lang="es-ES" sz="1400" dirty="0">
                <a:hlinkClick r:id="rId5"/>
              </a:rPr>
              <a:t>https://www.bts.gov/content/transportation-fatalities-mode</a:t>
            </a:r>
            <a:endParaRPr lang="es-ES" sz="1400" dirty="0"/>
          </a:p>
          <a:p>
            <a:pPr marL="285750" indent="-285750">
              <a:buFont typeface="Arial" panose="020B0604020202020204" pitchFamily="34" charset="0"/>
              <a:buChar char="•"/>
            </a:pPr>
            <a:r>
              <a:rPr lang="es-ES" sz="1400" dirty="0">
                <a:hlinkClick r:id="rId6"/>
              </a:rPr>
              <a:t>https://www.cdc.gov/transportationsafety/pdf/CDC-DIP_At-a-Glance_Transportation_508.pdf</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dirty="0"/>
          </a:p>
          <a:p>
            <a:endParaRPr lang="es-CO" sz="1400" dirty="0"/>
          </a:p>
          <a:p>
            <a:endParaRPr lang="es-CO" dirty="0"/>
          </a:p>
        </p:txBody>
      </p:sp>
      <p:graphicFrame>
        <p:nvGraphicFramePr>
          <p:cNvPr id="2" name="Gráfico 1">
            <a:extLst>
              <a:ext uri="{FF2B5EF4-FFF2-40B4-BE49-F238E27FC236}">
                <a16:creationId xmlns:a16="http://schemas.microsoft.com/office/drawing/2014/main" id="{9BECE81E-7BC4-DD96-41CA-06777B17126C}"/>
              </a:ext>
            </a:extLst>
          </p:cNvPr>
          <p:cNvGraphicFramePr>
            <a:graphicFrameLocks/>
          </p:cNvGraphicFramePr>
          <p:nvPr>
            <p:extLst>
              <p:ext uri="{D42A27DB-BD31-4B8C-83A1-F6EECF244321}">
                <p14:modId xmlns:p14="http://schemas.microsoft.com/office/powerpoint/2010/main" val="3673620462"/>
              </p:ext>
            </p:extLst>
          </p:nvPr>
        </p:nvGraphicFramePr>
        <p:xfrm>
          <a:off x="381000" y="3207016"/>
          <a:ext cx="5715000" cy="365098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807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9BF0174-1600-BDE1-3B4F-660AD94F6708}"/>
              </a:ext>
            </a:extLst>
          </p:cNvPr>
          <p:cNvSpPr>
            <a:spLocks noGrp="1"/>
          </p:cNvSpPr>
          <p:nvPr>
            <p:ph type="title"/>
          </p:nvPr>
        </p:nvSpPr>
        <p:spPr/>
        <p:txBody>
          <a:bodyPr/>
          <a:lstStyle/>
          <a:p>
            <a:endParaRPr lang="es-CO"/>
          </a:p>
        </p:txBody>
      </p:sp>
    </p:spTree>
    <p:extLst>
      <p:ext uri="{BB962C8B-B14F-4D97-AF65-F5344CB8AC3E}">
        <p14:creationId xmlns:p14="http://schemas.microsoft.com/office/powerpoint/2010/main" val="2438761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210</Words>
  <Application>Microsoft Office PowerPoint</Application>
  <PresentationFormat>Panorámica</PresentationFormat>
  <Paragraphs>23</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Jhonatan Smith Garcia Muñoz</dc:creator>
  <cp:lastModifiedBy>Jhonatan Garcia</cp:lastModifiedBy>
  <cp:revision>12</cp:revision>
  <dcterms:created xsi:type="dcterms:W3CDTF">2022-10-25T14:56:04Z</dcterms:created>
  <dcterms:modified xsi:type="dcterms:W3CDTF">2022-11-03T05:22:38Z</dcterms:modified>
</cp:coreProperties>
</file>