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3/14/2024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3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5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8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6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4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11C897-ADD5-6699-2F26-51759A485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 fontScale="90000"/>
          </a:bodyPr>
          <a:lstStyle/>
          <a:p>
            <a:r>
              <a:rPr lang="es-CO" sz="6000" dirty="0"/>
              <a:t>Análisis de supervivencia en el </a:t>
            </a:r>
            <a:r>
              <a:rPr lang="es-CO" sz="6000" dirty="0" err="1"/>
              <a:t>Titanic</a:t>
            </a:r>
            <a:endParaRPr lang="es-CO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A792FB-22B5-C837-D148-E24A2D314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 lnSpcReduction="10000"/>
          </a:bodyPr>
          <a:lstStyle/>
          <a:p>
            <a:r>
              <a:rPr lang="es-CO" dirty="0"/>
              <a:t>Jhonatan Smith Garcia</a:t>
            </a:r>
          </a:p>
          <a:p>
            <a:r>
              <a:rPr lang="es-CO" dirty="0" err="1"/>
              <a:t>Estadistico</a:t>
            </a:r>
            <a:endParaRPr lang="es-CO" dirty="0"/>
          </a:p>
        </p:txBody>
      </p:sp>
      <p:pic>
        <p:nvPicPr>
          <p:cNvPr id="4" name="Picture 3" descr="Diseño abstracto de pétalos de flores en colores pastel">
            <a:extLst>
              <a:ext uri="{FF2B5EF4-FFF2-40B4-BE49-F238E27FC236}">
                <a16:creationId xmlns:a16="http://schemas.microsoft.com/office/drawing/2014/main" id="{C3DBFA2D-1853-BA76-5949-0F365C83A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51" r="6401" b="2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F80005-E14C-6716-334B-86B64136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08" y="754904"/>
            <a:ext cx="3882844" cy="7653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PROPUESTA</a:t>
            </a:r>
          </a:p>
        </p:txBody>
      </p:sp>
      <p:pic>
        <p:nvPicPr>
          <p:cNvPr id="6" name="Picture 4" descr="Rompecabezas">
            <a:extLst>
              <a:ext uri="{FF2B5EF4-FFF2-40B4-BE49-F238E27FC236}">
                <a16:creationId xmlns:a16="http://schemas.microsoft.com/office/drawing/2014/main" id="{681C3BF6-0E6F-C94D-7F8C-2EF555A9A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57" r="16623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7" name="Cross 16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2134F2-74C9-EDC1-C6A9-1B4C887DF9C8}"/>
              </a:ext>
            </a:extLst>
          </p:cNvPr>
          <p:cNvSpPr txBox="1"/>
          <p:nvPr/>
        </p:nvSpPr>
        <p:spPr>
          <a:xfrm>
            <a:off x="316177" y="1760858"/>
            <a:ext cx="4398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Identificar variables preponderantes que impacten la probabilidad de supervivencia</a:t>
            </a:r>
          </a:p>
          <a:p>
            <a:endParaRPr lang="es-CO" dirty="0"/>
          </a:p>
          <a:p>
            <a:r>
              <a:rPr lang="es-CO" dirty="0"/>
              <a:t>Crear un perfil promedio de mayor-menor</a:t>
            </a:r>
          </a:p>
          <a:p>
            <a:r>
              <a:rPr lang="es-CO" dirty="0"/>
              <a:t>riesgo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ECD7EB2-7F14-9D01-DFD1-B9652F88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84" y="3799158"/>
            <a:ext cx="3086675" cy="8359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6417E95-FBD8-43FC-C406-2D2369DF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84" y="4578448"/>
            <a:ext cx="3086675" cy="10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1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D2392-5F7A-850F-8C35-8434C300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029615" cy="776479"/>
          </a:xfrm>
        </p:spPr>
        <p:txBody>
          <a:bodyPr/>
          <a:lstStyle/>
          <a:p>
            <a:r>
              <a:rPr lang="es-CO" dirty="0"/>
              <a:t>METODOS DE CONTEO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760913-6027-842D-17F2-736C19CE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2066651"/>
            <a:ext cx="8600247" cy="18397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9661E6-4325-B694-0600-6C8EA469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396" y="2066651"/>
            <a:ext cx="2844461" cy="18397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9F36FC-D1AB-EA92-728B-372CB132F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49" y="3906357"/>
            <a:ext cx="11456068" cy="12424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9386E5F-E336-822C-453A-D4B2CCC46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49" y="5148775"/>
            <a:ext cx="5446416" cy="124241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D9E865-FB81-E81B-7B1C-A19FC7205750}"/>
              </a:ext>
            </a:extLst>
          </p:cNvPr>
          <p:cNvSpPr txBox="1"/>
          <p:nvPr/>
        </p:nvSpPr>
        <p:spPr>
          <a:xfrm>
            <a:off x="6096000" y="5422897"/>
            <a:ext cx="5369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 manera análoga, la probabilidad condicional de </a:t>
            </a:r>
          </a:p>
          <a:p>
            <a:r>
              <a:rPr lang="es-CO" dirty="0"/>
              <a:t>Supervivencia para las mujeres es de 0.74% </a:t>
            </a:r>
          </a:p>
        </p:txBody>
      </p:sp>
    </p:spTree>
    <p:extLst>
      <p:ext uri="{BB962C8B-B14F-4D97-AF65-F5344CB8AC3E}">
        <p14:creationId xmlns:p14="http://schemas.microsoft.com/office/powerpoint/2010/main" val="333727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501B1-8914-3E7B-BA95-0C875509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CLASIFICACION</a:t>
            </a:r>
          </a:p>
        </p:txBody>
      </p:sp>
      <p:pic>
        <p:nvPicPr>
          <p:cNvPr id="1026" name="Picture 2" descr="Logistic regression and Keras for classification » AI Geek Programmer">
            <a:extLst>
              <a:ext uri="{FF2B5EF4-FFF2-40B4-BE49-F238E27FC236}">
                <a16:creationId xmlns:a16="http://schemas.microsoft.com/office/drawing/2014/main" id="{F5A8DD0F-EB9A-1EC9-C495-99D9CD68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2388958"/>
            <a:ext cx="5066394" cy="253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ECA2A16-A3E0-D0C6-0A24-4251FA6758DB}"/>
              </a:ext>
            </a:extLst>
          </p:cNvPr>
          <p:cNvSpPr txBox="1"/>
          <p:nvPr/>
        </p:nvSpPr>
        <p:spPr>
          <a:xfrm>
            <a:off x="5914780" y="2441116"/>
            <a:ext cx="56430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O" dirty="0"/>
              <a:t>El problema se puede abordar como una clasificación. </a:t>
            </a:r>
          </a:p>
          <a:p>
            <a:pPr algn="just"/>
            <a:r>
              <a:rPr lang="es-CO" dirty="0"/>
              <a:t>Se sobrevive o no.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Se proponen diferentes algoritmos de clasificación</a:t>
            </a:r>
          </a:p>
          <a:p>
            <a:pPr algn="just"/>
            <a:r>
              <a:rPr lang="es-CO" dirty="0"/>
              <a:t>Para resolver el problema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La implementación de dichos algoritmos requiere su </a:t>
            </a:r>
          </a:p>
          <a:p>
            <a:pPr algn="just"/>
            <a:r>
              <a:rPr lang="es-CO" dirty="0"/>
              <a:t>Respectivo proceso de ETL</a:t>
            </a:r>
          </a:p>
        </p:txBody>
      </p:sp>
    </p:spTree>
    <p:extLst>
      <p:ext uri="{BB962C8B-B14F-4D97-AF65-F5344CB8AC3E}">
        <p14:creationId xmlns:p14="http://schemas.microsoft.com/office/powerpoint/2010/main" val="378684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F9560-9098-280C-8FA7-53500F2C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67" y="373448"/>
            <a:ext cx="2025651" cy="762624"/>
          </a:xfrm>
        </p:spPr>
        <p:txBody>
          <a:bodyPr/>
          <a:lstStyle/>
          <a:p>
            <a:r>
              <a:rPr lang="es-CO" dirty="0"/>
              <a:t>Análisis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250D82-F824-8357-7AF4-48B05240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59" y="1136072"/>
            <a:ext cx="6377348" cy="24345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9DA36B2-7408-D8D9-7D01-A87D1E76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33" y="3719278"/>
            <a:ext cx="4658589" cy="27198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761D93E-0F48-9AB9-F4CA-37EB57426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279" y="3781248"/>
            <a:ext cx="4058216" cy="25959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29B1E64-719A-8F44-F578-AC1462B67A52}"/>
              </a:ext>
            </a:extLst>
          </p:cNvPr>
          <p:cNvSpPr txBox="1"/>
          <p:nvPr/>
        </p:nvSpPr>
        <p:spPr>
          <a:xfrm>
            <a:off x="7980218" y="2133600"/>
            <a:ext cx="331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Clase, Edad y Sexo, claves para</a:t>
            </a:r>
          </a:p>
          <a:p>
            <a:r>
              <a:rPr lang="es-CO" dirty="0"/>
              <a:t>Modelar el fenómeno,.</a:t>
            </a:r>
          </a:p>
        </p:txBody>
      </p:sp>
    </p:spTree>
    <p:extLst>
      <p:ext uri="{BB962C8B-B14F-4D97-AF65-F5344CB8AC3E}">
        <p14:creationId xmlns:p14="http://schemas.microsoft.com/office/powerpoint/2010/main" val="370448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E9DB1D4-0085-3CFC-E7ED-5F4AD494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93" y="773893"/>
            <a:ext cx="4164378" cy="59402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454C0E2-CAF5-B389-D488-BFE127B0363B}"/>
              </a:ext>
            </a:extLst>
          </p:cNvPr>
          <p:cNvSpPr txBox="1"/>
          <p:nvPr/>
        </p:nvSpPr>
        <p:spPr>
          <a:xfrm>
            <a:off x="5244197" y="1690255"/>
            <a:ext cx="60805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 existe correlación fuerte entre las predictoras</a:t>
            </a:r>
          </a:p>
          <a:p>
            <a:endParaRPr lang="es-CO" dirty="0"/>
          </a:p>
          <a:p>
            <a:r>
              <a:rPr lang="es-CO" dirty="0"/>
              <a:t>Sexo parece ser preponderante</a:t>
            </a:r>
          </a:p>
          <a:p>
            <a:endParaRPr lang="es-CO" dirty="0"/>
          </a:p>
          <a:p>
            <a:r>
              <a:rPr lang="es-CO" dirty="0" err="1"/>
              <a:t>Fare</a:t>
            </a:r>
            <a:r>
              <a:rPr lang="es-CO" dirty="0"/>
              <a:t> muestra relación débil</a:t>
            </a:r>
          </a:p>
          <a:p>
            <a:endParaRPr lang="es-CO" dirty="0"/>
          </a:p>
          <a:p>
            <a:r>
              <a:rPr lang="es-CO" dirty="0"/>
              <a:t>La clase del tiquete parece afectar de manera negativa</a:t>
            </a:r>
          </a:p>
          <a:p>
            <a:r>
              <a:rPr lang="es-CO" dirty="0"/>
              <a:t>la supervivencia</a:t>
            </a:r>
          </a:p>
          <a:p>
            <a:endParaRPr lang="es-CO" dirty="0"/>
          </a:p>
          <a:p>
            <a:r>
              <a:rPr lang="es-CO" dirty="0"/>
              <a:t>Puerto de embarque tiene correlación leve con el fenómeno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4510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D38E4-A3A5-CFA9-34AE-00A54295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Modelamiento y problemas de información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90D62D6-606E-7EA9-8843-7B8CC65B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97" y="3095342"/>
            <a:ext cx="1262981" cy="2557937"/>
          </a:xfrm>
          <a:prstGeom prst="rect">
            <a:avLst/>
          </a:prstGeom>
        </p:spPr>
      </p:pic>
      <p:pic>
        <p:nvPicPr>
          <p:cNvPr id="2050" name="Picture 2" descr="Logistic Regression Classifier. | Download Scientific Diagram">
            <a:extLst>
              <a:ext uri="{FF2B5EF4-FFF2-40B4-BE49-F238E27FC236}">
                <a16:creationId xmlns:a16="http://schemas.microsoft.com/office/drawing/2014/main" id="{A212D212-8DB4-D478-930D-D86C2248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72" y="2888566"/>
            <a:ext cx="3259282" cy="318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Random Forest? | IBM">
            <a:extLst>
              <a:ext uri="{FF2B5EF4-FFF2-40B4-BE49-F238E27FC236}">
                <a16:creationId xmlns:a16="http://schemas.microsoft.com/office/drawing/2014/main" id="{27E3F8A1-CB75-7B37-3412-4CACBB83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6" y="1927996"/>
            <a:ext cx="3707116" cy="207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 Nearest Neighbours — Introduction to Machine Learning Algorithms | by  Sachinsoni | Medium">
            <a:extLst>
              <a:ext uri="{FF2B5EF4-FFF2-40B4-BE49-F238E27FC236}">
                <a16:creationId xmlns:a16="http://schemas.microsoft.com/office/drawing/2014/main" id="{2711DCA8-FCAE-11DF-7F49-5AC3D835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948" y="3633267"/>
            <a:ext cx="2785418" cy="244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9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AC141-EC56-5895-F70F-585B037B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11" y="585743"/>
            <a:ext cx="8267296" cy="778824"/>
          </a:xfrm>
        </p:spPr>
        <p:txBody>
          <a:bodyPr/>
          <a:lstStyle/>
          <a:p>
            <a:r>
              <a:rPr lang="es-CO" dirty="0"/>
              <a:t>Métricas y selección del modelo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856630-91D8-0397-3ED6-D8FAA6ED802F}"/>
              </a:ext>
            </a:extLst>
          </p:cNvPr>
          <p:cNvSpPr txBox="1"/>
          <p:nvPr/>
        </p:nvSpPr>
        <p:spPr>
          <a:xfrm>
            <a:off x="494811" y="1364567"/>
            <a:ext cx="729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Curva ROC – </a:t>
            </a:r>
            <a:r>
              <a:rPr lang="es-CO" dirty="0" err="1"/>
              <a:t>Acurracy</a:t>
            </a:r>
            <a:r>
              <a:rPr lang="es-CO" dirty="0"/>
              <a:t> Score – </a:t>
            </a:r>
            <a:r>
              <a:rPr lang="es-CO" dirty="0" err="1"/>
              <a:t>Recall</a:t>
            </a:r>
            <a:r>
              <a:rPr lang="es-CO" dirty="0"/>
              <a:t> Score –</a:t>
            </a:r>
            <a:r>
              <a:rPr lang="es-CO" dirty="0" err="1"/>
              <a:t>Precision</a:t>
            </a:r>
            <a:r>
              <a:rPr lang="es-CO" dirty="0"/>
              <a:t> Score – F1-Score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B8991A-3661-F7FF-C2E1-9681E9BD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71" y="1939277"/>
            <a:ext cx="2955053" cy="18715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407045-5F4F-0C2B-5EC6-5084998D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83" y="1814781"/>
            <a:ext cx="2827212" cy="18715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574CD3-1D77-1F1C-A578-EA313C9C3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454" y="1733899"/>
            <a:ext cx="2847987" cy="187153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5CACDB8-A9E8-3AF9-7CDB-9A1F8021B49A}"/>
              </a:ext>
            </a:extLst>
          </p:cNvPr>
          <p:cNvSpPr txBox="1"/>
          <p:nvPr/>
        </p:nvSpPr>
        <p:spPr>
          <a:xfrm>
            <a:off x="962653" y="3857115"/>
            <a:ext cx="21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Regresión Logística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399DE9-86BA-387D-C362-D62336F77C5C}"/>
              </a:ext>
            </a:extLst>
          </p:cNvPr>
          <p:cNvSpPr txBox="1"/>
          <p:nvPr/>
        </p:nvSpPr>
        <p:spPr>
          <a:xfrm>
            <a:off x="4984110" y="3767197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Random</a:t>
            </a:r>
            <a:r>
              <a:rPr lang="es-CO" dirty="0"/>
              <a:t> Forest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952B8E-496F-862D-FDDC-B0849BD0B804}"/>
              </a:ext>
            </a:extLst>
          </p:cNvPr>
          <p:cNvSpPr txBox="1"/>
          <p:nvPr/>
        </p:nvSpPr>
        <p:spPr>
          <a:xfrm>
            <a:off x="9326880" y="373127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KNN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D18EEEC-4BA7-64C3-4953-D01D4B969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67" y="4152130"/>
            <a:ext cx="3100037" cy="268260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E216D7A-BC63-C7EC-29A1-822E204D8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933" y="4136529"/>
            <a:ext cx="3100037" cy="26826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29E1A9C-BAB1-01A0-FE9A-D82A3D343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218" y="4136528"/>
            <a:ext cx="3122129" cy="27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7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99D4F-5B68-DD26-DD95-F93E0014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31" y="179484"/>
            <a:ext cx="10421506" cy="1446550"/>
          </a:xfrm>
        </p:spPr>
        <p:txBody>
          <a:bodyPr/>
          <a:lstStyle/>
          <a:p>
            <a:r>
              <a:rPr lang="es-CO" dirty="0"/>
              <a:t>Importancia de variables y perfil propuesto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B74B14-A5CF-18B2-4865-C7D05640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02" y="1510219"/>
            <a:ext cx="3441026" cy="471223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D277954-3798-82C6-4D5C-41292A1AACDB}"/>
              </a:ext>
            </a:extLst>
          </p:cNvPr>
          <p:cNvSpPr txBox="1"/>
          <p:nvPr/>
        </p:nvSpPr>
        <p:spPr>
          <a:xfrm>
            <a:off x="4281715" y="1905000"/>
            <a:ext cx="7313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enorite (Cuerpo)"/>
                <a:cs typeface="Arial" panose="020B0604020202020204" pitchFamily="34" charset="0"/>
              </a:rPr>
              <a:t>P</a:t>
            </a:r>
            <a:r>
              <a:rPr lang="es-ES" b="1" dirty="0">
                <a:effectLst/>
                <a:latin typeface="Tenorite (Cuerpo)"/>
                <a:cs typeface="Arial" panose="020B0604020202020204" pitchFamily="34" charset="0"/>
              </a:rPr>
              <a:t>erfil con mayor probabilidad de supervivencia:</a:t>
            </a:r>
          </a:p>
          <a:p>
            <a:r>
              <a:rPr lang="es-ES" dirty="0">
                <a:latin typeface="Tenorite (Cuerpo)"/>
                <a:cs typeface="Arial" panose="020B0604020202020204" pitchFamily="34" charset="0"/>
              </a:rPr>
              <a:t>M</a:t>
            </a:r>
            <a:r>
              <a:rPr lang="es-ES" b="0" dirty="0">
                <a:effectLst/>
                <a:latin typeface="Tenorite (Cuerpo)"/>
                <a:cs typeface="Arial" panose="020B0604020202020204" pitchFamily="34" charset="0"/>
              </a:rPr>
              <a:t>ujer joven o una niña que haya pagado una tarifa más alta y haya embarcado en </a:t>
            </a:r>
            <a:r>
              <a:rPr lang="es-ES" b="0" dirty="0" err="1">
                <a:effectLst/>
                <a:latin typeface="Tenorite (Cuerpo)"/>
                <a:cs typeface="Arial" panose="020B0604020202020204" pitchFamily="34" charset="0"/>
              </a:rPr>
              <a:t>Queenstown</a:t>
            </a:r>
            <a:r>
              <a:rPr lang="es-ES" b="0" dirty="0">
                <a:effectLst/>
                <a:latin typeface="Tenorite (Cuerpo)"/>
                <a:cs typeface="Arial" panose="020B0604020202020204" pitchFamily="34" charset="0"/>
              </a:rPr>
              <a:t>.</a:t>
            </a:r>
          </a:p>
          <a:p>
            <a:endParaRPr lang="es-ES" b="0" dirty="0">
              <a:effectLst/>
              <a:latin typeface="Tenorite (Cuerpo)"/>
              <a:cs typeface="Arial" panose="020B0604020202020204" pitchFamily="34" charset="0"/>
            </a:endParaRPr>
          </a:p>
          <a:p>
            <a:r>
              <a:rPr lang="es-ES" b="1" dirty="0">
                <a:effectLst/>
                <a:latin typeface="Tenorite (Cuerpo)"/>
                <a:cs typeface="Arial" panose="020B0604020202020204" pitchFamily="34" charset="0"/>
              </a:rPr>
              <a:t>Perfil con menor probabilidad de supervivencia:</a:t>
            </a:r>
          </a:p>
          <a:p>
            <a:r>
              <a:rPr lang="es-ES" dirty="0">
                <a:effectLst/>
                <a:latin typeface="Tenorite (Cuerpo)"/>
                <a:cs typeface="Arial" panose="020B0604020202020204" pitchFamily="34" charset="0"/>
              </a:rPr>
              <a:t>H</a:t>
            </a:r>
            <a:r>
              <a:rPr lang="es-ES" b="0" dirty="0">
                <a:effectLst/>
                <a:latin typeface="Tenorite (Cuerpo)"/>
                <a:cs typeface="Arial" panose="020B0604020202020204" pitchFamily="34" charset="0"/>
              </a:rPr>
              <a:t>ombre mayor que  pertenezca a una clase de pasajero más baja y haya embarcado en cualquier puerto que no sea </a:t>
            </a:r>
          </a:p>
          <a:p>
            <a:r>
              <a:rPr lang="es-ES" b="0" dirty="0" err="1">
                <a:effectLst/>
                <a:latin typeface="Tenorite (Cuerpo)"/>
                <a:cs typeface="Arial" panose="020B0604020202020204" pitchFamily="34" charset="0"/>
              </a:rPr>
              <a:t>Queenstown</a:t>
            </a:r>
            <a:r>
              <a:rPr lang="es-ES" b="0" dirty="0">
                <a:effectLst/>
                <a:latin typeface="Tenorite (Cuerpo)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67394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218</Words>
  <Application>Microsoft Office PowerPoint</Application>
  <PresentationFormat>Panorámica</PresentationFormat>
  <Paragraphs>46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Seaford Display</vt:lpstr>
      <vt:lpstr>System Font Regular</vt:lpstr>
      <vt:lpstr>Tenorite</vt:lpstr>
      <vt:lpstr>Tenorite (Cuerpo)</vt:lpstr>
      <vt:lpstr>MadridVTI</vt:lpstr>
      <vt:lpstr>Análisis de supervivencia en el Titanic</vt:lpstr>
      <vt:lpstr>PROPUESTA</vt:lpstr>
      <vt:lpstr>METODOS DE CONTEO</vt:lpstr>
      <vt:lpstr>CLASIFICACION</vt:lpstr>
      <vt:lpstr>Análisis</vt:lpstr>
      <vt:lpstr>Presentación de PowerPoint</vt:lpstr>
      <vt:lpstr>Modelamiento y problemas de información</vt:lpstr>
      <vt:lpstr>Métricas y selección del modelo</vt:lpstr>
      <vt:lpstr>Importancia de variables y perfil propuesto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supervivencia en el Titanic</dc:title>
  <dc:creator>Jhonatan Garcia</dc:creator>
  <cp:lastModifiedBy>Jhonatan Garcia</cp:lastModifiedBy>
  <cp:revision>1</cp:revision>
  <dcterms:created xsi:type="dcterms:W3CDTF">2024-03-14T14:52:15Z</dcterms:created>
  <dcterms:modified xsi:type="dcterms:W3CDTF">2024-03-14T15:35:54Z</dcterms:modified>
</cp:coreProperties>
</file>