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F62"/>
    <a:srgbClr val="407EC8"/>
    <a:srgbClr val="E58F39"/>
    <a:srgbClr val="447EC4"/>
    <a:srgbClr val="D8D8D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8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rgbClr val="013F62"/>
                </a:solidFill>
              </a:rPr>
              <a:t>NIVEL DE </a:t>
            </a:r>
          </a:p>
          <a:p>
            <a:pPr algn="l">
              <a:defRPr sz="2800">
                <a:solidFill>
                  <a:srgbClr val="002060"/>
                </a:solidFill>
              </a:defRPr>
            </a:pPr>
            <a:r>
              <a:rPr lang="en-US" sz="2800" dirty="0">
                <a:solidFill>
                  <a:srgbClr val="013F62"/>
                </a:solidFill>
              </a:rPr>
              <a:t>EFECTIVIDAD</a:t>
            </a:r>
          </a:p>
          <a:p>
            <a:pPr algn="l">
              <a:defRPr sz="2800">
                <a:solidFill>
                  <a:srgbClr val="002060"/>
                </a:solidFill>
              </a:defRPr>
            </a:pPr>
            <a:r>
              <a:rPr lang="en-US" sz="2800" dirty="0">
                <a:solidFill>
                  <a:srgbClr val="013F62"/>
                </a:solidFill>
              </a:rPr>
              <a:t>DEL SERVICIO</a:t>
            </a:r>
          </a:p>
        </c:rich>
      </c:tx>
      <c:layout>
        <c:manualLayout>
          <c:xMode val="edge"/>
          <c:yMode val="edge"/>
          <c:x val="0.60226975725425702"/>
          <c:y val="0.36137686426482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8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0"/>
      <c:rotY val="0"/>
      <c:depthPercent val="60"/>
      <c:rAngAx val="0"/>
      <c:perspective val="1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backWall>
    <c:plotArea>
      <c:layout>
        <c:manualLayout>
          <c:layoutTarget val="inner"/>
          <c:xMode val="edge"/>
          <c:yMode val="edge"/>
          <c:x val="5.0858196904919134E-2"/>
          <c:y val="0.12006668038418576"/>
          <c:w val="0.49197094110243234"/>
          <c:h val="0.727195132638595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rgbClr val="407EC8">
                <a:alpha val="84706"/>
              </a:srgbClr>
            </a:solidFill>
            <a:ln w="9525" cap="flat" cmpd="sng" algn="ctr">
              <a:noFill/>
              <a:round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845599918654968E-3"/>
                  <c:y val="-1.903027465616584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2A-4388-BD95-B9F9F42F712F}"/>
                </c:ext>
              </c:extLst>
            </c:dLbl>
            <c:dLbl>
              <c:idx val="1"/>
              <c:layout>
                <c:manualLayout>
                  <c:x val="9.691199837309936E-3"/>
                  <c:y val="7.380033342269176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3EC72D-D01C-427A-82C7-15B844A52788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2800">
                          <a:solidFill>
                            <a:schemeClr val="tx1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52A-4388-BD95-B9F9F42F71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Hoja1!$B$2:$B$3</c:f>
              <c:numCache>
                <c:formatCode>0%</c:formatCode>
                <c:ptCount val="2"/>
                <c:pt idx="0">
                  <c:v>0.81</c:v>
                </c:pt>
                <c:pt idx="1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A-4388-BD95-B9F9F42F71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52840928"/>
        <c:axId val="352836008"/>
        <c:axId val="0"/>
      </c:bar3DChart>
      <c:catAx>
        <c:axId val="35284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2836008"/>
        <c:crosses val="autoZero"/>
        <c:auto val="1"/>
        <c:lblAlgn val="ctr"/>
        <c:lblOffset val="100"/>
        <c:noMultiLvlLbl val="0"/>
      </c:catAx>
      <c:valAx>
        <c:axId val="352836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5284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9D9D9"/>
    </a:solidFill>
    <a:ln w="304800" cap="flat" cmpd="sng" algn="ctr">
      <a:solidFill>
        <a:srgbClr val="D8D8D8"/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8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rgbClr val="013F62"/>
                </a:solidFill>
              </a:rPr>
              <a:t>MESES</a:t>
            </a:r>
            <a:r>
              <a:rPr lang="en-US" sz="2800" baseline="0" dirty="0">
                <a:solidFill>
                  <a:srgbClr val="013F62"/>
                </a:solidFill>
              </a:rPr>
              <a:t> </a:t>
            </a:r>
          </a:p>
          <a:p>
            <a:pPr algn="l">
              <a:defRPr sz="2800">
                <a:solidFill>
                  <a:srgbClr val="002060"/>
                </a:solidFill>
              </a:defRPr>
            </a:pPr>
            <a:r>
              <a:rPr lang="en-US" sz="2800" baseline="0" dirty="0">
                <a:solidFill>
                  <a:srgbClr val="013F62"/>
                </a:solidFill>
              </a:rPr>
              <a:t>PROMEDIO DE</a:t>
            </a:r>
          </a:p>
          <a:p>
            <a:pPr algn="l">
              <a:defRPr sz="2800">
                <a:solidFill>
                  <a:srgbClr val="002060"/>
                </a:solidFill>
              </a:defRPr>
            </a:pPr>
            <a:r>
              <a:rPr lang="en-US" sz="2800" baseline="0" dirty="0">
                <a:solidFill>
                  <a:srgbClr val="013F62"/>
                </a:solidFill>
              </a:rPr>
              <a:t>RECOLOCACIÓN</a:t>
            </a:r>
            <a:endParaRPr lang="en-US" sz="2800" dirty="0">
              <a:solidFill>
                <a:srgbClr val="013F62"/>
              </a:solidFill>
            </a:endParaRPr>
          </a:p>
        </c:rich>
      </c:tx>
      <c:layout>
        <c:manualLayout>
          <c:xMode val="edge"/>
          <c:yMode val="edge"/>
          <c:x val="0.57771452179491001"/>
          <c:y val="0.36137686426482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8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0"/>
      <c:rotY val="0"/>
      <c:depthPercent val="60"/>
      <c:rAngAx val="0"/>
      <c:perspective val="1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backWall>
    <c:plotArea>
      <c:layout>
        <c:manualLayout>
          <c:layoutTarget val="inner"/>
          <c:xMode val="edge"/>
          <c:yMode val="edge"/>
          <c:x val="5.0858224566226386E-2"/>
          <c:y val="0.13840715019127542"/>
          <c:w val="0.49197094110243234"/>
          <c:h val="0.727195132638595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rgbClr val="407EC8">
                <a:alpha val="84706"/>
              </a:srgbClr>
            </a:solidFill>
            <a:ln w="9525" cap="flat" cmpd="sng" algn="ctr">
              <a:noFill/>
              <a:round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8456576188876466E-3"/>
                  <c:y val="7.8602095767060527E-3"/>
                </c:manualLayout>
              </c:layout>
              <c:tx>
                <c:rich>
                  <a:bodyPr/>
                  <a:lstStyle/>
                  <a:p>
                    <a:fld id="{CABC4D6F-9CB4-4A63-8833-B036E45F0037}" type="VALUE">
                      <a:rPr lang="en-US" smtClean="0">
                        <a:solidFill>
                          <a:schemeClr val="tx1"/>
                        </a:solidFill>
                      </a:rPr>
                      <a:pPr/>
                      <a:t>[VALOR]</a:t>
                    </a:fld>
                    <a:r>
                      <a:rPr lang="en-US" dirty="0">
                        <a:solidFill>
                          <a:schemeClr val="tx1"/>
                        </a:solidFill>
                      </a:rPr>
                      <a:t> meses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52A-4388-BD95-B9F9F42F712F}"/>
                </c:ext>
              </c:extLst>
            </c:dLbl>
            <c:dLbl>
              <c:idx val="1"/>
              <c:layout>
                <c:manualLayout>
                  <c:x val="-2.0771543443437778E-3"/>
                  <c:y val="-1.8340489012314169E-2"/>
                </c:manualLayout>
              </c:layout>
              <c:tx>
                <c:rich>
                  <a:bodyPr/>
                  <a:lstStyle/>
                  <a:p>
                    <a:fld id="{44591BC5-F244-4A85-A02D-BD2CE738F771}" type="VALUE">
                      <a:rPr lang="en-US" smtClean="0"/>
                      <a:pPr/>
                      <a:t>[VALOR]</a:t>
                    </a:fld>
                    <a:r>
                      <a:rPr lang="en-US" dirty="0"/>
                      <a:t> meses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52A-4388-BD95-B9F9F42F71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Hoja1!$B$2:$B$3</c:f>
              <c:numCache>
                <c:formatCode>0.0</c:formatCode>
                <c:ptCount val="2"/>
                <c:pt idx="0">
                  <c:v>3.9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A-4388-BD95-B9F9F42F71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52840928"/>
        <c:axId val="352836008"/>
        <c:axId val="0"/>
      </c:bar3DChart>
      <c:catAx>
        <c:axId val="35284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2836008"/>
        <c:crosses val="autoZero"/>
        <c:auto val="1"/>
        <c:lblAlgn val="ctr"/>
        <c:lblOffset val="100"/>
        <c:noMultiLvlLbl val="0"/>
      </c:catAx>
      <c:valAx>
        <c:axId val="352836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35284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9D9D9"/>
    </a:solidFill>
    <a:ln w="304800" cap="flat" cmpd="sng" algn="ctr">
      <a:solidFill>
        <a:srgbClr val="D8D8D8"/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8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rgbClr val="013F62"/>
                </a:solidFill>
              </a:rPr>
              <a:t>% </a:t>
            </a:r>
            <a:r>
              <a:rPr lang="es-ES" sz="2800" dirty="0">
                <a:solidFill>
                  <a:srgbClr val="013F62"/>
                </a:solidFill>
              </a:rPr>
              <a:t>ASOCIADOS</a:t>
            </a:r>
            <a:endParaRPr lang="es-ES" sz="2800" baseline="0" noProof="0" dirty="0">
              <a:solidFill>
                <a:srgbClr val="013F62"/>
              </a:solidFill>
            </a:endParaRPr>
          </a:p>
          <a:p>
            <a:pPr algn="l">
              <a:defRPr sz="2800">
                <a:solidFill>
                  <a:srgbClr val="002060"/>
                </a:solidFill>
              </a:defRPr>
            </a:pPr>
            <a:r>
              <a:rPr lang="es-ES" sz="2800" baseline="0" dirty="0">
                <a:solidFill>
                  <a:srgbClr val="013F62"/>
                </a:solidFill>
              </a:rPr>
              <a:t>QUE CAMBIARON</a:t>
            </a:r>
            <a:endParaRPr lang="es-ES" sz="2800" baseline="0" noProof="0" dirty="0">
              <a:solidFill>
                <a:srgbClr val="013F62"/>
              </a:solidFill>
            </a:endParaRPr>
          </a:p>
          <a:p>
            <a:pPr algn="l">
              <a:defRPr sz="2800">
                <a:solidFill>
                  <a:srgbClr val="002060"/>
                </a:solidFill>
              </a:defRPr>
            </a:pPr>
            <a:r>
              <a:rPr lang="en-US" sz="2800" baseline="0" noProof="0" dirty="0">
                <a:solidFill>
                  <a:srgbClr val="013F62"/>
                </a:solidFill>
              </a:rPr>
              <a:t>DE SECCIÓN</a:t>
            </a:r>
            <a:endParaRPr lang="es-ES" sz="2800" baseline="0" noProof="0" dirty="0">
              <a:solidFill>
                <a:srgbClr val="013F62"/>
              </a:solidFill>
            </a:endParaRPr>
          </a:p>
        </c:rich>
      </c:tx>
      <c:layout>
        <c:manualLayout>
          <c:xMode val="edge"/>
          <c:yMode val="edge"/>
          <c:x val="0.5435764083678899"/>
          <c:y val="0.36137686426482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8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0"/>
      <c:rotY val="0"/>
      <c:depthPercent val="60"/>
      <c:rAngAx val="0"/>
      <c:perspective val="1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backWall>
    <c:plotArea>
      <c:layout>
        <c:manualLayout>
          <c:layoutTarget val="inner"/>
          <c:xMode val="edge"/>
          <c:yMode val="edge"/>
          <c:x val="5.0858196904919134E-2"/>
          <c:y val="0.12006668038418576"/>
          <c:w val="0.49197094110243234"/>
          <c:h val="0.727195132638595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rgbClr val="407EC8">
                <a:alpha val="84706"/>
              </a:srgbClr>
            </a:solidFill>
            <a:ln w="9525" cap="flat" cmpd="sng" algn="ctr">
              <a:noFill/>
              <a:round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845599918654968E-3"/>
                  <c:y val="-1.903027465616584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2A-4388-BD95-B9F9F42F712F}"/>
                </c:ext>
              </c:extLst>
            </c:dLbl>
            <c:dLbl>
              <c:idx val="1"/>
              <c:layout>
                <c:manualLayout>
                  <c:x val="9.691199837309936E-3"/>
                  <c:y val="7.380033342269176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3EC72D-D01C-427A-82C7-15B844A52788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2800">
                          <a:solidFill>
                            <a:schemeClr val="tx1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52A-4388-BD95-B9F9F42F71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Hoja1!$B$2:$B$3</c:f>
              <c:numCache>
                <c:formatCode>0%</c:formatCode>
                <c:ptCount val="2"/>
                <c:pt idx="0">
                  <c:v>0.82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A-4388-BD95-B9F9F42F71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52840928"/>
        <c:axId val="352836008"/>
        <c:axId val="0"/>
      </c:bar3DChart>
      <c:catAx>
        <c:axId val="35284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2836008"/>
        <c:crosses val="autoZero"/>
        <c:auto val="1"/>
        <c:lblAlgn val="ctr"/>
        <c:lblOffset val="100"/>
        <c:noMultiLvlLbl val="0"/>
      </c:catAx>
      <c:valAx>
        <c:axId val="352836008"/>
        <c:scaling>
          <c:orientation val="minMax"/>
          <c:min val="0.78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35284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9D9D9"/>
    </a:solidFill>
    <a:ln w="304800" cap="flat" cmpd="sng" algn="ctr">
      <a:solidFill>
        <a:srgbClr val="D8D8D8"/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8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rgbClr val="013F62"/>
                </a:solidFill>
              </a:rPr>
              <a:t>RECOLOCACIÓN</a:t>
            </a:r>
          </a:p>
          <a:p>
            <a:pPr algn="l">
              <a:defRPr sz="2800">
                <a:solidFill>
                  <a:srgbClr val="002060"/>
                </a:solidFill>
              </a:defRPr>
            </a:pPr>
            <a:r>
              <a:rPr lang="en-US" sz="2800" dirty="0">
                <a:solidFill>
                  <a:srgbClr val="013F62"/>
                </a:solidFill>
              </a:rPr>
              <a:t>POR</a:t>
            </a:r>
            <a:r>
              <a:rPr lang="en-US" sz="2800" baseline="0" dirty="0">
                <a:solidFill>
                  <a:srgbClr val="013F62"/>
                </a:solidFill>
              </a:rPr>
              <a:t> RED DE </a:t>
            </a:r>
          </a:p>
          <a:p>
            <a:pPr algn="l">
              <a:defRPr sz="2800">
                <a:solidFill>
                  <a:srgbClr val="002060"/>
                </a:solidFill>
              </a:defRPr>
            </a:pPr>
            <a:r>
              <a:rPr lang="en-US" sz="2800" baseline="0" dirty="0">
                <a:solidFill>
                  <a:srgbClr val="013F62"/>
                </a:solidFill>
              </a:rPr>
              <a:t>CONTACTOS</a:t>
            </a:r>
            <a:endParaRPr lang="en-US" sz="2800" dirty="0">
              <a:solidFill>
                <a:srgbClr val="013F62"/>
              </a:solidFill>
            </a:endParaRPr>
          </a:p>
        </c:rich>
      </c:tx>
      <c:layout>
        <c:manualLayout>
          <c:xMode val="edge"/>
          <c:yMode val="edge"/>
          <c:x val="0.59188398553253818"/>
          <c:y val="0.36137686426482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8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0"/>
      <c:rotY val="0"/>
      <c:depthPercent val="60"/>
      <c:rAngAx val="0"/>
      <c:perspective val="1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backWall>
    <c:plotArea>
      <c:layout>
        <c:manualLayout>
          <c:layoutTarget val="inner"/>
          <c:xMode val="edge"/>
          <c:yMode val="edge"/>
          <c:x val="5.0858196904919134E-2"/>
          <c:y val="0.12006668038418576"/>
          <c:w val="0.49197094110243234"/>
          <c:h val="0.727195132638595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rgbClr val="407EC8">
                <a:alpha val="84706"/>
              </a:srgbClr>
            </a:solidFill>
            <a:ln w="9525" cap="flat" cmpd="sng" algn="ctr">
              <a:noFill/>
              <a:round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845599918654968E-3"/>
                  <c:y val="-1.903027465616584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2A-4388-BD95-B9F9F42F712F}"/>
                </c:ext>
              </c:extLst>
            </c:dLbl>
            <c:dLbl>
              <c:idx val="1"/>
              <c:layout>
                <c:manualLayout>
                  <c:x val="9.691199837309936E-3"/>
                  <c:y val="7.380033342269176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3EC72D-D01C-427A-82C7-15B844A52788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2800">
                          <a:solidFill>
                            <a:schemeClr val="tx1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52A-4388-BD95-B9F9F42F71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Hoja1!$B$2:$B$3</c:f>
              <c:numCache>
                <c:formatCode>0%</c:formatCode>
                <c:ptCount val="2"/>
                <c:pt idx="0">
                  <c:v>0.88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A-4388-BD95-B9F9F42F71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52840928"/>
        <c:axId val="352836008"/>
        <c:axId val="0"/>
      </c:bar3DChart>
      <c:catAx>
        <c:axId val="35284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2836008"/>
        <c:crosses val="autoZero"/>
        <c:auto val="1"/>
        <c:lblAlgn val="ctr"/>
        <c:lblOffset val="100"/>
        <c:noMultiLvlLbl val="0"/>
      </c:catAx>
      <c:valAx>
        <c:axId val="352836008"/>
        <c:scaling>
          <c:orientation val="minMax"/>
          <c:min val="0.8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35284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9D9D9"/>
    </a:solidFill>
    <a:ln w="304800" cap="flat" cmpd="sng" algn="ctr">
      <a:solidFill>
        <a:srgbClr val="D8D8D8"/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0858196904919134E-2"/>
          <c:y val="0.12006668038418576"/>
          <c:w val="0.49197094110243234"/>
          <c:h val="0.727195132638595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Trabajan</c:v>
                </c:pt>
              </c:strCache>
            </c:strRef>
          </c:tx>
          <c:spPr>
            <a:solidFill>
              <a:srgbClr val="447EC4">
                <a:alpha val="84706"/>
              </a:srgbClr>
            </a:solidFill>
            <a:ln w="9525" cap="flat" cmpd="sng" algn="ctr">
              <a:noFill/>
              <a:round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845599918654968E-3"/>
                  <c:y val="-1.903027465616584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2A-4388-BD95-B9F9F42F712F}"/>
                </c:ext>
              </c:extLst>
            </c:dLbl>
            <c:dLbl>
              <c:idx val="1"/>
              <c:layout>
                <c:manualLayout>
                  <c:x val="9.691199837309936E-3"/>
                  <c:y val="7.380033342269176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3EC72D-D01C-427A-82C7-15B844A52788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2800">
                          <a:solidFill>
                            <a:schemeClr val="tx1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52A-4388-BD95-B9F9F42F71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Hoja1!$B$2:$B$3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A-4388-BD95-B9F9F42F712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 trabajan</c:v>
                </c:pt>
              </c:strCache>
            </c:strRef>
          </c:tx>
          <c:spPr>
            <a:solidFill>
              <a:srgbClr val="E58F39">
                <a:alpha val="84706"/>
              </a:srgbClr>
            </a:solidFill>
            <a:ln w="9525" cap="flat" cmpd="sng" algn="ctr">
              <a:noFill/>
              <a:round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2848697787781518E-2"/>
                  <c:y val="4.78292908585797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D9-415C-99EF-99C167B15304}"/>
                </c:ext>
              </c:extLst>
            </c:dLbl>
            <c:dLbl>
              <c:idx val="1"/>
              <c:layout>
                <c:manualLayout>
                  <c:x val="1.2462926066062667E-2"/>
                  <c:y val="-2.1788899168909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D9-415C-99EF-99C167B15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Hoja1!$C$2:$C$3</c:f>
              <c:numCache>
                <c:formatCode>0%</c:formatCode>
                <c:ptCount val="2"/>
                <c:pt idx="0">
                  <c:v>0.43</c:v>
                </c:pt>
                <c:pt idx="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9-415C-99EF-99C167B153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52840928"/>
        <c:axId val="352836008"/>
        <c:axId val="0"/>
      </c:bar3DChart>
      <c:catAx>
        <c:axId val="35284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2836008"/>
        <c:crosses val="autoZero"/>
        <c:auto val="1"/>
        <c:lblAlgn val="ctr"/>
        <c:lblOffset val="100"/>
        <c:noMultiLvlLbl val="0"/>
      </c:catAx>
      <c:valAx>
        <c:axId val="352836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5284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9265904214726081E-2"/>
          <c:y val="1.768428399802657E-2"/>
          <c:w val="0.15936827684836477"/>
          <c:h val="0.10875284391791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9D9D9"/>
    </a:solidFill>
    <a:ln w="304800" cap="flat" cmpd="sng" algn="ctr">
      <a:solidFill>
        <a:srgbClr val="D9D9D9"/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s-PE" sz="2800" dirty="0">
                <a:solidFill>
                  <a:srgbClr val="013F62"/>
                </a:solidFill>
              </a:rPr>
              <a:t>QUIENES</a:t>
            </a:r>
            <a:r>
              <a:rPr lang="es-PE" sz="2800" baseline="0" dirty="0">
                <a:solidFill>
                  <a:srgbClr val="013F62"/>
                </a:solidFill>
              </a:rPr>
              <a:t> CONTRATARON NUESTROS SERVICIOS EN 2021</a:t>
            </a:r>
            <a:endParaRPr lang="es-ES" sz="2800" dirty="0">
              <a:solidFill>
                <a:srgbClr val="013F62"/>
              </a:solidFill>
            </a:endParaRPr>
          </a:p>
        </c:rich>
      </c:tx>
      <c:layout>
        <c:manualLayout>
          <c:xMode val="edge"/>
          <c:yMode val="edge"/>
          <c:x val="0.12424619480057542"/>
          <c:y val="8.22447751122425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0"/>
      <c:rotY val="0"/>
      <c:depthPercent val="6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55291780886352E-2"/>
          <c:y val="0.30543957483323741"/>
          <c:w val="0.91605835322564366"/>
          <c:h val="0.5418223923927231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rgbClr val="407EC8">
                <a:alpha val="84706"/>
              </a:srgbClr>
            </a:solidFill>
            <a:ln w="9525" cap="flat" cmpd="sng" algn="ctr">
              <a:noFill/>
              <a:round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845599918654968E-3"/>
                  <c:y val="-1.90302746561658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2A-4388-BD95-B9F9F42F712F}"/>
                </c:ext>
              </c:extLst>
            </c:dLbl>
            <c:dLbl>
              <c:idx val="1"/>
              <c:layout>
                <c:manualLayout>
                  <c:x val="9.691199837309936E-3"/>
                  <c:y val="7.3800333422691768E-3"/>
                </c:manualLayout>
              </c:layout>
              <c:tx>
                <c:rich>
                  <a:bodyPr/>
                  <a:lstStyle/>
                  <a:p>
                    <a:fld id="{D23EC72D-D01C-427A-82C7-15B844A52788}" type="VALUE">
                      <a:rPr lang="en-US"/>
                      <a:pPr/>
                      <a:t>[VALOR]</a:t>
                    </a:fld>
                    <a:endParaRPr lang="es-E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52A-4388-BD95-B9F9F42F712F}"/>
                </c:ext>
              </c:extLst>
            </c:dLbl>
            <c:dLbl>
              <c:idx val="2"/>
              <c:layout>
                <c:manualLayout>
                  <c:x val="6.4316329405950475E-17"/>
                  <c:y val="-1.1475945704889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15-4D01-8BEB-4AD63477D52D}"/>
                </c:ext>
              </c:extLst>
            </c:dLbl>
            <c:dLbl>
              <c:idx val="3"/>
              <c:layout>
                <c:manualLayout>
                  <c:x val="-1.7541019743731131E-3"/>
                  <c:y val="-5.96373514347764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15-4D01-8BEB-4AD63477D5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Hoja1!$A$2:$A$5</c:f>
              <c:strCache>
                <c:ptCount val="4"/>
                <c:pt idx="0">
                  <c:v>GERENTES / DIRECTORES</c:v>
                </c:pt>
                <c:pt idx="1">
                  <c:v>JEFES/ SUBJERENTES</c:v>
                </c:pt>
                <c:pt idx="2">
                  <c:v>SUPERVISORES/ ANALISTAS</c:v>
                </c:pt>
                <c:pt idx="3">
                  <c:v>TÉCNICOS / OPERATIVOS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0.27</c:v>
                </c:pt>
                <c:pt idx="1">
                  <c:v>0.42</c:v>
                </c:pt>
                <c:pt idx="2">
                  <c:v>0.24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A-4388-BD95-B9F9F42F71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52840928"/>
        <c:axId val="352836008"/>
        <c:axId val="0"/>
      </c:bar3DChart>
      <c:catAx>
        <c:axId val="352840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2836008"/>
        <c:crosses val="autoZero"/>
        <c:auto val="1"/>
        <c:lblAlgn val="ctr"/>
        <c:lblOffset val="100"/>
        <c:noMultiLvlLbl val="0"/>
      </c:catAx>
      <c:valAx>
        <c:axId val="35283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284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8D8D8"/>
    </a:solidFill>
    <a:ln w="304800" cap="flat" cmpd="sng" algn="ctr">
      <a:solidFill>
        <a:srgbClr val="D8D8D8"/>
      </a:solidFill>
      <a:round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F8219-97CD-4B0E-9C12-DC384771D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0D4CC-8137-45B1-ACF2-8469F74DD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03273-C45D-4813-94FF-9579E89A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4D949-6F27-42CE-A18F-8D222785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0F70D5-6B6E-4C15-88BA-B0D5DE33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39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52376-EC12-4F55-BC9F-7CABF8FF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E8D109-29D9-427A-B4CB-3A8948DF8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1CE4C-AEAB-4083-A4E1-F517259A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46A5A-C168-42A8-9EAD-42685902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4D8B3-94F7-4DA4-9223-2AA344BD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150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6F7930-C9DE-45E7-BE55-B56C937BC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7CBC05-5644-4846-96DA-124B29A84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7CBB6-5F34-4FB4-B66D-BFE4AB89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280C6-69F8-42A8-81DE-DB9CE2E1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1FEA2-1ECA-4BDA-B425-A4792D3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02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1DBFB-5B42-43FB-9244-2A8A0DAF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EC116-BA00-42B9-9C22-16C02B11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49153-A0B3-4949-B188-A09E197C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809C1-C5C5-41E7-B6DA-F10A7170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86DC7-DF92-4D57-8377-128636FC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0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45B43-7323-42A8-A7C2-BDEB9E3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D4B19-93D2-4613-8C27-63245E19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1EAE37-882C-4094-BB53-6CE2B04F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1A269-5D75-4113-9172-D0BDBC24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15718-C7BF-40A1-BB8A-A44D09E2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60154-8444-4B70-89FF-C687953A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E7E79-2A9C-4C8C-8177-F97E07F80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914BFF-9166-4CD9-9FDB-BC4F46D95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92452-D8A2-4AFA-A49D-D8A10C7A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CA4B91-922C-4E63-ADC2-EEC79225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6490C-EDE5-4B75-95AE-3ACD64FA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206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170F5-B696-42FC-9EEA-50BDC822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A1CB8A-62F1-47EA-B12C-04549DF1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9ECB62-DA76-4F76-956F-5144415F4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5F2927-514C-48DD-B59C-CCF2AF08A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30A3F9-2DF7-4FA4-93A6-3C17BE3C7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1D6E4D-91F4-4946-985E-5A89ADF0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44FD75-2E92-4819-92C8-A9BE85D4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95BF6F-7CA2-4B1D-A941-08C6F31C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47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0A41-3A11-4E4D-9630-D4682EE0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817E7C-2488-444E-A039-CACDCA30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0F7F42-DD82-42CE-8997-8A0FA1DA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AFBE85-5DD0-4F40-B133-1D8901F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61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B47849-566F-4739-9C19-DA7DE417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31ADF6-74E2-4C4A-A8CC-AF3C2605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92018-B438-4E83-8FD1-02473BD0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77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296C2-18B0-4658-9329-43AAE683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9E00C-7E6E-400F-A03C-001F33DE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E20213-30ED-49CD-B666-4451EDBC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CA7590-8B53-4EDC-8AAF-90B64E85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0E6EA-CC5F-49BC-B3CC-73192F65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E6061-3732-4559-9301-7CA497E0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89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4E886-2DFC-4F7F-8B8D-4E4B2E7A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860ECC-1868-4D75-9598-8B31EE0A4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B473AC-1DFD-4339-AA08-84D4EDE8A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45A474-8432-4FF4-9DD3-C7D64FD1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5BC6F9-F62C-41F0-ACAE-D757428E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A5D3D9-D2AE-4582-9285-7E900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86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AD1378-9C76-49CC-8FF3-080F0E97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DA1C7-4338-48B6-A470-6E2B651E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567A1-837B-48DA-86CA-2E36DAC3B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D6EB-22E4-4F90-8AE9-9E797F3120A5}" type="datetimeFigureOut">
              <a:rPr lang="es-ES" smtClean="0"/>
              <a:t>13/04/2022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B7512A-28A8-4452-B545-4344AEB0C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966B0-AB35-4A0A-B1A7-22B84E1A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080B-924F-4B27-A7BB-F01152C0DD3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60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FDEA2C7-EDF0-46FC-A3A2-33DE41886251}"/>
              </a:ext>
            </a:extLst>
          </p:cNvPr>
          <p:cNvGrpSpPr/>
          <p:nvPr/>
        </p:nvGrpSpPr>
        <p:grpSpPr>
          <a:xfrm>
            <a:off x="972303" y="1039251"/>
            <a:ext cx="10247394" cy="4779498"/>
            <a:chOff x="1065148" y="1039251"/>
            <a:chExt cx="10247394" cy="4779498"/>
          </a:xfrm>
        </p:grpSpPr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03ACD6C3-90FD-4490-A815-034F9E2B78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03008882"/>
                </p:ext>
              </p:extLst>
            </p:nvPr>
          </p:nvGraphicFramePr>
          <p:xfrm>
            <a:off x="1065148" y="1039251"/>
            <a:ext cx="6114134" cy="47794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248599C6-37F1-4EFA-BAC4-D815BD6E2147}"/>
                </a:ext>
              </a:extLst>
            </p:cNvPr>
            <p:cNvSpPr/>
            <p:nvPr/>
          </p:nvSpPr>
          <p:spPr>
            <a:xfrm>
              <a:off x="7340810" y="1099297"/>
              <a:ext cx="3971732" cy="4659406"/>
            </a:xfrm>
            <a:prstGeom prst="rightArrow">
              <a:avLst/>
            </a:prstGeom>
            <a:solidFill>
              <a:srgbClr val="013F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2800" dirty="0"/>
                <a:t>En el último año se llegó a un 92% de nivel de efectividad del servicio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8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FDEA2C7-EDF0-46FC-A3A2-33DE41886251}"/>
              </a:ext>
            </a:extLst>
          </p:cNvPr>
          <p:cNvGrpSpPr/>
          <p:nvPr/>
        </p:nvGrpSpPr>
        <p:grpSpPr>
          <a:xfrm>
            <a:off x="1065148" y="971550"/>
            <a:ext cx="10266246" cy="4847199"/>
            <a:chOff x="1065148" y="971550"/>
            <a:chExt cx="10266246" cy="4847199"/>
          </a:xfrm>
        </p:grpSpPr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03ACD6C3-90FD-4490-A815-034F9E2B78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5851492"/>
                </p:ext>
              </p:extLst>
            </p:nvPr>
          </p:nvGraphicFramePr>
          <p:xfrm>
            <a:off x="1065148" y="971550"/>
            <a:ext cx="6114134" cy="4847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248599C6-37F1-4EFA-BAC4-D815BD6E2147}"/>
                </a:ext>
              </a:extLst>
            </p:cNvPr>
            <p:cNvSpPr/>
            <p:nvPr/>
          </p:nvSpPr>
          <p:spPr>
            <a:xfrm>
              <a:off x="7337619" y="1099297"/>
              <a:ext cx="3993775" cy="4659406"/>
            </a:xfrm>
            <a:prstGeom prst="rightArrow">
              <a:avLst/>
            </a:prstGeom>
            <a:solidFill>
              <a:srgbClr val="013F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2800" dirty="0"/>
                <a:t>En el último año se llegó a un promedio de recolocación del 3,70 meses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79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FDEA2C7-EDF0-46FC-A3A2-33DE41886251}"/>
              </a:ext>
            </a:extLst>
          </p:cNvPr>
          <p:cNvGrpSpPr/>
          <p:nvPr/>
        </p:nvGrpSpPr>
        <p:grpSpPr>
          <a:xfrm>
            <a:off x="1065148" y="1039251"/>
            <a:ext cx="10268174" cy="4779498"/>
            <a:chOff x="1065148" y="1039251"/>
            <a:chExt cx="10268174" cy="4779498"/>
          </a:xfrm>
        </p:grpSpPr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03ACD6C3-90FD-4490-A815-034F9E2B78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4672838"/>
                </p:ext>
              </p:extLst>
            </p:nvPr>
          </p:nvGraphicFramePr>
          <p:xfrm>
            <a:off x="1065148" y="1039251"/>
            <a:ext cx="6114134" cy="47794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248599C6-37F1-4EFA-BAC4-D815BD6E2147}"/>
                </a:ext>
              </a:extLst>
            </p:cNvPr>
            <p:cNvSpPr/>
            <p:nvPr/>
          </p:nvSpPr>
          <p:spPr>
            <a:xfrm>
              <a:off x="7339547" y="1099297"/>
              <a:ext cx="3993775" cy="4659406"/>
            </a:xfrm>
            <a:prstGeom prst="rightArrow">
              <a:avLst/>
            </a:prstGeom>
            <a:solidFill>
              <a:srgbClr val="013F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2800" dirty="0"/>
                <a:t>En el último año se llegó a un buen promedio de Asociados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44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FDEA2C7-EDF0-46FC-A3A2-33DE41886251}"/>
              </a:ext>
            </a:extLst>
          </p:cNvPr>
          <p:cNvGrpSpPr/>
          <p:nvPr/>
        </p:nvGrpSpPr>
        <p:grpSpPr>
          <a:xfrm>
            <a:off x="1055623" y="1039251"/>
            <a:ext cx="10267309" cy="4779498"/>
            <a:chOff x="1065148" y="1039251"/>
            <a:chExt cx="10267309" cy="4779498"/>
          </a:xfrm>
        </p:grpSpPr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03ACD6C3-90FD-4490-A815-034F9E2B78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9188868"/>
                </p:ext>
              </p:extLst>
            </p:nvPr>
          </p:nvGraphicFramePr>
          <p:xfrm>
            <a:off x="1065148" y="1039251"/>
            <a:ext cx="6114134" cy="47794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248599C6-37F1-4EFA-BAC4-D815BD6E2147}"/>
                </a:ext>
              </a:extLst>
            </p:cNvPr>
            <p:cNvSpPr/>
            <p:nvPr/>
          </p:nvSpPr>
          <p:spPr>
            <a:xfrm>
              <a:off x="7338682" y="1099297"/>
              <a:ext cx="3993775" cy="4659406"/>
            </a:xfrm>
            <a:prstGeom prst="rightArrow">
              <a:avLst/>
            </a:prstGeom>
            <a:solidFill>
              <a:srgbClr val="013F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2800" dirty="0"/>
                <a:t>En el último año se llegó a un 85% de recolocación por red de contactos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20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94A5C985-2CCB-458D-A45A-007E20DCF168}"/>
              </a:ext>
            </a:extLst>
          </p:cNvPr>
          <p:cNvGrpSpPr/>
          <p:nvPr/>
        </p:nvGrpSpPr>
        <p:grpSpPr>
          <a:xfrm>
            <a:off x="1093284" y="1039251"/>
            <a:ext cx="10258737" cy="4779498"/>
            <a:chOff x="1093284" y="1039251"/>
            <a:chExt cx="10258737" cy="477949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28CDFE4-69B5-410A-B0AC-6D7530F16DE7}"/>
                </a:ext>
              </a:extLst>
            </p:cNvPr>
            <p:cNvGrpSpPr/>
            <p:nvPr/>
          </p:nvGrpSpPr>
          <p:grpSpPr>
            <a:xfrm>
              <a:off x="1093284" y="1039251"/>
              <a:ext cx="10258737" cy="4779498"/>
              <a:chOff x="1093284" y="1039251"/>
              <a:chExt cx="10258737" cy="4779498"/>
            </a:xfrm>
          </p:grpSpPr>
          <p:graphicFrame>
            <p:nvGraphicFramePr>
              <p:cNvPr id="6" name="Gráfico 5">
                <a:extLst>
                  <a:ext uri="{FF2B5EF4-FFF2-40B4-BE49-F238E27FC236}">
                    <a16:creationId xmlns:a16="http://schemas.microsoft.com/office/drawing/2014/main" id="{03ACD6C3-90FD-4490-A815-034F9E2B781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9293833"/>
                  </p:ext>
                </p:extLst>
              </p:nvPr>
            </p:nvGraphicFramePr>
            <p:xfrm>
              <a:off x="1093284" y="1039251"/>
              <a:ext cx="6114134" cy="477949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7" name="Flecha: a la derecha 6">
                <a:extLst>
                  <a:ext uri="{FF2B5EF4-FFF2-40B4-BE49-F238E27FC236}">
                    <a16:creationId xmlns:a16="http://schemas.microsoft.com/office/drawing/2014/main" id="{248599C6-37F1-4EFA-BAC4-D815BD6E2147}"/>
                  </a:ext>
                </a:extLst>
              </p:cNvPr>
              <p:cNvSpPr/>
              <p:nvPr/>
            </p:nvSpPr>
            <p:spPr>
              <a:xfrm>
                <a:off x="7358246" y="1099297"/>
                <a:ext cx="3993775" cy="4659406"/>
              </a:xfrm>
              <a:prstGeom prst="rightArrow">
                <a:avLst/>
              </a:prstGeom>
              <a:solidFill>
                <a:srgbClr val="013F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PE" sz="2800" dirty="0"/>
                  <a:t>Tenemos un porcentaje alto que si trabaja</a:t>
                </a:r>
                <a:endParaRPr lang="es-ES" sz="2800" dirty="0"/>
              </a:p>
            </p:txBody>
          </p:sp>
        </p:grp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FCBAAA2C-CB8D-46E0-9258-B662E9699843}"/>
                </a:ext>
              </a:extLst>
            </p:cNvPr>
            <p:cNvSpPr/>
            <p:nvPr/>
          </p:nvSpPr>
          <p:spPr>
            <a:xfrm>
              <a:off x="4833755" y="1966546"/>
              <a:ext cx="2424402" cy="33059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>
                <a:defRPr sz="28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800" dirty="0">
                  <a:solidFill>
                    <a:srgbClr val="013F62"/>
                  </a:solidFill>
                </a:rPr>
                <a:t>CLIENTES</a:t>
              </a:r>
            </a:p>
            <a:p>
              <a:pPr algn="l" rtl="0">
                <a:defRPr sz="28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800" dirty="0">
                  <a:solidFill>
                    <a:srgbClr val="013F62"/>
                  </a:solidFill>
                </a:rPr>
                <a:t>CONTRATAN</a:t>
              </a:r>
              <a:endParaRPr lang="en-US" sz="2800" baseline="0" dirty="0">
                <a:solidFill>
                  <a:srgbClr val="013F62"/>
                </a:solidFill>
              </a:endParaRPr>
            </a:p>
            <a:p>
              <a:pPr algn="l" rtl="0">
                <a:defRPr sz="28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800" baseline="0" dirty="0">
                  <a:solidFill>
                    <a:srgbClr val="013F62"/>
                  </a:solidFill>
                </a:rPr>
                <a:t>NUESTROS</a:t>
              </a:r>
            </a:p>
            <a:p>
              <a:pPr algn="l" rtl="0">
                <a:defRPr sz="28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800" baseline="0" dirty="0">
                  <a:solidFill>
                    <a:srgbClr val="013F62"/>
                  </a:solidFill>
                </a:rPr>
                <a:t>SERVICIOS:</a:t>
              </a:r>
            </a:p>
            <a:p>
              <a:pPr algn="l" rtl="0">
                <a:defRPr sz="28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 sz="2800" baseline="0" dirty="0">
                <a:solidFill>
                  <a:srgbClr val="013F62"/>
                </a:solidFill>
              </a:endParaRPr>
            </a:p>
            <a:p>
              <a:pPr algn="l" rtl="0">
                <a:defRPr sz="28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800" baseline="0" dirty="0">
                  <a:solidFill>
                    <a:srgbClr val="013F62"/>
                  </a:solidFill>
                </a:rPr>
                <a:t>TRABAJAN O </a:t>
              </a:r>
            </a:p>
            <a:p>
              <a:pPr algn="l" rtl="0">
                <a:defRPr sz="28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800" baseline="0" dirty="0">
                  <a:solidFill>
                    <a:srgbClr val="013F62"/>
                  </a:solidFill>
                </a:rPr>
                <a:t>NO TRABAJAN</a:t>
              </a:r>
              <a:endParaRPr lang="en-US" sz="2800" dirty="0">
                <a:solidFill>
                  <a:srgbClr val="013F62"/>
                </a:solidFill>
              </a:endParaRPr>
            </a:p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488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3ACD6C3-90FD-4490-A815-034F9E2B7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097518"/>
              </p:ext>
            </p:extLst>
          </p:nvPr>
        </p:nvGraphicFramePr>
        <p:xfrm>
          <a:off x="1138844" y="1039089"/>
          <a:ext cx="10163894" cy="4779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4680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112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conde arias</dc:creator>
  <cp:lastModifiedBy>Franco Conde</cp:lastModifiedBy>
  <cp:revision>9</cp:revision>
  <dcterms:created xsi:type="dcterms:W3CDTF">2022-03-29T21:59:48Z</dcterms:created>
  <dcterms:modified xsi:type="dcterms:W3CDTF">2022-04-13T15:57:37Z</dcterms:modified>
</cp:coreProperties>
</file>