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89" r:id="rId3"/>
    <p:sldId id="257" r:id="rId4"/>
    <p:sldId id="290" r:id="rId5"/>
    <p:sldId id="259" r:id="rId6"/>
    <p:sldId id="291" r:id="rId7"/>
    <p:sldId id="258" r:id="rId8"/>
    <p:sldId id="292" r:id="rId9"/>
    <p:sldId id="260" r:id="rId10"/>
    <p:sldId id="261" r:id="rId11"/>
    <p:sldId id="293" r:id="rId12"/>
    <p:sldId id="262" r:id="rId13"/>
    <p:sldId id="270" r:id="rId14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/>
    <p:restoredTop sz="94661"/>
  </p:normalViewPr>
  <p:slideViewPr>
    <p:cSldViewPr snapToGrid="0">
      <p:cViewPr varScale="1">
        <p:scale>
          <a:sx n="133" d="100"/>
          <a:sy n="133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bd8d3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bd8d3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d8e9c849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d8e9c849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badc59791_2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badc59791_2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d8e9c849d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d8e9c849d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d44b150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d44b150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d44b15066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d44b15066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f529103cd_3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8f529103cd_3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-900191">
            <a:off x="-834583" y="1353506"/>
            <a:ext cx="6109566" cy="610956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Estate Forecasting</a:t>
            </a:r>
            <a:endParaRPr dirty="0"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With Time-Series Modeling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Jhonathan Shaikh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17"/>
          <p:cNvGrpSpPr/>
          <p:nvPr/>
        </p:nvGrpSpPr>
        <p:grpSpPr>
          <a:xfrm flipH="1">
            <a:off x="-9280" y="-4191038"/>
            <a:ext cx="1495763" cy="8207149"/>
            <a:chOff x="7139615" y="1617320"/>
            <a:chExt cx="429163" cy="2354790"/>
          </a:xfrm>
        </p:grpSpPr>
        <p:sp>
          <p:nvSpPr>
            <p:cNvPr id="64" name="Google Shape;64;p17"/>
            <p:cNvSpPr/>
            <p:nvPr/>
          </p:nvSpPr>
          <p:spPr>
            <a:xfrm>
              <a:off x="7140610" y="2696598"/>
              <a:ext cx="428168" cy="247277"/>
            </a:xfrm>
            <a:custGeom>
              <a:avLst/>
              <a:gdLst/>
              <a:ahLst/>
              <a:cxnLst/>
              <a:rect l="l" t="t" r="r" b="b"/>
              <a:pathLst>
                <a:path w="43032" h="24852" extrusionOk="0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7139615" y="2820387"/>
              <a:ext cx="214084" cy="1151722"/>
            </a:xfrm>
            <a:custGeom>
              <a:avLst/>
              <a:gdLst/>
              <a:ahLst/>
              <a:cxnLst/>
              <a:rect l="l" t="t" r="r" b="b"/>
              <a:pathLst>
                <a:path w="21516" h="115751" extrusionOk="0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7353673" y="2820387"/>
              <a:ext cx="214423" cy="1151722"/>
            </a:xfrm>
            <a:custGeom>
              <a:avLst/>
              <a:gdLst/>
              <a:ahLst/>
              <a:cxnLst/>
              <a:rect l="l" t="t" r="r" b="b"/>
              <a:pathLst>
                <a:path w="21550" h="115751" extrusionOk="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380895" y="2927591"/>
              <a:ext cx="40168" cy="1028910"/>
            </a:xfrm>
            <a:custGeom>
              <a:avLst/>
              <a:gdLst/>
              <a:ahLst/>
              <a:cxnLst/>
              <a:rect l="l" t="t" r="r" b="b"/>
              <a:pathLst>
                <a:path w="4037" h="103408" extrusionOk="0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7440958" y="2893077"/>
              <a:ext cx="39840" cy="1028581"/>
            </a:xfrm>
            <a:custGeom>
              <a:avLst/>
              <a:gdLst/>
              <a:ahLst/>
              <a:cxnLst/>
              <a:rect l="l" t="t" r="r" b="b"/>
              <a:pathLst>
                <a:path w="4004" h="103375" extrusionOk="0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7500704" y="2858553"/>
              <a:ext cx="40168" cy="1028581"/>
            </a:xfrm>
            <a:custGeom>
              <a:avLst/>
              <a:gdLst/>
              <a:ahLst/>
              <a:cxnLst/>
              <a:rect l="l" t="t" r="r" b="b"/>
              <a:pathLst>
                <a:path w="4037" h="103375" extrusionOk="0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7139615" y="2239270"/>
              <a:ext cx="215418" cy="142066"/>
            </a:xfrm>
            <a:custGeom>
              <a:avLst/>
              <a:gdLst/>
              <a:ahLst/>
              <a:cxnLst/>
              <a:rect l="l" t="t" r="r" b="b"/>
              <a:pathLst>
                <a:path w="21650" h="14278" extrusionOk="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7355007" y="2239936"/>
              <a:ext cx="213756" cy="141399"/>
            </a:xfrm>
            <a:custGeom>
              <a:avLst/>
              <a:gdLst/>
              <a:ahLst/>
              <a:cxnLst/>
              <a:rect l="l" t="t" r="r" b="b"/>
              <a:pathLst>
                <a:path w="21483" h="14211" extrusionOk="0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55007" y="2240593"/>
              <a:ext cx="204124" cy="684063"/>
            </a:xfrm>
            <a:custGeom>
              <a:avLst/>
              <a:gdLst/>
              <a:ahLst/>
              <a:cxnLst/>
              <a:rect l="l" t="t" r="r" b="b"/>
              <a:pathLst>
                <a:path w="20515" h="68750" extrusionOk="0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17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7"/>
            <p:cNvSpPr/>
            <p:nvPr/>
          </p:nvSpPr>
          <p:spPr>
            <a:xfrm>
              <a:off x="7150897" y="2240593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139615" y="2115809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17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17"/>
            <p:cNvSpPr/>
            <p:nvPr/>
          </p:nvSpPr>
          <p:spPr>
            <a:xfrm>
              <a:off x="7178447" y="2027201"/>
              <a:ext cx="353155" cy="203796"/>
            </a:xfrm>
            <a:custGeom>
              <a:avLst/>
              <a:gdLst/>
              <a:ahLst/>
              <a:cxnLst/>
              <a:rect l="l" t="t" r="r" b="b"/>
              <a:pathLst>
                <a:path w="35493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7778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298923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249465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200017" y="2160611"/>
              <a:ext cx="33203" cy="110206"/>
            </a:xfrm>
            <a:custGeom>
              <a:avLst/>
              <a:gdLst/>
              <a:ahLst/>
              <a:cxnLst/>
              <a:rect l="l" t="t" r="r" b="b"/>
              <a:pathLst>
                <a:path w="3337" h="11076" extrusionOk="0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35434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376577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426024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475482" y="2160611"/>
              <a:ext cx="32865" cy="110206"/>
            </a:xfrm>
            <a:custGeom>
              <a:avLst/>
              <a:gdLst/>
              <a:ahLst/>
              <a:cxnLst/>
              <a:rect l="l" t="t" r="r" b="b"/>
              <a:pathLst>
                <a:path w="3303" h="11076" extrusionOk="0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216284" y="2011929"/>
              <a:ext cx="276481" cy="159329"/>
            </a:xfrm>
            <a:custGeom>
              <a:avLst/>
              <a:gdLst/>
              <a:ahLst/>
              <a:cxnLst/>
              <a:rect l="l" t="t" r="r" b="b"/>
              <a:pathLst>
                <a:path w="27787" h="16013" extrusionOk="0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215617" y="2091583"/>
              <a:ext cx="138414" cy="117500"/>
            </a:xfrm>
            <a:custGeom>
              <a:avLst/>
              <a:gdLst/>
              <a:ahLst/>
              <a:cxnLst/>
              <a:rect l="l" t="t" r="r" b="b"/>
              <a:pathLst>
                <a:path w="13911" h="11809" extrusionOk="0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354012" y="2091583"/>
              <a:ext cx="138076" cy="117500"/>
            </a:xfrm>
            <a:custGeom>
              <a:avLst/>
              <a:gdLst/>
              <a:ahLst/>
              <a:cxnLst/>
              <a:rect l="l" t="t" r="r" b="b"/>
              <a:pathLst>
                <a:path w="13877" h="11809" extrusionOk="0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315180" y="1855287"/>
              <a:ext cx="78008" cy="45143"/>
            </a:xfrm>
            <a:custGeom>
              <a:avLst/>
              <a:gdLst/>
              <a:ahLst/>
              <a:cxnLst/>
              <a:rect l="l" t="t" r="r" b="b"/>
              <a:pathLst>
                <a:path w="7840" h="4537" extrusionOk="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25796" y="1861585"/>
              <a:ext cx="56436" cy="32537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4851" y="1877852"/>
              <a:ext cx="39173" cy="234999"/>
            </a:xfrm>
            <a:custGeom>
              <a:avLst/>
              <a:gdLst/>
              <a:ahLst/>
              <a:cxnLst/>
              <a:rect l="l" t="t" r="r" b="b"/>
              <a:pathLst>
                <a:path w="3937" h="23618" extrusionOk="0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354012" y="1877852"/>
              <a:ext cx="38845" cy="234999"/>
            </a:xfrm>
            <a:custGeom>
              <a:avLst/>
              <a:gdLst/>
              <a:ahLst/>
              <a:cxnLst/>
              <a:rect l="l" t="t" r="r" b="b"/>
              <a:pathLst>
                <a:path w="3904" h="23618" extrusionOk="0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325796" y="1617320"/>
              <a:ext cx="28228" cy="276819"/>
            </a:xfrm>
            <a:custGeom>
              <a:avLst/>
              <a:gdLst/>
              <a:ahLst/>
              <a:cxnLst/>
              <a:rect l="l" t="t" r="r" b="b"/>
              <a:pathLst>
                <a:path w="2837" h="27821" extrusionOk="0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354012" y="1617320"/>
              <a:ext cx="28218" cy="276819"/>
            </a:xfrm>
            <a:custGeom>
              <a:avLst/>
              <a:gdLst/>
              <a:ahLst/>
              <a:cxnLst/>
              <a:rect l="l" t="t" r="r" b="b"/>
              <a:pathLst>
                <a:path w="2836" h="27821" extrusionOk="0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 flipH="1">
            <a:off x="1017864" y="98962"/>
            <a:ext cx="1494619" cy="4508206"/>
            <a:chOff x="6845236" y="2848204"/>
            <a:chExt cx="428835" cy="129349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avLst/>
                <a:gdLst/>
                <a:ahLst/>
                <a:cxnLst/>
                <a:rect l="l" t="t" r="r" b="b"/>
                <a:pathLst>
                  <a:path w="43032" h="24852" extrusionOk="0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7" h="115750" extrusionOk="0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15750" extrusionOk="0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19481" extrusionOk="0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4311" extrusionOk="0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4311" extrusionOk="0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4" extrusionOk="0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17"/>
          <p:cNvGrpSpPr/>
          <p:nvPr/>
        </p:nvGrpSpPr>
        <p:grpSpPr>
          <a:xfrm flipH="1">
            <a:off x="2011476" y="1310029"/>
            <a:ext cx="1495763" cy="3876530"/>
            <a:chOff x="6559821" y="3195683"/>
            <a:chExt cx="429163" cy="1112251"/>
          </a:xfrm>
        </p:grpSpPr>
        <p:sp>
          <p:nvSpPr>
            <p:cNvPr id="126" name="Google Shape;126;p17"/>
            <p:cNvSpPr/>
            <p:nvPr/>
          </p:nvSpPr>
          <p:spPr>
            <a:xfrm>
              <a:off x="6559821" y="3622548"/>
              <a:ext cx="215418" cy="203468"/>
            </a:xfrm>
            <a:custGeom>
              <a:avLst/>
              <a:gdLst/>
              <a:ahLst/>
              <a:cxnLst/>
              <a:rect l="l" t="t" r="r" b="b"/>
              <a:pathLst>
                <a:path w="21650" h="20449" extrusionOk="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75213" y="3623872"/>
              <a:ext cx="203796" cy="684063"/>
            </a:xfrm>
            <a:custGeom>
              <a:avLst/>
              <a:gdLst/>
              <a:ahLst/>
              <a:cxnLst/>
              <a:rect l="l" t="t" r="r" b="b"/>
              <a:pathLst>
                <a:path w="20482" h="68750" extrusionOk="0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795788" y="4124679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5788" y="3727752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788" y="3841254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95788" y="3784503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95788" y="3898004"/>
              <a:ext cx="166961" cy="134106"/>
            </a:xfrm>
            <a:custGeom>
              <a:avLst/>
              <a:gdLst/>
              <a:ahLst/>
              <a:cxnLst/>
              <a:rect l="l" t="t" r="r" b="b"/>
              <a:pathLst>
                <a:path w="16780" h="13478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95788" y="395442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795788" y="401117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788" y="4067928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571103" y="3623872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59821" y="3499088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598653" y="3195683"/>
              <a:ext cx="352817" cy="203796"/>
            </a:xfrm>
            <a:custGeom>
              <a:avLst/>
              <a:gdLst/>
              <a:ahLst/>
              <a:cxnLst/>
              <a:rect l="l" t="t" r="r" b="b"/>
              <a:pathLst>
                <a:path w="35459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597986" y="3296968"/>
              <a:ext cx="176583" cy="427173"/>
            </a:xfrm>
            <a:custGeom>
              <a:avLst/>
              <a:gdLst/>
              <a:ahLst/>
              <a:cxnLst/>
              <a:rect l="l" t="t" r="r" b="b"/>
              <a:pathLst>
                <a:path w="17747" h="42932" extrusionOk="0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66967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74546" y="3296968"/>
              <a:ext cx="176254" cy="427173"/>
            </a:xfrm>
            <a:custGeom>
              <a:avLst/>
              <a:gdLst/>
              <a:ahLst/>
              <a:cxnLst/>
              <a:rect l="l" t="t" r="r" b="b"/>
              <a:pathLst>
                <a:path w="17714" h="42932" extrusionOk="0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84623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 flipH="1">
            <a:off x="2981959" y="2424148"/>
            <a:ext cx="1495729" cy="3323473"/>
            <a:chOff x="6281380" y="3515345"/>
            <a:chExt cx="429153" cy="953569"/>
          </a:xfrm>
        </p:grpSpPr>
        <p:sp>
          <p:nvSpPr>
            <p:cNvPr id="144" name="Google Shape;144;p17"/>
            <p:cNvSpPr/>
            <p:nvPr/>
          </p:nvSpPr>
          <p:spPr>
            <a:xfrm>
              <a:off x="6496434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296643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496434" y="3646061"/>
              <a:ext cx="214084" cy="141071"/>
            </a:xfrm>
            <a:custGeom>
              <a:avLst/>
              <a:gdLst/>
              <a:ahLst/>
              <a:cxnLst/>
              <a:rect l="l" t="t" r="r" b="b"/>
              <a:pathLst>
                <a:path w="21516" h="14178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496434" y="3791477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496434" y="3862167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96434" y="3932518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96434" y="4003208"/>
              <a:ext cx="73023" cy="94943"/>
            </a:xfrm>
            <a:custGeom>
              <a:avLst/>
              <a:gdLst/>
              <a:ahLst/>
              <a:cxnLst/>
              <a:rect l="l" t="t" r="r" b="b"/>
              <a:pathLst>
                <a:path w="7339" h="9542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496434" y="4073908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496434" y="4144259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496434" y="4214949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496434" y="4285310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81062" y="3767241"/>
              <a:ext cx="30875" cy="70715"/>
            </a:xfrm>
            <a:custGeom>
              <a:avLst/>
              <a:gdLst/>
              <a:ahLst/>
              <a:cxnLst/>
              <a:rect l="l" t="t" r="r" b="b"/>
              <a:pathLst>
                <a:path w="3103" h="7107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23208" y="374268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665691" y="3718460"/>
              <a:ext cx="30546" cy="70376"/>
            </a:xfrm>
            <a:custGeom>
              <a:avLst/>
              <a:gdLst/>
              <a:ahLst/>
              <a:cxnLst/>
              <a:rect l="l" t="t" r="r" b="b"/>
              <a:pathLst>
                <a:path w="3070" h="7073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581062" y="383760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623208" y="381337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665691" y="378882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581062" y="390829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23208" y="388373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665691" y="385951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581062" y="3978653"/>
              <a:ext cx="30875" cy="71033"/>
            </a:xfrm>
            <a:custGeom>
              <a:avLst/>
              <a:gdLst/>
              <a:ahLst/>
              <a:cxnLst/>
              <a:rect l="l" t="t" r="r" b="b"/>
              <a:pathLst>
                <a:path w="3103" h="7139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623208" y="395442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665691" y="392987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581062" y="404934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623208" y="4025116"/>
              <a:ext cx="30875" cy="70376"/>
            </a:xfrm>
            <a:custGeom>
              <a:avLst/>
              <a:gdLst/>
              <a:ahLst/>
              <a:cxnLst/>
              <a:rect l="l" t="t" r="r" b="b"/>
              <a:pathLst>
                <a:path w="3103" h="7073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665691" y="400056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81062" y="412003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623208" y="4095478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665691" y="407125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581062" y="419039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6623208" y="416616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6665691" y="414160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581062" y="426108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623208" y="4236529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665691" y="421230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281380" y="3532935"/>
              <a:ext cx="429153" cy="247944"/>
            </a:xfrm>
            <a:custGeom>
              <a:avLst/>
              <a:gdLst/>
              <a:ahLst/>
              <a:cxnLst/>
              <a:rect l="l" t="t" r="r" b="b"/>
              <a:pathLst>
                <a:path w="43131" h="24919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281380" y="3515345"/>
              <a:ext cx="429153" cy="247616"/>
            </a:xfrm>
            <a:custGeom>
              <a:avLst/>
              <a:gdLst/>
              <a:ahLst/>
              <a:cxnLst/>
              <a:rect l="l" t="t" r="r" b="b"/>
              <a:pathLst>
                <a:path w="43131" h="24886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16889" y="3535930"/>
              <a:ext cx="358130" cy="206781"/>
            </a:xfrm>
            <a:custGeom>
              <a:avLst/>
              <a:gdLst/>
              <a:ahLst/>
              <a:cxnLst/>
              <a:rect l="l" t="t" r="r" b="b"/>
              <a:pathLst>
                <a:path w="35993" h="20782" extrusionOk="0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281380" y="3638806"/>
              <a:ext cx="215079" cy="142066"/>
            </a:xfrm>
            <a:custGeom>
              <a:avLst/>
              <a:gdLst/>
              <a:ahLst/>
              <a:cxnLst/>
              <a:rect l="l" t="t" r="r" b="b"/>
              <a:pathLst>
                <a:path w="21616" h="14278" extrusionOk="0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96434" y="3639472"/>
              <a:ext cx="214084" cy="141399"/>
            </a:xfrm>
            <a:custGeom>
              <a:avLst/>
              <a:gdLst/>
              <a:ahLst/>
              <a:cxnLst/>
              <a:rect l="l" t="t" r="r" b="b"/>
              <a:pathLst>
                <a:path w="21516" h="14211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342777" y="3563808"/>
              <a:ext cx="306679" cy="118823"/>
            </a:xfrm>
            <a:custGeom>
              <a:avLst/>
              <a:gdLst/>
              <a:ahLst/>
              <a:cxnLst/>
              <a:rect l="l" t="t" r="r" b="b"/>
              <a:pathLst>
                <a:path w="30822" h="11942" extrusionOk="0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495439" y="3647151"/>
              <a:ext cx="154006" cy="88635"/>
            </a:xfrm>
            <a:custGeom>
              <a:avLst/>
              <a:gdLst/>
              <a:ahLst/>
              <a:cxnLst/>
              <a:rect l="l" t="t" r="r" b="b"/>
              <a:pathLst>
                <a:path w="15478" h="8908" extrusionOk="0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 flipH="1">
            <a:off x="4011426" y="3564684"/>
            <a:ext cx="1495729" cy="2777424"/>
            <a:chOff x="5986006" y="3842587"/>
            <a:chExt cx="429153" cy="796897"/>
          </a:xfrm>
        </p:grpSpPr>
        <p:sp>
          <p:nvSpPr>
            <p:cNvPr id="189" name="Google Shape;189;p17"/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86006" y="3966376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"/>
          <p:cNvSpPr txBox="1">
            <a:spLocks noGrp="1"/>
          </p:cNvSpPr>
          <p:nvPr>
            <p:ph type="title"/>
          </p:nvPr>
        </p:nvSpPr>
        <p:spPr>
          <a:xfrm>
            <a:off x="918452" y="392668"/>
            <a:ext cx="751131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Targeted ZIP Codes: </a:t>
            </a:r>
            <a:br>
              <a:rPr lang="en" dirty="0"/>
            </a:br>
            <a:r>
              <a:rPr lang="en" dirty="0"/>
              <a:t>Highest Projected ROI</a:t>
            </a:r>
            <a:endParaRPr dirty="0"/>
          </a:p>
        </p:txBody>
      </p:sp>
      <p:sp>
        <p:nvSpPr>
          <p:cNvPr id="492" name="Google Shape;492;p22"/>
          <p:cNvSpPr/>
          <p:nvPr/>
        </p:nvSpPr>
        <p:spPr>
          <a:xfrm>
            <a:off x="1617975" y="1547225"/>
            <a:ext cx="992357" cy="248729"/>
          </a:xfrm>
          <a:custGeom>
            <a:avLst/>
            <a:gdLst/>
            <a:ahLst/>
            <a:cxnLst/>
            <a:rect l="l" t="t" r="r" b="b"/>
            <a:pathLst>
              <a:path w="52305" h="13110" extrusionOk="0">
                <a:moveTo>
                  <a:pt x="20549" y="0"/>
                </a:moveTo>
                <a:cubicBezTo>
                  <a:pt x="16312" y="0"/>
                  <a:pt x="12543" y="2001"/>
                  <a:pt x="10141" y="5104"/>
                </a:cubicBezTo>
                <a:cubicBezTo>
                  <a:pt x="9541" y="4970"/>
                  <a:pt x="8907" y="4870"/>
                  <a:pt x="8207" y="4870"/>
                </a:cubicBezTo>
                <a:cubicBezTo>
                  <a:pt x="3670" y="4870"/>
                  <a:pt x="1" y="8573"/>
                  <a:pt x="1" y="13109"/>
                </a:cubicBezTo>
                <a:lnTo>
                  <a:pt x="52305" y="13109"/>
                </a:lnTo>
                <a:cubicBezTo>
                  <a:pt x="52305" y="10207"/>
                  <a:pt x="49970" y="7872"/>
                  <a:pt x="47101" y="7872"/>
                </a:cubicBezTo>
                <a:cubicBezTo>
                  <a:pt x="45767" y="7872"/>
                  <a:pt x="44533" y="8373"/>
                  <a:pt x="43599" y="9207"/>
                </a:cubicBezTo>
                <a:cubicBezTo>
                  <a:pt x="42231" y="6638"/>
                  <a:pt x="39496" y="4870"/>
                  <a:pt x="36393" y="4870"/>
                </a:cubicBezTo>
                <a:cubicBezTo>
                  <a:pt x="34659" y="4870"/>
                  <a:pt x="33058" y="5404"/>
                  <a:pt x="31757" y="6305"/>
                </a:cubicBezTo>
                <a:cubicBezTo>
                  <a:pt x="29455" y="2535"/>
                  <a:pt x="25286" y="0"/>
                  <a:pt x="20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883445" y="2049152"/>
            <a:ext cx="894844" cy="223537"/>
          </a:xfrm>
          <a:custGeom>
            <a:avLst/>
            <a:gdLst/>
            <a:ahLst/>
            <a:cxnLst/>
            <a:rect l="l" t="t" r="r" b="b"/>
            <a:pathLst>
              <a:path w="42465" h="10608" extrusionOk="0">
                <a:moveTo>
                  <a:pt x="16679" y="0"/>
                </a:moveTo>
                <a:cubicBezTo>
                  <a:pt x="13243" y="0"/>
                  <a:pt x="10175" y="1601"/>
                  <a:pt x="8240" y="4137"/>
                </a:cubicBezTo>
                <a:cubicBezTo>
                  <a:pt x="7739" y="4037"/>
                  <a:pt x="7206" y="3936"/>
                  <a:pt x="6672" y="3936"/>
                </a:cubicBezTo>
                <a:cubicBezTo>
                  <a:pt x="2969" y="3936"/>
                  <a:pt x="1" y="6939"/>
                  <a:pt x="1" y="10608"/>
                </a:cubicBezTo>
                <a:lnTo>
                  <a:pt x="42464" y="10608"/>
                </a:lnTo>
                <a:cubicBezTo>
                  <a:pt x="42464" y="8273"/>
                  <a:pt x="40563" y="6372"/>
                  <a:pt x="38228" y="6372"/>
                </a:cubicBezTo>
                <a:cubicBezTo>
                  <a:pt x="37127" y="6372"/>
                  <a:pt x="36160" y="6805"/>
                  <a:pt x="35393" y="7472"/>
                </a:cubicBezTo>
                <a:cubicBezTo>
                  <a:pt x="34292" y="5371"/>
                  <a:pt x="32057" y="3936"/>
                  <a:pt x="29522" y="3936"/>
                </a:cubicBezTo>
                <a:cubicBezTo>
                  <a:pt x="28121" y="3936"/>
                  <a:pt x="26853" y="4370"/>
                  <a:pt x="25786" y="5104"/>
                </a:cubicBezTo>
                <a:cubicBezTo>
                  <a:pt x="23918" y="2035"/>
                  <a:pt x="20515" y="0"/>
                  <a:pt x="166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2245844" y="2440776"/>
            <a:ext cx="656016" cy="164145"/>
          </a:xfrm>
          <a:custGeom>
            <a:avLst/>
            <a:gdLst/>
            <a:ahLst/>
            <a:cxnLst/>
            <a:rect l="l" t="t" r="r" b="b"/>
            <a:pathLst>
              <a:path w="40797" h="10208" extrusionOk="0">
                <a:moveTo>
                  <a:pt x="16012" y="0"/>
                </a:moveTo>
                <a:cubicBezTo>
                  <a:pt x="12709" y="0"/>
                  <a:pt x="9774" y="1568"/>
                  <a:pt x="7906" y="3970"/>
                </a:cubicBezTo>
                <a:cubicBezTo>
                  <a:pt x="7439" y="3870"/>
                  <a:pt x="6905" y="3803"/>
                  <a:pt x="6405" y="3803"/>
                </a:cubicBezTo>
                <a:cubicBezTo>
                  <a:pt x="2869" y="3803"/>
                  <a:pt x="0" y="6672"/>
                  <a:pt x="0" y="10208"/>
                </a:cubicBezTo>
                <a:lnTo>
                  <a:pt x="40796" y="10208"/>
                </a:lnTo>
                <a:cubicBezTo>
                  <a:pt x="40796" y="7939"/>
                  <a:pt x="38995" y="6138"/>
                  <a:pt x="36727" y="6138"/>
                </a:cubicBezTo>
                <a:cubicBezTo>
                  <a:pt x="35693" y="6138"/>
                  <a:pt x="34725" y="6505"/>
                  <a:pt x="34025" y="7172"/>
                </a:cubicBezTo>
                <a:cubicBezTo>
                  <a:pt x="32924" y="5171"/>
                  <a:pt x="30822" y="3803"/>
                  <a:pt x="28387" y="3803"/>
                </a:cubicBezTo>
                <a:cubicBezTo>
                  <a:pt x="27020" y="3803"/>
                  <a:pt x="25785" y="4203"/>
                  <a:pt x="24751" y="4904"/>
                </a:cubicBezTo>
                <a:cubicBezTo>
                  <a:pt x="22983" y="1968"/>
                  <a:pt x="19714" y="0"/>
                  <a:pt x="160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2"/>
          <p:cNvGrpSpPr/>
          <p:nvPr/>
        </p:nvGrpSpPr>
        <p:grpSpPr>
          <a:xfrm>
            <a:off x="654775" y="1922325"/>
            <a:ext cx="503315" cy="2501626"/>
            <a:chOff x="654775" y="1922325"/>
            <a:chExt cx="503315" cy="2501626"/>
          </a:xfrm>
        </p:grpSpPr>
        <p:sp>
          <p:nvSpPr>
            <p:cNvPr id="496" name="Google Shape;496;p22"/>
            <p:cNvSpPr/>
            <p:nvPr/>
          </p:nvSpPr>
          <p:spPr>
            <a:xfrm>
              <a:off x="654775" y="1922325"/>
              <a:ext cx="503315" cy="2501626"/>
            </a:xfrm>
            <a:custGeom>
              <a:avLst/>
              <a:gdLst/>
              <a:ahLst/>
              <a:cxnLst/>
              <a:rect l="l" t="t" r="r" b="b"/>
              <a:pathLst>
                <a:path w="35526" h="163185" extrusionOk="0">
                  <a:moveTo>
                    <a:pt x="0" y="1"/>
                  </a:moveTo>
                  <a:lnTo>
                    <a:pt x="0" y="163184"/>
                  </a:lnTo>
                  <a:lnTo>
                    <a:pt x="35525" y="163184"/>
                  </a:lnTo>
                  <a:lnTo>
                    <a:pt x="3552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705818" y="199240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705818" y="208807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705818" y="218424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705818" y="227990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705818" y="237556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705818" y="247121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705818" y="256688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705818" y="266254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05818" y="275820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05818" y="285387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05818" y="295003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705818" y="304570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705818" y="314135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705818" y="323701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5818" y="3332677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705818" y="342834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05818" y="35245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05818" y="36201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705818" y="371583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705818" y="381148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705818" y="390714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05818" y="400281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05818" y="409847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705818" y="419413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1337337" y="2497318"/>
            <a:ext cx="503329" cy="1926843"/>
            <a:chOff x="1337337" y="2497318"/>
            <a:chExt cx="503329" cy="1926843"/>
          </a:xfrm>
        </p:grpSpPr>
        <p:sp>
          <p:nvSpPr>
            <p:cNvPr id="522" name="Google Shape;522;p22"/>
            <p:cNvSpPr/>
            <p:nvPr/>
          </p:nvSpPr>
          <p:spPr>
            <a:xfrm>
              <a:off x="1337337" y="2497318"/>
              <a:ext cx="503329" cy="1926843"/>
            </a:xfrm>
            <a:custGeom>
              <a:avLst/>
              <a:gdLst/>
              <a:ahLst/>
              <a:cxnLst/>
              <a:rect l="l" t="t" r="r" b="b"/>
              <a:pathLst>
                <a:path w="35527" h="125691" extrusionOk="0">
                  <a:moveTo>
                    <a:pt x="1" y="0"/>
                  </a:moveTo>
                  <a:lnTo>
                    <a:pt x="1" y="125690"/>
                  </a:lnTo>
                  <a:lnTo>
                    <a:pt x="35526" y="125690"/>
                  </a:lnTo>
                  <a:lnTo>
                    <a:pt x="35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1388394" y="256740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1388394" y="2663049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1388394" y="275871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1388394" y="285437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1388394" y="2950545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388394" y="304620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388394" y="314187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388394" y="266254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388394" y="275820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388394" y="2853870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1388394" y="2950039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1388394" y="304570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1388394" y="314135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1388394" y="323701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1388394" y="333267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388394" y="3428340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1388394" y="352451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388394" y="362017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388394" y="371583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388394" y="381148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388394" y="390714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388394" y="40028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1388394" y="40984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1388394" y="4194138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2"/>
          <p:cNvGrpSpPr/>
          <p:nvPr/>
        </p:nvGrpSpPr>
        <p:grpSpPr>
          <a:xfrm>
            <a:off x="2019914" y="2793509"/>
            <a:ext cx="503796" cy="1630759"/>
            <a:chOff x="2019914" y="2793509"/>
            <a:chExt cx="503796" cy="1630759"/>
          </a:xfrm>
        </p:grpSpPr>
        <p:sp>
          <p:nvSpPr>
            <p:cNvPr id="548" name="Google Shape;548;p22"/>
            <p:cNvSpPr/>
            <p:nvPr/>
          </p:nvSpPr>
          <p:spPr>
            <a:xfrm>
              <a:off x="2019914" y="2793509"/>
              <a:ext cx="503796" cy="1630759"/>
            </a:xfrm>
            <a:custGeom>
              <a:avLst/>
              <a:gdLst/>
              <a:ahLst/>
              <a:cxnLst/>
              <a:rect l="l" t="t" r="r" b="b"/>
              <a:pathLst>
                <a:path w="35560" h="106377" extrusionOk="0">
                  <a:moveTo>
                    <a:pt x="1" y="0"/>
                  </a:moveTo>
                  <a:lnTo>
                    <a:pt x="1" y="106376"/>
                  </a:lnTo>
                  <a:lnTo>
                    <a:pt x="35559" y="106376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2070971" y="286357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2070971" y="295924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070971" y="305490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2070971" y="315056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2070971" y="324623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2070971" y="334240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2070971" y="343806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2070971" y="35337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2070971" y="36293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2070971" y="372503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2070971" y="382070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2070971" y="391636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070971" y="4012012"/>
              <a:ext cx="401705" cy="27640"/>
            </a:xfrm>
            <a:custGeom>
              <a:avLst/>
              <a:gdLst/>
              <a:ahLst/>
              <a:cxnLst/>
              <a:rect l="l" t="t" r="r" b="b"/>
              <a:pathLst>
                <a:path w="28354" h="1803" extrusionOk="0">
                  <a:moveTo>
                    <a:pt x="0" y="1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2070971" y="323701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2070971" y="333267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2070971" y="3428340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2070971" y="352451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2070971" y="362017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070971" y="371583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070971" y="381148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2070971" y="390714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070971" y="40028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2070971" y="40984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2070971" y="4194138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2702490" y="1922325"/>
            <a:ext cx="503782" cy="2501626"/>
            <a:chOff x="2702490" y="1922325"/>
            <a:chExt cx="503782" cy="2501626"/>
          </a:xfrm>
        </p:grpSpPr>
        <p:sp>
          <p:nvSpPr>
            <p:cNvPr id="574" name="Google Shape;574;p22"/>
            <p:cNvSpPr/>
            <p:nvPr/>
          </p:nvSpPr>
          <p:spPr>
            <a:xfrm>
              <a:off x="2702490" y="1922325"/>
              <a:ext cx="503782" cy="2501626"/>
            </a:xfrm>
            <a:custGeom>
              <a:avLst/>
              <a:gdLst/>
              <a:ahLst/>
              <a:cxnLst/>
              <a:rect l="l" t="t" r="r" b="b"/>
              <a:pathLst>
                <a:path w="35559" h="163185" extrusionOk="0">
                  <a:moveTo>
                    <a:pt x="0" y="1"/>
                  </a:moveTo>
                  <a:lnTo>
                    <a:pt x="0" y="163184"/>
                  </a:lnTo>
                  <a:lnTo>
                    <a:pt x="35559" y="163184"/>
                  </a:lnTo>
                  <a:lnTo>
                    <a:pt x="35559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2753533" y="199240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753533" y="208807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753533" y="218424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753533" y="227990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753533" y="237556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2753533" y="247121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2753533" y="256688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753533" y="266254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753533" y="275820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2753533" y="285387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2753533" y="2950039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753533" y="3045702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753533" y="314135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753533" y="323701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753533" y="3332677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753533" y="342834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753533" y="35245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753533" y="36201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2753533" y="371583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753533" y="381148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753533" y="390714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2753533" y="400281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2753533" y="409847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2753533" y="419413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3385052" y="2201126"/>
            <a:ext cx="503796" cy="2222927"/>
            <a:chOff x="3385052" y="2201126"/>
            <a:chExt cx="503796" cy="2222927"/>
          </a:xfrm>
        </p:grpSpPr>
        <p:sp>
          <p:nvSpPr>
            <p:cNvPr id="600" name="Google Shape;600;p22"/>
            <p:cNvSpPr/>
            <p:nvPr/>
          </p:nvSpPr>
          <p:spPr>
            <a:xfrm>
              <a:off x="3385052" y="2201126"/>
              <a:ext cx="503796" cy="2222927"/>
            </a:xfrm>
            <a:custGeom>
              <a:avLst/>
              <a:gdLst/>
              <a:ahLst/>
              <a:cxnLst/>
              <a:rect l="l" t="t" r="r" b="b"/>
              <a:pathLst>
                <a:path w="35560" h="145005" extrusionOk="0">
                  <a:moveTo>
                    <a:pt x="1" y="0"/>
                  </a:moveTo>
                  <a:lnTo>
                    <a:pt x="1" y="145004"/>
                  </a:lnTo>
                  <a:lnTo>
                    <a:pt x="35560" y="145004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436109" y="22712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3436109" y="23668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436109" y="246252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436109" y="2558706"/>
              <a:ext cx="401719" cy="27103"/>
            </a:xfrm>
            <a:custGeom>
              <a:avLst/>
              <a:gdLst/>
              <a:ahLst/>
              <a:cxnLst/>
              <a:rect l="l" t="t" r="r" b="b"/>
              <a:pathLst>
                <a:path w="28355" h="1768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436109" y="265435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436109" y="2750017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436109" y="284568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436109" y="294134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436109" y="3037007"/>
              <a:ext cx="401719" cy="27103"/>
            </a:xfrm>
            <a:custGeom>
              <a:avLst/>
              <a:gdLst/>
              <a:ahLst/>
              <a:cxnLst/>
              <a:rect l="l" t="t" r="r" b="b"/>
              <a:pathLst>
                <a:path w="28355" h="1768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436109" y="313265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436109" y="322831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1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436109" y="332448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436109" y="342015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436109" y="3515815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436109" y="361147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436109" y="3428340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3436109" y="3524510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3436109" y="3620173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3436109" y="3715836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436109" y="381148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3436109" y="3907148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3436109" y="4002811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436109" y="4098474"/>
              <a:ext cx="401719" cy="27119"/>
            </a:xfrm>
            <a:custGeom>
              <a:avLst/>
              <a:gdLst/>
              <a:ahLst/>
              <a:cxnLst/>
              <a:rect l="l" t="t" r="r" b="b"/>
              <a:pathLst>
                <a:path w="28355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3436109" y="4194138"/>
              <a:ext cx="401719" cy="27625"/>
            </a:xfrm>
            <a:custGeom>
              <a:avLst/>
              <a:gdLst/>
              <a:ahLst/>
              <a:cxnLst/>
              <a:rect l="l" t="t" r="r" b="b"/>
              <a:pathLst>
                <a:path w="28355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4068111" y="2409843"/>
            <a:ext cx="503315" cy="2190732"/>
            <a:chOff x="4068111" y="2409843"/>
            <a:chExt cx="503315" cy="2190732"/>
          </a:xfrm>
        </p:grpSpPr>
        <p:sp>
          <p:nvSpPr>
            <p:cNvPr id="626" name="Google Shape;626;p22"/>
            <p:cNvSpPr/>
            <p:nvPr/>
          </p:nvSpPr>
          <p:spPr>
            <a:xfrm>
              <a:off x="4449043" y="4600560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4068111" y="2409843"/>
              <a:ext cx="503315" cy="2014285"/>
            </a:xfrm>
            <a:custGeom>
              <a:avLst/>
              <a:gdLst/>
              <a:ahLst/>
              <a:cxnLst/>
              <a:rect l="l" t="t" r="r" b="b"/>
              <a:pathLst>
                <a:path w="35526" h="131395" extrusionOk="0">
                  <a:moveTo>
                    <a:pt x="0" y="0"/>
                  </a:moveTo>
                  <a:lnTo>
                    <a:pt x="0" y="131394"/>
                  </a:lnTo>
                  <a:lnTo>
                    <a:pt x="35525" y="13139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4118686" y="2480433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4118686" y="257609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118686" y="2671760"/>
              <a:ext cx="401705" cy="27103"/>
            </a:xfrm>
            <a:custGeom>
              <a:avLst/>
              <a:gdLst/>
              <a:ahLst/>
              <a:cxnLst/>
              <a:rect l="l" t="t" r="r" b="b"/>
              <a:pathLst>
                <a:path w="28354" h="1768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4118686" y="276740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4118686" y="286307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4118686" y="2958734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4118686" y="305490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4118686" y="3150567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4118686" y="3246230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4118686" y="334187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4118686" y="343754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118686" y="3533205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4118686" y="362886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118686" y="3724532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4118686" y="382070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4118686" y="391636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4118686" y="4012012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4118686" y="4107676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4118686" y="4203339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4118686" y="381148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4118686" y="3907148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118686" y="4002811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4118686" y="4098474"/>
              <a:ext cx="401705" cy="27119"/>
            </a:xfrm>
            <a:custGeom>
              <a:avLst/>
              <a:gdLst/>
              <a:ahLst/>
              <a:cxnLst/>
              <a:rect l="l" t="t" r="r" b="b"/>
              <a:pathLst>
                <a:path w="28354" h="1769" extrusionOk="0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4118686" y="4194138"/>
              <a:ext cx="401705" cy="27625"/>
            </a:xfrm>
            <a:custGeom>
              <a:avLst/>
              <a:gdLst/>
              <a:ahLst/>
              <a:cxnLst/>
              <a:rect l="l" t="t" r="r" b="b"/>
              <a:pathLst>
                <a:path w="2835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531563" y="4427688"/>
            <a:ext cx="4162632" cy="57599"/>
          </a:xfrm>
          <a:custGeom>
            <a:avLst/>
            <a:gdLst/>
            <a:ahLst/>
            <a:cxnLst/>
            <a:rect l="l" t="t" r="r" b="b"/>
            <a:pathLst>
              <a:path w="314993" h="8841" extrusionOk="0">
                <a:moveTo>
                  <a:pt x="1" y="1"/>
                </a:moveTo>
                <a:lnTo>
                  <a:pt x="1" y="8840"/>
                </a:lnTo>
                <a:lnTo>
                  <a:pt x="314992" y="8840"/>
                </a:lnTo>
                <a:lnTo>
                  <a:pt x="3149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 txBox="1"/>
          <p:nvPr/>
        </p:nvSpPr>
        <p:spPr>
          <a:xfrm flipH="1">
            <a:off x="4446260" y="1566027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6610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 flipH="1">
            <a:off x="4446260" y="2582587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6330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22"/>
          <p:cNvSpPr txBox="1"/>
          <p:nvPr/>
        </p:nvSpPr>
        <p:spPr>
          <a:xfrm flipH="1">
            <a:off x="4441133" y="3090867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6039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2"/>
          <p:cNvSpPr txBox="1"/>
          <p:nvPr/>
        </p:nvSpPr>
        <p:spPr>
          <a:xfrm flipH="1">
            <a:off x="4446260" y="2074307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6069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22"/>
          <p:cNvSpPr txBox="1"/>
          <p:nvPr/>
        </p:nvSpPr>
        <p:spPr>
          <a:xfrm flipH="1">
            <a:off x="4441133" y="3599147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6058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 flipH="1">
            <a:off x="7215539" y="3193340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19%</a:t>
            </a:r>
            <a:endParaRPr sz="18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22"/>
          <p:cNvSpPr txBox="1"/>
          <p:nvPr/>
        </p:nvSpPr>
        <p:spPr>
          <a:xfrm flipH="1">
            <a:off x="7215539" y="371179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19%</a:t>
            </a:r>
            <a:endParaRPr sz="18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22"/>
          <p:cNvSpPr txBox="1"/>
          <p:nvPr/>
        </p:nvSpPr>
        <p:spPr>
          <a:xfrm flipH="1">
            <a:off x="7238464" y="166058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31%</a:t>
            </a:r>
            <a:endParaRPr sz="18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22"/>
          <p:cNvSpPr txBox="1"/>
          <p:nvPr/>
        </p:nvSpPr>
        <p:spPr>
          <a:xfrm flipH="1">
            <a:off x="7238464" y="2179035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24%</a:t>
            </a:r>
            <a:endParaRPr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22"/>
          <p:cNvSpPr txBox="1"/>
          <p:nvPr/>
        </p:nvSpPr>
        <p:spPr>
          <a:xfrm flipH="1">
            <a:off x="7238464" y="2678038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21%</a:t>
            </a:r>
            <a:endParaRPr sz="18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280;p18">
            <a:extLst>
              <a:ext uri="{FF2B5EF4-FFF2-40B4-BE49-F238E27FC236}">
                <a16:creationId xmlns:a16="http://schemas.microsoft.com/office/drawing/2014/main" id="{265CF9C3-F5A0-8BCF-D944-839D4C8D335A}"/>
              </a:ext>
            </a:extLst>
          </p:cNvPr>
          <p:cNvGrpSpPr/>
          <p:nvPr/>
        </p:nvGrpSpPr>
        <p:grpSpPr>
          <a:xfrm>
            <a:off x="226362" y="151111"/>
            <a:ext cx="765859" cy="742390"/>
            <a:chOff x="1205500" y="1776413"/>
            <a:chExt cx="1551927" cy="1806256"/>
          </a:xfrm>
        </p:grpSpPr>
        <p:sp>
          <p:nvSpPr>
            <p:cNvPr id="3" name="Google Shape;281;p18">
              <a:extLst>
                <a:ext uri="{FF2B5EF4-FFF2-40B4-BE49-F238E27FC236}">
                  <a16:creationId xmlns:a16="http://schemas.microsoft.com/office/drawing/2014/main" id="{9760869B-9DCB-FFEC-8FC8-F50EBEDFEEAF}"/>
                </a:ext>
              </a:extLst>
            </p:cNvPr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82;p18">
              <a:extLst>
                <a:ext uri="{FF2B5EF4-FFF2-40B4-BE49-F238E27FC236}">
                  <a16:creationId xmlns:a16="http://schemas.microsoft.com/office/drawing/2014/main" id="{89ADD1E7-8343-2F0F-2E93-404A1033518B}"/>
                </a:ext>
              </a:extLst>
            </p:cNvPr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11" name="Google Shape;283;p18">
                <a:extLst>
                  <a:ext uri="{FF2B5EF4-FFF2-40B4-BE49-F238E27FC236}">
                    <a16:creationId xmlns:a16="http://schemas.microsoft.com/office/drawing/2014/main" id="{8A21896F-DCD1-89D8-F71C-1E8A35764F2A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4;p18">
                <a:extLst>
                  <a:ext uri="{FF2B5EF4-FFF2-40B4-BE49-F238E27FC236}">
                    <a16:creationId xmlns:a16="http://schemas.microsoft.com/office/drawing/2014/main" id="{D2484799-C15E-6F52-A9F0-E15FC093A208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85;p18">
              <a:extLst>
                <a:ext uri="{FF2B5EF4-FFF2-40B4-BE49-F238E27FC236}">
                  <a16:creationId xmlns:a16="http://schemas.microsoft.com/office/drawing/2014/main" id="{EDEE796F-BF89-9649-6108-9942E7D0ECAB}"/>
                </a:ext>
              </a:extLst>
            </p:cNvPr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286;p18">
              <a:extLst>
                <a:ext uri="{FF2B5EF4-FFF2-40B4-BE49-F238E27FC236}">
                  <a16:creationId xmlns:a16="http://schemas.microsoft.com/office/drawing/2014/main" id="{D4396564-B8AA-6F90-E4AE-E9AA198635A4}"/>
                </a:ext>
              </a:extLst>
            </p:cNvPr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7;p18">
              <a:extLst>
                <a:ext uri="{FF2B5EF4-FFF2-40B4-BE49-F238E27FC236}">
                  <a16:creationId xmlns:a16="http://schemas.microsoft.com/office/drawing/2014/main" id="{FE9D205A-3F5B-42EC-BB69-6CB0D62CD191}"/>
                </a:ext>
              </a:extLst>
            </p:cNvPr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8;p18">
              <a:extLst>
                <a:ext uri="{FF2B5EF4-FFF2-40B4-BE49-F238E27FC236}">
                  <a16:creationId xmlns:a16="http://schemas.microsoft.com/office/drawing/2014/main" id="{B126C35A-32FE-22DC-51CD-FE6F0F99D513}"/>
                </a:ext>
              </a:extLst>
            </p:cNvPr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9;p18">
              <a:extLst>
                <a:ext uri="{FF2B5EF4-FFF2-40B4-BE49-F238E27FC236}">
                  <a16:creationId xmlns:a16="http://schemas.microsoft.com/office/drawing/2014/main" id="{CFD9E6FE-E32D-D50A-00B6-5A7CC68C421F}"/>
                </a:ext>
              </a:extLst>
            </p:cNvPr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0;p18">
              <a:extLst>
                <a:ext uri="{FF2B5EF4-FFF2-40B4-BE49-F238E27FC236}">
                  <a16:creationId xmlns:a16="http://schemas.microsoft.com/office/drawing/2014/main" id="{1354B8AA-A990-5BF8-DB60-10ACECF6C681}"/>
                </a:ext>
              </a:extLst>
            </p:cNvPr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DEC-8B1C-0E02-B561-A48698E90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49916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"/>
          <p:cNvSpPr/>
          <p:nvPr/>
        </p:nvSpPr>
        <p:spPr>
          <a:xfrm>
            <a:off x="0" y="4469950"/>
            <a:ext cx="9143909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4476600" y="1412900"/>
            <a:ext cx="3309841" cy="3057181"/>
          </a:xfrm>
          <a:custGeom>
            <a:avLst/>
            <a:gdLst/>
            <a:ahLst/>
            <a:cxnLst/>
            <a:rect l="l" t="t" r="r" b="b"/>
            <a:pathLst>
              <a:path w="119987" h="193707" extrusionOk="0">
                <a:moveTo>
                  <a:pt x="0" y="1"/>
                </a:moveTo>
                <a:lnTo>
                  <a:pt x="0" y="193706"/>
                </a:lnTo>
                <a:lnTo>
                  <a:pt x="119986" y="193706"/>
                </a:lnTo>
                <a:lnTo>
                  <a:pt x="11998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3"/>
          <p:cNvGrpSpPr/>
          <p:nvPr/>
        </p:nvGrpSpPr>
        <p:grpSpPr>
          <a:xfrm>
            <a:off x="3781425" y="3579150"/>
            <a:ext cx="4701000" cy="967008"/>
            <a:chOff x="3781425" y="3579150"/>
            <a:chExt cx="4701000" cy="967008"/>
          </a:xfrm>
        </p:grpSpPr>
        <p:sp>
          <p:nvSpPr>
            <p:cNvPr id="671" name="Google Shape;671;p23"/>
            <p:cNvSpPr/>
            <p:nvPr/>
          </p:nvSpPr>
          <p:spPr>
            <a:xfrm>
              <a:off x="7786450" y="3579150"/>
              <a:ext cx="695975" cy="197616"/>
            </a:xfrm>
            <a:custGeom>
              <a:avLst/>
              <a:gdLst/>
              <a:ahLst/>
              <a:cxnLst/>
              <a:rect l="l" t="t" r="r" b="b"/>
              <a:pathLst>
                <a:path w="26921" h="11543" extrusionOk="0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3"/>
            <p:cNvGrpSpPr/>
            <p:nvPr/>
          </p:nvGrpSpPr>
          <p:grpSpPr>
            <a:xfrm>
              <a:off x="3781425" y="3776550"/>
              <a:ext cx="4700208" cy="769608"/>
              <a:chOff x="3781425" y="3776550"/>
              <a:chExt cx="4700208" cy="769608"/>
            </a:xfrm>
          </p:grpSpPr>
          <p:sp>
            <p:nvSpPr>
              <p:cNvPr id="673" name="Google Shape;673;p23"/>
              <p:cNvSpPr/>
              <p:nvPr/>
            </p:nvSpPr>
            <p:spPr>
              <a:xfrm>
                <a:off x="3979760" y="4383681"/>
                <a:ext cx="882319" cy="159941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9341" extrusionOk="0">
                    <a:moveTo>
                      <a:pt x="1068" y="1"/>
                    </a:moveTo>
                    <a:cubicBezTo>
                      <a:pt x="467" y="1"/>
                      <a:pt x="0" y="468"/>
                      <a:pt x="0" y="1068"/>
                    </a:cubicBezTo>
                    <a:lnTo>
                      <a:pt x="0" y="8240"/>
                    </a:lnTo>
                    <a:cubicBezTo>
                      <a:pt x="0" y="8841"/>
                      <a:pt x="467" y="9341"/>
                      <a:pt x="1068" y="9341"/>
                    </a:cubicBezTo>
                    <a:lnTo>
                      <a:pt x="31956" y="9341"/>
                    </a:lnTo>
                    <a:cubicBezTo>
                      <a:pt x="32557" y="9341"/>
                      <a:pt x="33024" y="8841"/>
                      <a:pt x="33024" y="8240"/>
                    </a:cubicBezTo>
                    <a:lnTo>
                      <a:pt x="33024" y="1068"/>
                    </a:lnTo>
                    <a:cubicBezTo>
                      <a:pt x="33024" y="468"/>
                      <a:pt x="32557" y="1"/>
                      <a:pt x="31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81425" y="3776550"/>
                <a:ext cx="4700208" cy="693410"/>
              </a:xfrm>
              <a:custGeom>
                <a:avLst/>
                <a:gdLst/>
                <a:ahLst/>
                <a:cxnLst/>
                <a:rect l="l" t="t" r="r" b="b"/>
                <a:pathLst>
                  <a:path w="170390" h="40497" extrusionOk="0">
                    <a:moveTo>
                      <a:pt x="1" y="1"/>
                    </a:moveTo>
                    <a:lnTo>
                      <a:pt x="1" y="40496"/>
                    </a:lnTo>
                    <a:lnTo>
                      <a:pt x="170389" y="40496"/>
                    </a:lnTo>
                    <a:lnTo>
                      <a:pt x="1703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781443" y="4053955"/>
                <a:ext cx="1004430" cy="492203"/>
              </a:xfrm>
              <a:custGeom>
                <a:avLst/>
                <a:gdLst/>
                <a:ahLst/>
                <a:cxnLst/>
                <a:rect l="l" t="t" r="r" b="b"/>
                <a:pathLst>
                  <a:path w="45300" h="28746" extrusionOk="0">
                    <a:moveTo>
                      <a:pt x="22650" y="0"/>
                    </a:moveTo>
                    <a:cubicBezTo>
                      <a:pt x="21841" y="0"/>
                      <a:pt x="21032" y="209"/>
                      <a:pt x="20315" y="626"/>
                    </a:cubicBezTo>
                    <a:lnTo>
                      <a:pt x="2336" y="11000"/>
                    </a:lnTo>
                    <a:cubicBezTo>
                      <a:pt x="901" y="11834"/>
                      <a:pt x="1" y="13368"/>
                      <a:pt x="1" y="15036"/>
                    </a:cubicBezTo>
                    <a:lnTo>
                      <a:pt x="1" y="28746"/>
                    </a:lnTo>
                    <a:lnTo>
                      <a:pt x="45300" y="28746"/>
                    </a:lnTo>
                    <a:lnTo>
                      <a:pt x="45300" y="15036"/>
                    </a:lnTo>
                    <a:cubicBezTo>
                      <a:pt x="45300" y="13368"/>
                      <a:pt x="44399" y="11834"/>
                      <a:pt x="42965" y="11000"/>
                    </a:cubicBezTo>
                    <a:lnTo>
                      <a:pt x="24985" y="626"/>
                    </a:lnTo>
                    <a:cubicBezTo>
                      <a:pt x="24268" y="209"/>
                      <a:pt x="23459" y="0"/>
                      <a:pt x="22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7491875" y="3776550"/>
                <a:ext cx="989688" cy="693440"/>
              </a:xfrm>
              <a:custGeom>
                <a:avLst/>
                <a:gdLst/>
                <a:ahLst/>
                <a:cxnLst/>
                <a:rect l="l" t="t" r="r" b="b"/>
                <a:pathLst>
                  <a:path w="37595" h="37595" extrusionOk="0">
                    <a:moveTo>
                      <a:pt x="1" y="1"/>
                    </a:moveTo>
                    <a:lnTo>
                      <a:pt x="1" y="37594"/>
                    </a:lnTo>
                    <a:lnTo>
                      <a:pt x="37594" y="37594"/>
                    </a:lnTo>
                    <a:lnTo>
                      <a:pt x="375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latin typeface="Roboto"/>
                    <a:ea typeface="Roboto"/>
                    <a:cs typeface="Roboto"/>
                    <a:sym typeface="Roboto"/>
                  </a:rPr>
                  <a:t>ROI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77" name="Google Shape;677;p23"/>
          <p:cNvSpPr txBox="1">
            <a:spLocks noGrp="1"/>
          </p:cNvSpPr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Conclusions &amp; Next Steps</a:t>
            </a:r>
            <a:endParaRPr dirty="0"/>
          </a:p>
        </p:txBody>
      </p:sp>
      <p:sp>
        <p:nvSpPr>
          <p:cNvPr id="678" name="Google Shape;678;p23"/>
          <p:cNvSpPr txBox="1">
            <a:spLocks noGrp="1"/>
          </p:cNvSpPr>
          <p:nvPr>
            <p:ph type="subTitle" idx="1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We can expand our Modeling Forecasting into more markets in the near future should you want to hire our services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9" name="Google Shape;679;p23"/>
          <p:cNvSpPr/>
          <p:nvPr/>
        </p:nvSpPr>
        <p:spPr>
          <a:xfrm>
            <a:off x="6437338" y="2448073"/>
            <a:ext cx="17" cy="1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4476609" y="3731458"/>
            <a:ext cx="3309841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0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4476609" y="2795793"/>
            <a:ext cx="3309841" cy="45152"/>
          </a:xfrm>
          <a:custGeom>
            <a:avLst/>
            <a:gdLst/>
            <a:ahLst/>
            <a:cxnLst/>
            <a:rect l="l" t="t" r="r" b="b"/>
            <a:pathLst>
              <a:path w="119987" h="2637" extrusionOk="0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4476609" y="1860155"/>
            <a:ext cx="3309841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0"/>
                </a:moveTo>
                <a:lnTo>
                  <a:pt x="0" y="2635"/>
                </a:lnTo>
                <a:lnTo>
                  <a:pt x="119986" y="2635"/>
                </a:lnTo>
                <a:lnTo>
                  <a:pt x="1199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23"/>
          <p:cNvGrpSpPr/>
          <p:nvPr/>
        </p:nvGrpSpPr>
        <p:grpSpPr>
          <a:xfrm>
            <a:off x="3781425" y="658800"/>
            <a:ext cx="4700208" cy="1001432"/>
            <a:chOff x="3781425" y="658800"/>
            <a:chExt cx="4700208" cy="1001432"/>
          </a:xfrm>
        </p:grpSpPr>
        <p:sp>
          <p:nvSpPr>
            <p:cNvPr id="684" name="Google Shape;684;p23"/>
            <p:cNvSpPr/>
            <p:nvPr/>
          </p:nvSpPr>
          <p:spPr>
            <a:xfrm>
              <a:off x="3781425" y="658800"/>
              <a:ext cx="4700208" cy="1001432"/>
            </a:xfrm>
            <a:custGeom>
              <a:avLst/>
              <a:gdLst/>
              <a:ahLst/>
              <a:cxnLst/>
              <a:rect l="l" t="t" r="r" b="b"/>
              <a:pathLst>
                <a:path w="170390" h="76489" extrusionOk="0">
                  <a:moveTo>
                    <a:pt x="85195" y="1"/>
                  </a:moveTo>
                  <a:lnTo>
                    <a:pt x="1" y="76489"/>
                  </a:lnTo>
                  <a:lnTo>
                    <a:pt x="170389" y="76489"/>
                  </a:lnTo>
                  <a:lnTo>
                    <a:pt x="85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3781425" y="658800"/>
              <a:ext cx="2350104" cy="1001432"/>
            </a:xfrm>
            <a:custGeom>
              <a:avLst/>
              <a:gdLst/>
              <a:ahLst/>
              <a:cxnLst/>
              <a:rect l="l" t="t" r="r" b="b"/>
              <a:pathLst>
                <a:path w="85195" h="76489" extrusionOk="0">
                  <a:moveTo>
                    <a:pt x="85195" y="1"/>
                  </a:moveTo>
                  <a:lnTo>
                    <a:pt x="1" y="76489"/>
                  </a:lnTo>
                  <a:lnTo>
                    <a:pt x="85195" y="76489"/>
                  </a:lnTo>
                  <a:lnTo>
                    <a:pt x="85195" y="1"/>
                  </a:ln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3"/>
          <p:cNvGrpSpPr/>
          <p:nvPr/>
        </p:nvGrpSpPr>
        <p:grpSpPr>
          <a:xfrm>
            <a:off x="3781425" y="1707650"/>
            <a:ext cx="4701000" cy="1165978"/>
            <a:chOff x="3781425" y="1707650"/>
            <a:chExt cx="4701000" cy="1165978"/>
          </a:xfrm>
        </p:grpSpPr>
        <p:sp>
          <p:nvSpPr>
            <p:cNvPr id="687" name="Google Shape;687;p23"/>
            <p:cNvSpPr/>
            <p:nvPr/>
          </p:nvSpPr>
          <p:spPr>
            <a:xfrm>
              <a:off x="3781426" y="2676548"/>
              <a:ext cx="719235" cy="197080"/>
            </a:xfrm>
            <a:custGeom>
              <a:avLst/>
              <a:gdLst/>
              <a:ahLst/>
              <a:cxnLst/>
              <a:rect l="l" t="t" r="r" b="b"/>
              <a:pathLst>
                <a:path w="26920" h="11510" extrusionOk="0">
                  <a:moveTo>
                    <a:pt x="1" y="1"/>
                  </a:moveTo>
                  <a:lnTo>
                    <a:pt x="26920" y="11509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7786450" y="1707650"/>
              <a:ext cx="695975" cy="197645"/>
            </a:xfrm>
            <a:custGeom>
              <a:avLst/>
              <a:gdLst/>
              <a:ahLst/>
              <a:cxnLst/>
              <a:rect l="l" t="t" r="r" b="b"/>
              <a:pathLst>
                <a:path w="26921" h="11543" extrusionOk="0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3979735" y="2515845"/>
              <a:ext cx="882319" cy="159941"/>
            </a:xfrm>
            <a:custGeom>
              <a:avLst/>
              <a:gdLst/>
              <a:ahLst/>
              <a:cxnLst/>
              <a:rect l="l" t="t" r="r" b="b"/>
              <a:pathLst>
                <a:path w="33024" h="9341" extrusionOk="0">
                  <a:moveTo>
                    <a:pt x="1068" y="0"/>
                  </a:moveTo>
                  <a:cubicBezTo>
                    <a:pt x="467" y="0"/>
                    <a:pt x="0" y="467"/>
                    <a:pt x="0" y="1068"/>
                  </a:cubicBezTo>
                  <a:lnTo>
                    <a:pt x="0" y="8239"/>
                  </a:lnTo>
                  <a:cubicBezTo>
                    <a:pt x="0" y="8840"/>
                    <a:pt x="467" y="9340"/>
                    <a:pt x="1068" y="9340"/>
                  </a:cubicBezTo>
                  <a:lnTo>
                    <a:pt x="31956" y="9340"/>
                  </a:lnTo>
                  <a:cubicBezTo>
                    <a:pt x="32557" y="9340"/>
                    <a:pt x="33024" y="8840"/>
                    <a:pt x="33024" y="8239"/>
                  </a:cubicBezTo>
                  <a:lnTo>
                    <a:pt x="33024" y="1068"/>
                  </a:lnTo>
                  <a:cubicBezTo>
                    <a:pt x="33024" y="467"/>
                    <a:pt x="32557" y="0"/>
                    <a:pt x="3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3781425" y="1905300"/>
              <a:ext cx="4700208" cy="693393"/>
            </a:xfrm>
            <a:custGeom>
              <a:avLst/>
              <a:gdLst/>
              <a:ahLst/>
              <a:cxnLst/>
              <a:rect l="l" t="t" r="r" b="b"/>
              <a:pathLst>
                <a:path w="170390" h="40496" extrusionOk="0">
                  <a:moveTo>
                    <a:pt x="1" y="0"/>
                  </a:moveTo>
                  <a:lnTo>
                    <a:pt x="1" y="40496"/>
                  </a:lnTo>
                  <a:lnTo>
                    <a:pt x="170389" y="40496"/>
                  </a:lnTo>
                  <a:lnTo>
                    <a:pt x="170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3781442" y="2183667"/>
              <a:ext cx="1004430" cy="492221"/>
            </a:xfrm>
            <a:custGeom>
              <a:avLst/>
              <a:gdLst/>
              <a:ahLst/>
              <a:cxnLst/>
              <a:rect l="l" t="t" r="r" b="b"/>
              <a:pathLst>
                <a:path w="45300" h="28747" extrusionOk="0">
                  <a:moveTo>
                    <a:pt x="22650" y="1"/>
                  </a:moveTo>
                  <a:cubicBezTo>
                    <a:pt x="21841" y="1"/>
                    <a:pt x="21032" y="209"/>
                    <a:pt x="20315" y="626"/>
                  </a:cubicBezTo>
                  <a:lnTo>
                    <a:pt x="2336" y="11000"/>
                  </a:lnTo>
                  <a:cubicBezTo>
                    <a:pt x="901" y="11834"/>
                    <a:pt x="1" y="13402"/>
                    <a:pt x="1" y="15070"/>
                  </a:cubicBezTo>
                  <a:lnTo>
                    <a:pt x="1" y="28746"/>
                  </a:lnTo>
                  <a:lnTo>
                    <a:pt x="45300" y="28746"/>
                  </a:lnTo>
                  <a:lnTo>
                    <a:pt x="45300" y="15070"/>
                  </a:lnTo>
                  <a:cubicBezTo>
                    <a:pt x="45300" y="13402"/>
                    <a:pt x="44399" y="11834"/>
                    <a:pt x="42965" y="11000"/>
                  </a:cubicBezTo>
                  <a:lnTo>
                    <a:pt x="24985" y="626"/>
                  </a:lnTo>
                  <a:cubicBezTo>
                    <a:pt x="24268" y="209"/>
                    <a:pt x="23459" y="1"/>
                    <a:pt x="22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7491909" y="1905297"/>
              <a:ext cx="989683" cy="693393"/>
            </a:xfrm>
            <a:custGeom>
              <a:avLst/>
              <a:gdLst/>
              <a:ahLst/>
              <a:cxnLst/>
              <a:rect l="l" t="t" r="r" b="b"/>
              <a:pathLst>
                <a:path w="31491" h="40496" extrusionOk="0">
                  <a:moveTo>
                    <a:pt x="1" y="0"/>
                  </a:moveTo>
                  <a:lnTo>
                    <a:pt x="1" y="40496"/>
                  </a:lnTo>
                  <a:lnTo>
                    <a:pt x="31490" y="40496"/>
                  </a:lnTo>
                  <a:lnTo>
                    <a:pt x="31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Set</a:t>
              </a:r>
              <a:endParaRPr dirty="0"/>
            </a:p>
          </p:txBody>
        </p:sp>
      </p:grpSp>
      <p:sp>
        <p:nvSpPr>
          <p:cNvPr id="693" name="Google Shape;693;p23"/>
          <p:cNvSpPr txBox="1"/>
          <p:nvPr/>
        </p:nvSpPr>
        <p:spPr>
          <a:xfrm>
            <a:off x="4981575" y="2004075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 Data Set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4" name="Google Shape;694;p23"/>
          <p:cNvGrpSpPr/>
          <p:nvPr/>
        </p:nvGrpSpPr>
        <p:grpSpPr>
          <a:xfrm>
            <a:off x="3781425" y="2643300"/>
            <a:ext cx="4701060" cy="1085178"/>
            <a:chOff x="3781425" y="2643300"/>
            <a:chExt cx="4701060" cy="1085178"/>
          </a:xfrm>
        </p:grpSpPr>
        <p:sp>
          <p:nvSpPr>
            <p:cNvPr id="695" name="Google Shape;695;p23"/>
            <p:cNvSpPr/>
            <p:nvPr/>
          </p:nvSpPr>
          <p:spPr>
            <a:xfrm>
              <a:off x="3781426" y="3531398"/>
              <a:ext cx="719235" cy="197080"/>
            </a:xfrm>
            <a:custGeom>
              <a:avLst/>
              <a:gdLst/>
              <a:ahLst/>
              <a:cxnLst/>
              <a:rect l="l" t="t" r="r" b="b"/>
              <a:pathLst>
                <a:path w="26920" h="11510" extrusionOk="0">
                  <a:moveTo>
                    <a:pt x="1" y="1"/>
                  </a:moveTo>
                  <a:lnTo>
                    <a:pt x="26920" y="11509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786450" y="2643300"/>
              <a:ext cx="695975" cy="197645"/>
            </a:xfrm>
            <a:custGeom>
              <a:avLst/>
              <a:gdLst/>
              <a:ahLst/>
              <a:cxnLst/>
              <a:rect l="l" t="t" r="r" b="b"/>
              <a:pathLst>
                <a:path w="26921" h="11543" extrusionOk="0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415608" y="3450082"/>
              <a:ext cx="882319" cy="159941"/>
            </a:xfrm>
            <a:custGeom>
              <a:avLst/>
              <a:gdLst/>
              <a:ahLst/>
              <a:cxnLst/>
              <a:rect l="l" t="t" r="r" b="b"/>
              <a:pathLst>
                <a:path w="33024" h="9341" extrusionOk="0">
                  <a:moveTo>
                    <a:pt x="1068" y="0"/>
                  </a:moveTo>
                  <a:cubicBezTo>
                    <a:pt x="467" y="0"/>
                    <a:pt x="0" y="501"/>
                    <a:pt x="0" y="1101"/>
                  </a:cubicBezTo>
                  <a:lnTo>
                    <a:pt x="0" y="8273"/>
                  </a:lnTo>
                  <a:cubicBezTo>
                    <a:pt x="0" y="8873"/>
                    <a:pt x="467" y="9340"/>
                    <a:pt x="1068" y="9340"/>
                  </a:cubicBezTo>
                  <a:lnTo>
                    <a:pt x="31956" y="9340"/>
                  </a:lnTo>
                  <a:cubicBezTo>
                    <a:pt x="32557" y="9340"/>
                    <a:pt x="33024" y="8873"/>
                    <a:pt x="33024" y="8273"/>
                  </a:cubicBezTo>
                  <a:lnTo>
                    <a:pt x="33024" y="1101"/>
                  </a:lnTo>
                  <a:cubicBezTo>
                    <a:pt x="33024" y="501"/>
                    <a:pt x="32557" y="0"/>
                    <a:pt x="3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3781425" y="2840925"/>
              <a:ext cx="4701060" cy="693393"/>
            </a:xfrm>
            <a:custGeom>
              <a:avLst/>
              <a:gdLst/>
              <a:ahLst/>
              <a:cxnLst/>
              <a:rect l="l" t="t" r="r" b="b"/>
              <a:pathLst>
                <a:path w="170390" h="40496" extrusionOk="0">
                  <a:moveTo>
                    <a:pt x="1" y="0"/>
                  </a:moveTo>
                  <a:lnTo>
                    <a:pt x="1" y="40496"/>
                  </a:lnTo>
                  <a:lnTo>
                    <a:pt x="170389" y="40496"/>
                  </a:lnTo>
                  <a:lnTo>
                    <a:pt x="170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7491560" y="3118370"/>
              <a:ext cx="989647" cy="491638"/>
            </a:xfrm>
            <a:custGeom>
              <a:avLst/>
              <a:gdLst/>
              <a:ahLst/>
              <a:cxnLst/>
              <a:rect l="l" t="t" r="r" b="b"/>
              <a:pathLst>
                <a:path w="45266" h="28713" extrusionOk="0">
                  <a:moveTo>
                    <a:pt x="22629" y="0"/>
                  </a:moveTo>
                  <a:cubicBezTo>
                    <a:pt x="21824" y="0"/>
                    <a:pt x="21015" y="209"/>
                    <a:pt x="20281" y="626"/>
                  </a:cubicBezTo>
                  <a:lnTo>
                    <a:pt x="2302" y="11000"/>
                  </a:lnTo>
                  <a:cubicBezTo>
                    <a:pt x="867" y="11834"/>
                    <a:pt x="0" y="13368"/>
                    <a:pt x="0" y="15036"/>
                  </a:cubicBezTo>
                  <a:lnTo>
                    <a:pt x="0" y="28712"/>
                  </a:lnTo>
                  <a:lnTo>
                    <a:pt x="45266" y="28712"/>
                  </a:lnTo>
                  <a:lnTo>
                    <a:pt x="45266" y="15036"/>
                  </a:lnTo>
                  <a:cubicBezTo>
                    <a:pt x="45266" y="13368"/>
                    <a:pt x="44365" y="11834"/>
                    <a:pt x="42931" y="11000"/>
                  </a:cubicBezTo>
                  <a:lnTo>
                    <a:pt x="24951" y="626"/>
                  </a:lnTo>
                  <a:cubicBezTo>
                    <a:pt x="24234" y="209"/>
                    <a:pt x="23434" y="0"/>
                    <a:pt x="22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781425" y="2840913"/>
              <a:ext cx="1004433" cy="693393"/>
            </a:xfrm>
            <a:custGeom>
              <a:avLst/>
              <a:gdLst/>
              <a:ahLst/>
              <a:cxnLst/>
              <a:rect l="l" t="t" r="r" b="b"/>
              <a:pathLst>
                <a:path w="31524" h="40496" extrusionOk="0">
                  <a:moveTo>
                    <a:pt x="1" y="0"/>
                  </a:moveTo>
                  <a:lnTo>
                    <a:pt x="1" y="40496"/>
                  </a:lnTo>
                  <a:lnTo>
                    <a:pt x="31523" y="40496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</a:t>
              </a:r>
              <a:endParaRPr dirty="0"/>
            </a:p>
          </p:txBody>
        </p:sp>
      </p:grpSp>
      <p:sp>
        <p:nvSpPr>
          <p:cNvPr id="701" name="Google Shape;701;p23"/>
          <p:cNvSpPr txBox="1"/>
          <p:nvPr/>
        </p:nvSpPr>
        <p:spPr>
          <a:xfrm>
            <a:off x="4981575" y="2957113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 of 14,252 ZIP Codes we focuses in CT market with 124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23"/>
          <p:cNvSpPr txBox="1"/>
          <p:nvPr/>
        </p:nvSpPr>
        <p:spPr>
          <a:xfrm>
            <a:off x="4981575" y="3876775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We provided the modeling result forecast on 5 Zip Codes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you!!</a:t>
            </a:r>
            <a:br>
              <a:rPr lang="en" dirty="0"/>
            </a:br>
            <a:r>
              <a:rPr lang="en" dirty="0"/>
              <a:t>Hire us Again!!</a:t>
            </a:r>
            <a:endParaRPr dirty="0"/>
          </a:p>
        </p:txBody>
      </p:sp>
      <p:sp>
        <p:nvSpPr>
          <p:cNvPr id="1347" name="Google Shape;1347;p31"/>
          <p:cNvSpPr/>
          <p:nvPr/>
        </p:nvSpPr>
        <p:spPr>
          <a:xfrm>
            <a:off x="1609177" y="4536680"/>
            <a:ext cx="14" cy="1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8" name="Google Shape;1348;p31"/>
          <p:cNvGrpSpPr/>
          <p:nvPr/>
        </p:nvGrpSpPr>
        <p:grpSpPr>
          <a:xfrm>
            <a:off x="390525" y="2724850"/>
            <a:ext cx="1963817" cy="3172583"/>
            <a:chOff x="390525" y="2724850"/>
            <a:chExt cx="1963817" cy="3172583"/>
          </a:xfrm>
        </p:grpSpPr>
        <p:sp>
          <p:nvSpPr>
            <p:cNvPr id="1349" name="Google Shape;1349;p31"/>
            <p:cNvSpPr/>
            <p:nvPr/>
          </p:nvSpPr>
          <p:spPr>
            <a:xfrm>
              <a:off x="390525" y="2724850"/>
              <a:ext cx="1963817" cy="3172583"/>
            </a:xfrm>
            <a:custGeom>
              <a:avLst/>
              <a:gdLst/>
              <a:ahLst/>
              <a:cxnLst/>
              <a:rect l="l" t="t" r="r" b="b"/>
              <a:pathLst>
                <a:path w="88530" h="144471" extrusionOk="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1002688" y="38719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1"/>
          <p:cNvGrpSpPr/>
          <p:nvPr/>
        </p:nvGrpSpPr>
        <p:grpSpPr>
          <a:xfrm>
            <a:off x="3602223" y="2724850"/>
            <a:ext cx="1963817" cy="3172583"/>
            <a:chOff x="3602223" y="2724850"/>
            <a:chExt cx="1963817" cy="3172583"/>
          </a:xfrm>
        </p:grpSpPr>
        <p:sp>
          <p:nvSpPr>
            <p:cNvPr id="1352" name="Google Shape;1352;p31"/>
            <p:cNvSpPr/>
            <p:nvPr/>
          </p:nvSpPr>
          <p:spPr>
            <a:xfrm>
              <a:off x="4820876" y="45366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3602223" y="2724850"/>
              <a:ext cx="1963817" cy="3172583"/>
            </a:xfrm>
            <a:custGeom>
              <a:avLst/>
              <a:gdLst/>
              <a:ahLst/>
              <a:cxnLst/>
              <a:rect l="l" t="t" r="r" b="b"/>
              <a:pathLst>
                <a:path w="88530" h="144471" extrusionOk="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4218575" y="38719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6822307" y="2724850"/>
            <a:ext cx="1963817" cy="3172583"/>
            <a:chOff x="6822307" y="2724850"/>
            <a:chExt cx="1963817" cy="3172583"/>
          </a:xfrm>
        </p:grpSpPr>
        <p:sp>
          <p:nvSpPr>
            <p:cNvPr id="1356" name="Google Shape;1356;p31"/>
            <p:cNvSpPr/>
            <p:nvPr/>
          </p:nvSpPr>
          <p:spPr>
            <a:xfrm>
              <a:off x="6822307" y="2724850"/>
              <a:ext cx="1963817" cy="3172583"/>
            </a:xfrm>
            <a:custGeom>
              <a:avLst/>
              <a:gdLst/>
              <a:ahLst/>
              <a:cxnLst/>
              <a:rect l="l" t="t" r="r" b="b"/>
              <a:pathLst>
                <a:path w="88530" h="144471" extrusionOk="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7430300" y="38719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1"/>
          <p:cNvGrpSpPr/>
          <p:nvPr/>
        </p:nvGrpSpPr>
        <p:grpSpPr>
          <a:xfrm>
            <a:off x="2000576" y="3652575"/>
            <a:ext cx="1963817" cy="2057696"/>
            <a:chOff x="2000576" y="3652575"/>
            <a:chExt cx="1963817" cy="2057696"/>
          </a:xfrm>
        </p:grpSpPr>
        <p:sp>
          <p:nvSpPr>
            <p:cNvPr id="1359" name="Google Shape;1359;p31"/>
            <p:cNvSpPr/>
            <p:nvPr/>
          </p:nvSpPr>
          <p:spPr>
            <a:xfrm>
              <a:off x="2000576" y="3652575"/>
              <a:ext cx="1963817" cy="2057696"/>
            </a:xfrm>
            <a:custGeom>
              <a:avLst/>
              <a:gdLst/>
              <a:ahLst/>
              <a:cxnLst/>
              <a:rect l="l" t="t" r="r" b="b"/>
              <a:pathLst>
                <a:path w="88530" h="93702" extrusionOk="0">
                  <a:moveTo>
                    <a:pt x="43798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93701"/>
                  </a:lnTo>
                  <a:lnTo>
                    <a:pt x="80591" y="93701"/>
                  </a:lnTo>
                  <a:lnTo>
                    <a:pt x="80591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2579950" y="46114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1"/>
          <p:cNvGrpSpPr/>
          <p:nvPr/>
        </p:nvGrpSpPr>
        <p:grpSpPr>
          <a:xfrm>
            <a:off x="5212275" y="3652575"/>
            <a:ext cx="1963817" cy="2057696"/>
            <a:chOff x="5212275" y="3652575"/>
            <a:chExt cx="1963817" cy="2057696"/>
          </a:xfrm>
        </p:grpSpPr>
        <p:sp>
          <p:nvSpPr>
            <p:cNvPr id="1362" name="Google Shape;1362;p31"/>
            <p:cNvSpPr/>
            <p:nvPr/>
          </p:nvSpPr>
          <p:spPr>
            <a:xfrm>
              <a:off x="5212275" y="3652575"/>
              <a:ext cx="1963817" cy="2057696"/>
            </a:xfrm>
            <a:custGeom>
              <a:avLst/>
              <a:gdLst/>
              <a:ahLst/>
              <a:cxnLst/>
              <a:rect l="l" t="t" r="r" b="b"/>
              <a:pathLst>
                <a:path w="88530" h="93702" extrusionOk="0">
                  <a:moveTo>
                    <a:pt x="43798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93701"/>
                  </a:lnTo>
                  <a:lnTo>
                    <a:pt x="80591" y="93701"/>
                  </a:lnTo>
                  <a:lnTo>
                    <a:pt x="80591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5817050" y="4611413"/>
              <a:ext cx="739500" cy="739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DEC-8B1C-0E02-B561-A48698E90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A5A2-BFAD-5426-2AE5-B46027ED3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9930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2255161" y="3449850"/>
            <a:ext cx="4474187" cy="132826"/>
          </a:xfrm>
          <a:custGeom>
            <a:avLst/>
            <a:gdLst/>
            <a:ahLst/>
            <a:cxnLst/>
            <a:rect l="l" t="t" r="r" b="b"/>
            <a:pathLst>
              <a:path w="72686" h="9107" extrusionOk="0">
                <a:moveTo>
                  <a:pt x="0" y="0"/>
                </a:moveTo>
                <a:lnTo>
                  <a:pt x="0" y="9107"/>
                </a:lnTo>
                <a:lnTo>
                  <a:pt x="72686" y="9107"/>
                </a:lnTo>
                <a:lnTo>
                  <a:pt x="72686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2857430" y="38270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6355729" y="1746392"/>
            <a:ext cx="1551927" cy="1806256"/>
            <a:chOff x="1205500" y="1776413"/>
            <a:chExt cx="1551927" cy="1806256"/>
          </a:xfrm>
        </p:grpSpPr>
        <p:sp>
          <p:nvSpPr>
            <p:cNvPr id="281" name="Google Shape;281;p18"/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285;p18"/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3923341" y="1746392"/>
            <a:ext cx="1551927" cy="1806256"/>
            <a:chOff x="6388507" y="1776413"/>
            <a:chExt cx="1551927" cy="1806256"/>
          </a:xfrm>
        </p:grpSpPr>
        <p:sp>
          <p:nvSpPr>
            <p:cNvPr id="292" name="Google Shape;292;p18"/>
            <p:cNvSpPr/>
            <p:nvPr/>
          </p:nvSpPr>
          <p:spPr>
            <a:xfrm>
              <a:off x="6388507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9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8"/>
            <p:cNvGrpSpPr/>
            <p:nvPr/>
          </p:nvGrpSpPr>
          <p:grpSpPr>
            <a:xfrm>
              <a:off x="6537466" y="1917083"/>
              <a:ext cx="1249722" cy="1001698"/>
              <a:chOff x="1510700" y="1726228"/>
              <a:chExt cx="1447275" cy="1462547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8"/>
            <p:cNvGrpSpPr/>
            <p:nvPr/>
          </p:nvGrpSpPr>
          <p:grpSpPr>
            <a:xfrm>
              <a:off x="6888317" y="2237646"/>
              <a:ext cx="543983" cy="520253"/>
              <a:chOff x="5045500" y="842250"/>
              <a:chExt cx="503875" cy="481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>
              <a:off x="6537436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538022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538022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538022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38022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/>
          <p:nvPr/>
        </p:nvSpPr>
        <p:spPr>
          <a:xfrm>
            <a:off x="1413996" y="360133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Set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3800542" y="362271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rket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Scope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5702878" y="3980654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Forecast Best Return on Investment                       Best ZIP Codes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974728" y="3933679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Home Prices</a:t>
            </a:r>
          </a:p>
          <a:p>
            <a:pPr lvl="0" algn="ctr" rtl="0">
              <a:spcBef>
                <a:spcPts val="0"/>
              </a:spcBef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Zillow.csv</a:t>
            </a: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-US 1996-2018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5929885" y="3640726"/>
            <a:ext cx="2239387" cy="47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Objective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3283177" y="3983714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USA 1 Market Area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Connecticut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" name="Google Shape;310;p18"/>
          <p:cNvGrpSpPr/>
          <p:nvPr/>
        </p:nvGrpSpPr>
        <p:grpSpPr>
          <a:xfrm>
            <a:off x="1554938" y="1761363"/>
            <a:ext cx="1551927" cy="1806256"/>
            <a:chOff x="3797010" y="1776413"/>
            <a:chExt cx="1551927" cy="1806256"/>
          </a:xfrm>
        </p:grpSpPr>
        <p:sp>
          <p:nvSpPr>
            <p:cNvPr id="311" name="Google Shape;311;p18"/>
            <p:cNvSpPr/>
            <p:nvPr/>
          </p:nvSpPr>
          <p:spPr>
            <a:xfrm>
              <a:off x="379701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18"/>
            <p:cNvGrpSpPr/>
            <p:nvPr/>
          </p:nvGrpSpPr>
          <p:grpSpPr>
            <a:xfrm>
              <a:off x="3948245" y="1917083"/>
              <a:ext cx="1249722" cy="1001698"/>
              <a:chOff x="1510700" y="1726228"/>
              <a:chExt cx="1447275" cy="1462547"/>
            </a:xfrm>
          </p:grpSpPr>
          <p:sp>
            <p:nvSpPr>
              <p:cNvPr id="313" name="Google Shape;31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18"/>
            <p:cNvSpPr/>
            <p:nvPr/>
          </p:nvSpPr>
          <p:spPr>
            <a:xfrm>
              <a:off x="3945942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946528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946528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946528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946528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10800000">
              <a:off x="4295636" y="2246683"/>
              <a:ext cx="552589" cy="486392"/>
            </a:xfrm>
            <a:custGeom>
              <a:avLst/>
              <a:gdLst/>
              <a:ahLst/>
              <a:cxnLst/>
              <a:rect l="l" t="t" r="r" b="b"/>
              <a:pathLst>
                <a:path w="17046" h="15004" extrusionOk="0">
                  <a:moveTo>
                    <a:pt x="3703" y="1"/>
                  </a:moveTo>
                  <a:cubicBezTo>
                    <a:pt x="3469" y="1"/>
                    <a:pt x="3303" y="168"/>
                    <a:pt x="3303" y="401"/>
                  </a:cubicBezTo>
                  <a:lnTo>
                    <a:pt x="3303" y="5471"/>
                  </a:lnTo>
                  <a:cubicBezTo>
                    <a:pt x="3303" y="5705"/>
                    <a:pt x="3436" y="6005"/>
                    <a:pt x="3603" y="6139"/>
                  </a:cubicBezTo>
                  <a:lnTo>
                    <a:pt x="8239" y="10809"/>
                  </a:lnTo>
                  <a:cubicBezTo>
                    <a:pt x="8323" y="10892"/>
                    <a:pt x="8423" y="10934"/>
                    <a:pt x="8523" y="10934"/>
                  </a:cubicBezTo>
                  <a:cubicBezTo>
                    <a:pt x="8623" y="10934"/>
                    <a:pt x="8723" y="10892"/>
                    <a:pt x="8806" y="10809"/>
                  </a:cubicBezTo>
                  <a:lnTo>
                    <a:pt x="13276" y="6339"/>
                  </a:lnTo>
                  <a:cubicBezTo>
                    <a:pt x="13443" y="6172"/>
                    <a:pt x="13577" y="5872"/>
                    <a:pt x="13577" y="5638"/>
                  </a:cubicBezTo>
                  <a:lnTo>
                    <a:pt x="13577" y="401"/>
                  </a:lnTo>
                  <a:cubicBezTo>
                    <a:pt x="13577" y="168"/>
                    <a:pt x="13376" y="1"/>
                    <a:pt x="13176" y="1"/>
                  </a:cubicBezTo>
                  <a:lnTo>
                    <a:pt x="10674" y="1"/>
                  </a:lnTo>
                  <a:cubicBezTo>
                    <a:pt x="10474" y="1"/>
                    <a:pt x="10274" y="168"/>
                    <a:pt x="10274" y="401"/>
                  </a:cubicBezTo>
                  <a:lnTo>
                    <a:pt x="10274" y="4037"/>
                  </a:lnTo>
                  <a:cubicBezTo>
                    <a:pt x="10274" y="4237"/>
                    <a:pt x="10107" y="4437"/>
                    <a:pt x="9874" y="4437"/>
                  </a:cubicBezTo>
                  <a:lnTo>
                    <a:pt x="7172" y="4437"/>
                  </a:lnTo>
                  <a:cubicBezTo>
                    <a:pt x="6938" y="4437"/>
                    <a:pt x="6772" y="4237"/>
                    <a:pt x="6772" y="4037"/>
                  </a:cubicBezTo>
                  <a:lnTo>
                    <a:pt x="6772" y="401"/>
                  </a:lnTo>
                  <a:cubicBezTo>
                    <a:pt x="6772" y="168"/>
                    <a:pt x="6572" y="1"/>
                    <a:pt x="6371" y="1"/>
                  </a:cubicBezTo>
                  <a:close/>
                  <a:moveTo>
                    <a:pt x="1305" y="5246"/>
                  </a:moveTo>
                  <a:cubicBezTo>
                    <a:pt x="1201" y="5246"/>
                    <a:pt x="1101" y="5288"/>
                    <a:pt x="1034" y="5371"/>
                  </a:cubicBezTo>
                  <a:lnTo>
                    <a:pt x="167" y="6239"/>
                  </a:lnTo>
                  <a:cubicBezTo>
                    <a:pt x="0" y="6405"/>
                    <a:pt x="0" y="6639"/>
                    <a:pt x="167" y="6806"/>
                  </a:cubicBezTo>
                  <a:lnTo>
                    <a:pt x="8239" y="14878"/>
                  </a:lnTo>
                  <a:cubicBezTo>
                    <a:pt x="8306" y="14962"/>
                    <a:pt x="8406" y="15003"/>
                    <a:pt x="8510" y="15003"/>
                  </a:cubicBezTo>
                  <a:cubicBezTo>
                    <a:pt x="8615" y="15003"/>
                    <a:pt x="8723" y="14962"/>
                    <a:pt x="8806" y="14878"/>
                  </a:cubicBezTo>
                  <a:lnTo>
                    <a:pt x="11308" y="12376"/>
                  </a:lnTo>
                  <a:lnTo>
                    <a:pt x="11308" y="13811"/>
                  </a:lnTo>
                  <a:cubicBezTo>
                    <a:pt x="11308" y="14044"/>
                    <a:pt x="11475" y="14211"/>
                    <a:pt x="11709" y="14211"/>
                  </a:cubicBezTo>
                  <a:lnTo>
                    <a:pt x="13176" y="14211"/>
                  </a:lnTo>
                  <a:cubicBezTo>
                    <a:pt x="13376" y="14211"/>
                    <a:pt x="13577" y="14044"/>
                    <a:pt x="13577" y="13811"/>
                  </a:cubicBezTo>
                  <a:lnTo>
                    <a:pt x="13577" y="10141"/>
                  </a:lnTo>
                  <a:lnTo>
                    <a:pt x="16879" y="6806"/>
                  </a:lnTo>
                  <a:cubicBezTo>
                    <a:pt x="17046" y="6639"/>
                    <a:pt x="17046" y="6405"/>
                    <a:pt x="16879" y="6239"/>
                  </a:cubicBezTo>
                  <a:lnTo>
                    <a:pt x="16012" y="5371"/>
                  </a:lnTo>
                  <a:cubicBezTo>
                    <a:pt x="15928" y="5288"/>
                    <a:pt x="15820" y="5246"/>
                    <a:pt x="15716" y="5246"/>
                  </a:cubicBezTo>
                  <a:cubicBezTo>
                    <a:pt x="15611" y="5246"/>
                    <a:pt x="15511" y="5288"/>
                    <a:pt x="15445" y="5371"/>
                  </a:cubicBezTo>
                  <a:lnTo>
                    <a:pt x="8806" y="12009"/>
                  </a:lnTo>
                  <a:cubicBezTo>
                    <a:pt x="8723" y="12093"/>
                    <a:pt x="8615" y="12135"/>
                    <a:pt x="8510" y="12135"/>
                  </a:cubicBezTo>
                  <a:cubicBezTo>
                    <a:pt x="8406" y="12135"/>
                    <a:pt x="8306" y="12093"/>
                    <a:pt x="8239" y="12009"/>
                  </a:cubicBezTo>
                  <a:lnTo>
                    <a:pt x="1601" y="5371"/>
                  </a:lnTo>
                  <a:cubicBezTo>
                    <a:pt x="1518" y="5288"/>
                    <a:pt x="1410" y="5246"/>
                    <a:pt x="1305" y="5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DEC-8B1C-0E02-B561-A48698E90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A5A2-BFAD-5426-2AE5-B46027ED3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7157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/>
        </p:nvSpPr>
        <p:spPr>
          <a:xfrm>
            <a:off x="498578" y="1764133"/>
            <a:ext cx="2286477" cy="4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Mercury i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smallest planet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USA map PPT slide 2a">
            <a:extLst>
              <a:ext uri="{FF2B5EF4-FFF2-40B4-BE49-F238E27FC236}">
                <a16:creationId xmlns:a16="http://schemas.microsoft.com/office/drawing/2014/main" id="{CEDA50A6-3041-FF69-9EBE-4324A4C22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" y="986861"/>
            <a:ext cx="9060061" cy="414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5" name="Google Shape;375;p20"/>
          <p:cNvSpPr/>
          <p:nvPr/>
        </p:nvSpPr>
        <p:spPr>
          <a:xfrm rot="21438048">
            <a:off x="7753696" y="1925699"/>
            <a:ext cx="947840" cy="562932"/>
          </a:xfrm>
          <a:custGeom>
            <a:avLst/>
            <a:gdLst/>
            <a:ahLst/>
            <a:cxnLst/>
            <a:rect l="l" t="t" r="r" b="b"/>
            <a:pathLst>
              <a:path w="91400" h="68215" extrusionOk="0">
                <a:moveTo>
                  <a:pt x="85541" y="1"/>
                </a:moveTo>
                <a:cubicBezTo>
                  <a:pt x="85192" y="1"/>
                  <a:pt x="84843" y="17"/>
                  <a:pt x="84494" y="58"/>
                </a:cubicBezTo>
                <a:cubicBezTo>
                  <a:pt x="82693" y="258"/>
                  <a:pt x="80858" y="425"/>
                  <a:pt x="79057" y="625"/>
                </a:cubicBezTo>
                <a:cubicBezTo>
                  <a:pt x="78123" y="758"/>
                  <a:pt x="77256" y="1125"/>
                  <a:pt x="76355" y="1359"/>
                </a:cubicBezTo>
                <a:cubicBezTo>
                  <a:pt x="75454" y="1592"/>
                  <a:pt x="74487" y="1626"/>
                  <a:pt x="73586" y="1792"/>
                </a:cubicBezTo>
                <a:cubicBezTo>
                  <a:pt x="71351" y="2259"/>
                  <a:pt x="69250" y="2827"/>
                  <a:pt x="67082" y="3494"/>
                </a:cubicBezTo>
                <a:cubicBezTo>
                  <a:pt x="65147" y="4094"/>
                  <a:pt x="63212" y="4594"/>
                  <a:pt x="61311" y="5262"/>
                </a:cubicBezTo>
                <a:cubicBezTo>
                  <a:pt x="60477" y="5562"/>
                  <a:pt x="59710" y="5695"/>
                  <a:pt x="58909" y="6129"/>
                </a:cubicBezTo>
                <a:cubicBezTo>
                  <a:pt x="58342" y="6429"/>
                  <a:pt x="57775" y="6596"/>
                  <a:pt x="57175" y="6796"/>
                </a:cubicBezTo>
                <a:cubicBezTo>
                  <a:pt x="53906" y="7763"/>
                  <a:pt x="50737" y="9398"/>
                  <a:pt x="47634" y="10932"/>
                </a:cubicBezTo>
                <a:cubicBezTo>
                  <a:pt x="44165" y="12634"/>
                  <a:pt x="40730" y="14602"/>
                  <a:pt x="37394" y="16570"/>
                </a:cubicBezTo>
                <a:cubicBezTo>
                  <a:pt x="35893" y="17470"/>
                  <a:pt x="34458" y="18538"/>
                  <a:pt x="32957" y="19472"/>
                </a:cubicBezTo>
                <a:cubicBezTo>
                  <a:pt x="31490" y="20406"/>
                  <a:pt x="29888" y="21340"/>
                  <a:pt x="28621" y="22541"/>
                </a:cubicBezTo>
                <a:cubicBezTo>
                  <a:pt x="27553" y="23541"/>
                  <a:pt x="26319" y="24409"/>
                  <a:pt x="25218" y="25476"/>
                </a:cubicBezTo>
                <a:cubicBezTo>
                  <a:pt x="23984" y="26610"/>
                  <a:pt x="22583" y="27611"/>
                  <a:pt x="21282" y="28712"/>
                </a:cubicBezTo>
                <a:cubicBezTo>
                  <a:pt x="18447" y="31180"/>
                  <a:pt x="15345" y="33382"/>
                  <a:pt x="12676" y="36050"/>
                </a:cubicBezTo>
                <a:cubicBezTo>
                  <a:pt x="9707" y="39052"/>
                  <a:pt x="6739" y="42121"/>
                  <a:pt x="4170" y="45524"/>
                </a:cubicBezTo>
                <a:cubicBezTo>
                  <a:pt x="3103" y="46958"/>
                  <a:pt x="2035" y="48392"/>
                  <a:pt x="1101" y="49960"/>
                </a:cubicBezTo>
                <a:cubicBezTo>
                  <a:pt x="734" y="50594"/>
                  <a:pt x="434" y="51361"/>
                  <a:pt x="0" y="51995"/>
                </a:cubicBezTo>
                <a:cubicBezTo>
                  <a:pt x="67" y="52162"/>
                  <a:pt x="101" y="52295"/>
                  <a:pt x="201" y="52429"/>
                </a:cubicBezTo>
                <a:cubicBezTo>
                  <a:pt x="668" y="53196"/>
                  <a:pt x="2402" y="54263"/>
                  <a:pt x="3136" y="54730"/>
                </a:cubicBezTo>
                <a:cubicBezTo>
                  <a:pt x="4003" y="55264"/>
                  <a:pt x="4937" y="55764"/>
                  <a:pt x="5871" y="56231"/>
                </a:cubicBezTo>
                <a:cubicBezTo>
                  <a:pt x="7472" y="57032"/>
                  <a:pt x="8873" y="58166"/>
                  <a:pt x="10575" y="58867"/>
                </a:cubicBezTo>
                <a:cubicBezTo>
                  <a:pt x="12509" y="59667"/>
                  <a:pt x="14277" y="60635"/>
                  <a:pt x="16179" y="61569"/>
                </a:cubicBezTo>
                <a:cubicBezTo>
                  <a:pt x="18981" y="62970"/>
                  <a:pt x="21949" y="64371"/>
                  <a:pt x="24451" y="66305"/>
                </a:cubicBezTo>
                <a:cubicBezTo>
                  <a:pt x="25152" y="66839"/>
                  <a:pt x="26253" y="67940"/>
                  <a:pt x="27153" y="68140"/>
                </a:cubicBezTo>
                <a:cubicBezTo>
                  <a:pt x="27365" y="68191"/>
                  <a:pt x="27563" y="68214"/>
                  <a:pt x="27749" y="68214"/>
                </a:cubicBezTo>
                <a:cubicBezTo>
                  <a:pt x="29032" y="68214"/>
                  <a:pt x="29761" y="67104"/>
                  <a:pt x="30489" y="66172"/>
                </a:cubicBezTo>
                <a:cubicBezTo>
                  <a:pt x="31456" y="64904"/>
                  <a:pt x="32290" y="63470"/>
                  <a:pt x="33424" y="62336"/>
                </a:cubicBezTo>
                <a:cubicBezTo>
                  <a:pt x="35959" y="59767"/>
                  <a:pt x="38561" y="57165"/>
                  <a:pt x="41263" y="54697"/>
                </a:cubicBezTo>
                <a:cubicBezTo>
                  <a:pt x="42664" y="53429"/>
                  <a:pt x="44132" y="52329"/>
                  <a:pt x="45666" y="51261"/>
                </a:cubicBezTo>
                <a:cubicBezTo>
                  <a:pt x="47067" y="50227"/>
                  <a:pt x="48135" y="48726"/>
                  <a:pt x="49636" y="47859"/>
                </a:cubicBezTo>
                <a:cubicBezTo>
                  <a:pt x="56307" y="44056"/>
                  <a:pt x="62912" y="40287"/>
                  <a:pt x="70117" y="37518"/>
                </a:cubicBezTo>
                <a:cubicBezTo>
                  <a:pt x="73820" y="36117"/>
                  <a:pt x="77623" y="34916"/>
                  <a:pt x="81559" y="34316"/>
                </a:cubicBezTo>
                <a:cubicBezTo>
                  <a:pt x="84427" y="33882"/>
                  <a:pt x="87396" y="33382"/>
                  <a:pt x="90332" y="33148"/>
                </a:cubicBezTo>
                <a:cubicBezTo>
                  <a:pt x="91366" y="32014"/>
                  <a:pt x="91065" y="30480"/>
                  <a:pt x="91065" y="28945"/>
                </a:cubicBezTo>
                <a:lnTo>
                  <a:pt x="91065" y="23541"/>
                </a:lnTo>
                <a:cubicBezTo>
                  <a:pt x="91065" y="19972"/>
                  <a:pt x="91065" y="16370"/>
                  <a:pt x="91065" y="12767"/>
                </a:cubicBezTo>
                <a:cubicBezTo>
                  <a:pt x="91099" y="9965"/>
                  <a:pt x="90765" y="7030"/>
                  <a:pt x="91199" y="4261"/>
                </a:cubicBezTo>
                <a:cubicBezTo>
                  <a:pt x="91366" y="3160"/>
                  <a:pt x="91399" y="2360"/>
                  <a:pt x="91199" y="1292"/>
                </a:cubicBezTo>
                <a:cubicBezTo>
                  <a:pt x="91065" y="725"/>
                  <a:pt x="91065" y="391"/>
                  <a:pt x="90865" y="158"/>
                </a:cubicBezTo>
                <a:cubicBezTo>
                  <a:pt x="90765" y="225"/>
                  <a:pt x="90665" y="258"/>
                  <a:pt x="90532" y="258"/>
                </a:cubicBezTo>
                <a:cubicBezTo>
                  <a:pt x="90313" y="272"/>
                  <a:pt x="90094" y="279"/>
                  <a:pt x="89876" y="279"/>
                </a:cubicBezTo>
                <a:cubicBezTo>
                  <a:pt x="88420" y="279"/>
                  <a:pt x="86979" y="1"/>
                  <a:pt x="85541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CT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B29B5-3570-972A-487E-AAC29A015386}"/>
              </a:ext>
            </a:extLst>
          </p:cNvPr>
          <p:cNvSpPr txBox="1"/>
          <p:nvPr/>
        </p:nvSpPr>
        <p:spPr>
          <a:xfrm>
            <a:off x="0" y="1003777"/>
            <a:ext cx="3637447" cy="68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74" name="Google Shape;374;p20"/>
          <p:cNvSpPr txBox="1">
            <a:spLocks noGrp="1"/>
          </p:cNvSpPr>
          <p:nvPr>
            <p:ph type="title"/>
          </p:nvPr>
        </p:nvSpPr>
        <p:spPr>
          <a:xfrm>
            <a:off x="498578" y="255563"/>
            <a:ext cx="3509563" cy="46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Market Scope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7712F-F891-B114-E536-1FA7C0C3F604}"/>
              </a:ext>
            </a:extLst>
          </p:cNvPr>
          <p:cNvSpPr txBox="1"/>
          <p:nvPr/>
        </p:nvSpPr>
        <p:spPr>
          <a:xfrm>
            <a:off x="3366805" y="806533"/>
            <a:ext cx="243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USA</a:t>
            </a:r>
          </a:p>
          <a:p>
            <a:pPr algn="ctr"/>
            <a:r>
              <a:rPr lang="en-US" sz="1800" b="1" dirty="0"/>
              <a:t>14,253 </a:t>
            </a:r>
            <a:r>
              <a:rPr lang="en-US" sz="1800" dirty="0"/>
              <a:t>ZIP Codes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6C2BD0-67DC-F91D-BC22-7EBD07ECC206}"/>
              </a:ext>
            </a:extLst>
          </p:cNvPr>
          <p:cNvSpPr/>
          <p:nvPr/>
        </p:nvSpPr>
        <p:spPr>
          <a:xfrm>
            <a:off x="7154333" y="2291352"/>
            <a:ext cx="677334" cy="54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Google Shape;391;p20"/>
          <p:cNvSpPr txBox="1"/>
          <p:nvPr/>
        </p:nvSpPr>
        <p:spPr>
          <a:xfrm>
            <a:off x="7164754" y="2319086"/>
            <a:ext cx="677335" cy="3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124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800" b="1" dirty="0">
                <a:latin typeface="Roboto"/>
                <a:ea typeface="Roboto"/>
                <a:cs typeface="Roboto"/>
                <a:sym typeface="Roboto"/>
              </a:rPr>
              <a:t>ZIP Codes</a:t>
            </a:r>
            <a:endParaRPr sz="8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Google Shape;291;p18">
            <a:extLst>
              <a:ext uri="{FF2B5EF4-FFF2-40B4-BE49-F238E27FC236}">
                <a16:creationId xmlns:a16="http://schemas.microsoft.com/office/drawing/2014/main" id="{AD3CD912-079B-F924-9BCB-DBC6798A02DB}"/>
              </a:ext>
            </a:extLst>
          </p:cNvPr>
          <p:cNvGrpSpPr/>
          <p:nvPr/>
        </p:nvGrpSpPr>
        <p:grpSpPr>
          <a:xfrm>
            <a:off x="67989" y="72503"/>
            <a:ext cx="1028616" cy="872406"/>
            <a:chOff x="6388507" y="1776413"/>
            <a:chExt cx="1551927" cy="1806256"/>
          </a:xfrm>
        </p:grpSpPr>
        <p:sp>
          <p:nvSpPr>
            <p:cNvPr id="7" name="Google Shape;292;p18">
              <a:extLst>
                <a:ext uri="{FF2B5EF4-FFF2-40B4-BE49-F238E27FC236}">
                  <a16:creationId xmlns:a16="http://schemas.microsoft.com/office/drawing/2014/main" id="{7312216B-0932-AB31-7990-869CD97E95E8}"/>
                </a:ext>
              </a:extLst>
            </p:cNvPr>
            <p:cNvSpPr/>
            <p:nvPr/>
          </p:nvSpPr>
          <p:spPr>
            <a:xfrm>
              <a:off x="6388507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9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93;p18">
              <a:extLst>
                <a:ext uri="{FF2B5EF4-FFF2-40B4-BE49-F238E27FC236}">
                  <a16:creationId xmlns:a16="http://schemas.microsoft.com/office/drawing/2014/main" id="{179007F5-3EA7-29B9-725B-14ADB6EC2C21}"/>
                </a:ext>
              </a:extLst>
            </p:cNvPr>
            <p:cNvGrpSpPr/>
            <p:nvPr/>
          </p:nvGrpSpPr>
          <p:grpSpPr>
            <a:xfrm>
              <a:off x="6537466" y="1917083"/>
              <a:ext cx="1249722" cy="1001698"/>
              <a:chOff x="1510700" y="1726228"/>
              <a:chExt cx="1447275" cy="1462547"/>
            </a:xfrm>
          </p:grpSpPr>
          <p:sp>
            <p:nvSpPr>
              <p:cNvPr id="17" name="Google Shape;294;p18">
                <a:extLst>
                  <a:ext uri="{FF2B5EF4-FFF2-40B4-BE49-F238E27FC236}">
                    <a16:creationId xmlns:a16="http://schemas.microsoft.com/office/drawing/2014/main" id="{46F04746-E450-9224-7965-CEB3EC00A36D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5;p18">
                <a:extLst>
                  <a:ext uri="{FF2B5EF4-FFF2-40B4-BE49-F238E27FC236}">
                    <a16:creationId xmlns:a16="http://schemas.microsoft.com/office/drawing/2014/main" id="{72A91808-8236-2763-5878-5DD066F6C1D4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96;p18">
              <a:extLst>
                <a:ext uri="{FF2B5EF4-FFF2-40B4-BE49-F238E27FC236}">
                  <a16:creationId xmlns:a16="http://schemas.microsoft.com/office/drawing/2014/main" id="{0D4299A6-576A-788C-20E4-143EFFC52C33}"/>
                </a:ext>
              </a:extLst>
            </p:cNvPr>
            <p:cNvGrpSpPr/>
            <p:nvPr/>
          </p:nvGrpSpPr>
          <p:grpSpPr>
            <a:xfrm>
              <a:off x="6888317" y="2237646"/>
              <a:ext cx="543983" cy="520253"/>
              <a:chOff x="5045500" y="842250"/>
              <a:chExt cx="503875" cy="481850"/>
            </a:xfrm>
          </p:grpSpPr>
          <p:sp>
            <p:nvSpPr>
              <p:cNvPr id="15" name="Google Shape;297;p18">
                <a:extLst>
                  <a:ext uri="{FF2B5EF4-FFF2-40B4-BE49-F238E27FC236}">
                    <a16:creationId xmlns:a16="http://schemas.microsoft.com/office/drawing/2014/main" id="{5654077D-033F-58A0-8E2C-332D649166AE}"/>
                  </a:ext>
                </a:extLst>
              </p:cNvPr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" name="Google Shape;298;p18">
                <a:extLst>
                  <a:ext uri="{FF2B5EF4-FFF2-40B4-BE49-F238E27FC236}">
                    <a16:creationId xmlns:a16="http://schemas.microsoft.com/office/drawing/2014/main" id="{301CB720-2CC3-7D29-1059-D043B7BFDB38}"/>
                  </a:ext>
                </a:extLst>
              </p:cNvPr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" name="Google Shape;299;p18">
              <a:extLst>
                <a:ext uri="{FF2B5EF4-FFF2-40B4-BE49-F238E27FC236}">
                  <a16:creationId xmlns:a16="http://schemas.microsoft.com/office/drawing/2014/main" id="{5BF62B50-399D-897F-B16C-1596A8A8CB3B}"/>
                </a:ext>
              </a:extLst>
            </p:cNvPr>
            <p:cNvSpPr/>
            <p:nvPr/>
          </p:nvSpPr>
          <p:spPr>
            <a:xfrm>
              <a:off x="6537436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0;p18">
              <a:extLst>
                <a:ext uri="{FF2B5EF4-FFF2-40B4-BE49-F238E27FC236}">
                  <a16:creationId xmlns:a16="http://schemas.microsoft.com/office/drawing/2014/main" id="{66A49E92-83E3-BC73-816C-4E577B1AC852}"/>
                </a:ext>
              </a:extLst>
            </p:cNvPr>
            <p:cNvSpPr/>
            <p:nvPr/>
          </p:nvSpPr>
          <p:spPr>
            <a:xfrm>
              <a:off x="6538022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;p18">
              <a:extLst>
                <a:ext uri="{FF2B5EF4-FFF2-40B4-BE49-F238E27FC236}">
                  <a16:creationId xmlns:a16="http://schemas.microsoft.com/office/drawing/2014/main" id="{3CB1A201-AFFC-C841-1CF7-43CB72696922}"/>
                </a:ext>
              </a:extLst>
            </p:cNvPr>
            <p:cNvSpPr/>
            <p:nvPr/>
          </p:nvSpPr>
          <p:spPr>
            <a:xfrm>
              <a:off x="6538022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;p18">
              <a:extLst>
                <a:ext uri="{FF2B5EF4-FFF2-40B4-BE49-F238E27FC236}">
                  <a16:creationId xmlns:a16="http://schemas.microsoft.com/office/drawing/2014/main" id="{65601CD6-310B-FE6C-F104-5005A23C6BD8}"/>
                </a:ext>
              </a:extLst>
            </p:cNvPr>
            <p:cNvSpPr/>
            <p:nvPr/>
          </p:nvSpPr>
          <p:spPr>
            <a:xfrm>
              <a:off x="6538022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;p18">
              <a:extLst>
                <a:ext uri="{FF2B5EF4-FFF2-40B4-BE49-F238E27FC236}">
                  <a16:creationId xmlns:a16="http://schemas.microsoft.com/office/drawing/2014/main" id="{CE7308AF-E972-B4C1-E237-11277825A7FF}"/>
                </a:ext>
              </a:extLst>
            </p:cNvPr>
            <p:cNvSpPr/>
            <p:nvPr/>
          </p:nvSpPr>
          <p:spPr>
            <a:xfrm>
              <a:off x="6538022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1C008F-D7C3-4957-FB2F-A3086FC9F243}"/>
              </a:ext>
            </a:extLst>
          </p:cNvPr>
          <p:cNvSpPr/>
          <p:nvPr/>
        </p:nvSpPr>
        <p:spPr>
          <a:xfrm rot="16200000">
            <a:off x="4357452" y="-1735262"/>
            <a:ext cx="352724" cy="687441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DEC-8B1C-0E02-B561-A48698E90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A5A2-BFAD-5426-2AE5-B46027ED3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Focus Key Facts</a:t>
            </a:r>
          </a:p>
        </p:txBody>
      </p:sp>
    </p:spTree>
    <p:extLst>
      <p:ext uri="{BB962C8B-B14F-4D97-AF65-F5344CB8AC3E}">
        <p14:creationId xmlns:p14="http://schemas.microsoft.com/office/powerpoint/2010/main" val="198238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750312" y="251201"/>
            <a:ext cx="4755543" cy="438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Set Key Facts for Analysis</a:t>
            </a:r>
            <a:endParaRPr dirty="0"/>
          </a:p>
        </p:txBody>
      </p:sp>
      <p:sp>
        <p:nvSpPr>
          <p:cNvPr id="337" name="Google Shape;337;p19"/>
          <p:cNvSpPr txBox="1"/>
          <p:nvPr/>
        </p:nvSpPr>
        <p:spPr>
          <a:xfrm>
            <a:off x="5408579" y="1406121"/>
            <a:ext cx="2631835" cy="51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3) CT 2008-2018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471027" y="1333822"/>
            <a:ext cx="2406481" cy="5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US 2008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612050" y="339214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21%</a:t>
            </a:r>
            <a:endParaRPr sz="2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706384" y="1764634"/>
            <a:ext cx="23009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Best Areas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oogle Shape;310;p18">
            <a:extLst>
              <a:ext uri="{FF2B5EF4-FFF2-40B4-BE49-F238E27FC236}">
                <a16:creationId xmlns:a16="http://schemas.microsoft.com/office/drawing/2014/main" id="{778F0F6B-3FCB-4DF2-F55B-D7681F41B850}"/>
              </a:ext>
            </a:extLst>
          </p:cNvPr>
          <p:cNvGrpSpPr/>
          <p:nvPr/>
        </p:nvGrpSpPr>
        <p:grpSpPr>
          <a:xfrm>
            <a:off x="124830" y="162605"/>
            <a:ext cx="511097" cy="491329"/>
            <a:chOff x="3797010" y="1776413"/>
            <a:chExt cx="1551927" cy="1806256"/>
          </a:xfrm>
        </p:grpSpPr>
        <p:sp>
          <p:nvSpPr>
            <p:cNvPr id="4" name="Google Shape;311;p18">
              <a:extLst>
                <a:ext uri="{FF2B5EF4-FFF2-40B4-BE49-F238E27FC236}">
                  <a16:creationId xmlns:a16="http://schemas.microsoft.com/office/drawing/2014/main" id="{87334570-90DA-E314-8ACE-27EB5E05600D}"/>
                </a:ext>
              </a:extLst>
            </p:cNvPr>
            <p:cNvSpPr/>
            <p:nvPr/>
          </p:nvSpPr>
          <p:spPr>
            <a:xfrm>
              <a:off x="379701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12;p18">
              <a:extLst>
                <a:ext uri="{FF2B5EF4-FFF2-40B4-BE49-F238E27FC236}">
                  <a16:creationId xmlns:a16="http://schemas.microsoft.com/office/drawing/2014/main" id="{D2B21832-CE6E-F668-BFCF-6DF051C0443F}"/>
                </a:ext>
              </a:extLst>
            </p:cNvPr>
            <p:cNvGrpSpPr/>
            <p:nvPr/>
          </p:nvGrpSpPr>
          <p:grpSpPr>
            <a:xfrm>
              <a:off x="3948245" y="1917083"/>
              <a:ext cx="1249722" cy="1001698"/>
              <a:chOff x="1510700" y="1726228"/>
              <a:chExt cx="1447275" cy="1462547"/>
            </a:xfrm>
          </p:grpSpPr>
          <p:sp>
            <p:nvSpPr>
              <p:cNvPr id="12" name="Google Shape;313;p18">
                <a:extLst>
                  <a:ext uri="{FF2B5EF4-FFF2-40B4-BE49-F238E27FC236}">
                    <a16:creationId xmlns:a16="http://schemas.microsoft.com/office/drawing/2014/main" id="{23274C6C-3124-F589-1FB5-A8B90F13F67D}"/>
                  </a:ext>
                </a:extLst>
              </p:cNvPr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14;p18">
                <a:extLst>
                  <a:ext uri="{FF2B5EF4-FFF2-40B4-BE49-F238E27FC236}">
                    <a16:creationId xmlns:a16="http://schemas.microsoft.com/office/drawing/2014/main" id="{BB4407A7-E61B-DAE5-C5A5-58B293629766}"/>
                  </a:ext>
                </a:extLst>
              </p:cNvPr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315;p18">
              <a:extLst>
                <a:ext uri="{FF2B5EF4-FFF2-40B4-BE49-F238E27FC236}">
                  <a16:creationId xmlns:a16="http://schemas.microsoft.com/office/drawing/2014/main" id="{C8CC7BD3-B414-234B-41BD-6407D7B63500}"/>
                </a:ext>
              </a:extLst>
            </p:cNvPr>
            <p:cNvSpPr/>
            <p:nvPr/>
          </p:nvSpPr>
          <p:spPr>
            <a:xfrm>
              <a:off x="3945942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6;p18">
              <a:extLst>
                <a:ext uri="{FF2B5EF4-FFF2-40B4-BE49-F238E27FC236}">
                  <a16:creationId xmlns:a16="http://schemas.microsoft.com/office/drawing/2014/main" id="{0F12C1AB-8352-59E9-4800-D6C470119B4A}"/>
                </a:ext>
              </a:extLst>
            </p:cNvPr>
            <p:cNvSpPr/>
            <p:nvPr/>
          </p:nvSpPr>
          <p:spPr>
            <a:xfrm>
              <a:off x="3946528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7;p18">
              <a:extLst>
                <a:ext uri="{FF2B5EF4-FFF2-40B4-BE49-F238E27FC236}">
                  <a16:creationId xmlns:a16="http://schemas.microsoft.com/office/drawing/2014/main" id="{49D8840B-1D10-8442-7262-C8E64EEB088A}"/>
                </a:ext>
              </a:extLst>
            </p:cNvPr>
            <p:cNvSpPr/>
            <p:nvPr/>
          </p:nvSpPr>
          <p:spPr>
            <a:xfrm>
              <a:off x="3946528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8;p18">
              <a:extLst>
                <a:ext uri="{FF2B5EF4-FFF2-40B4-BE49-F238E27FC236}">
                  <a16:creationId xmlns:a16="http://schemas.microsoft.com/office/drawing/2014/main" id="{D13CC563-97DF-0385-51B9-9A7D39A0E05E}"/>
                </a:ext>
              </a:extLst>
            </p:cNvPr>
            <p:cNvSpPr/>
            <p:nvPr/>
          </p:nvSpPr>
          <p:spPr>
            <a:xfrm>
              <a:off x="3946528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9;p18">
              <a:extLst>
                <a:ext uri="{FF2B5EF4-FFF2-40B4-BE49-F238E27FC236}">
                  <a16:creationId xmlns:a16="http://schemas.microsoft.com/office/drawing/2014/main" id="{A515119C-A550-0764-49C0-F29805AF9844}"/>
                </a:ext>
              </a:extLst>
            </p:cNvPr>
            <p:cNvSpPr/>
            <p:nvPr/>
          </p:nvSpPr>
          <p:spPr>
            <a:xfrm>
              <a:off x="3946528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0;p18">
              <a:extLst>
                <a:ext uri="{FF2B5EF4-FFF2-40B4-BE49-F238E27FC236}">
                  <a16:creationId xmlns:a16="http://schemas.microsoft.com/office/drawing/2014/main" id="{AD617028-0568-DC33-91BD-B13C8198D76C}"/>
                </a:ext>
              </a:extLst>
            </p:cNvPr>
            <p:cNvSpPr/>
            <p:nvPr/>
          </p:nvSpPr>
          <p:spPr>
            <a:xfrm rot="10800000">
              <a:off x="4295636" y="2246683"/>
              <a:ext cx="552589" cy="486392"/>
            </a:xfrm>
            <a:custGeom>
              <a:avLst/>
              <a:gdLst/>
              <a:ahLst/>
              <a:cxnLst/>
              <a:rect l="l" t="t" r="r" b="b"/>
              <a:pathLst>
                <a:path w="17046" h="15004" extrusionOk="0">
                  <a:moveTo>
                    <a:pt x="3703" y="1"/>
                  </a:moveTo>
                  <a:cubicBezTo>
                    <a:pt x="3469" y="1"/>
                    <a:pt x="3303" y="168"/>
                    <a:pt x="3303" y="401"/>
                  </a:cubicBezTo>
                  <a:lnTo>
                    <a:pt x="3303" y="5471"/>
                  </a:lnTo>
                  <a:cubicBezTo>
                    <a:pt x="3303" y="5705"/>
                    <a:pt x="3436" y="6005"/>
                    <a:pt x="3603" y="6139"/>
                  </a:cubicBezTo>
                  <a:lnTo>
                    <a:pt x="8239" y="10809"/>
                  </a:lnTo>
                  <a:cubicBezTo>
                    <a:pt x="8323" y="10892"/>
                    <a:pt x="8423" y="10934"/>
                    <a:pt x="8523" y="10934"/>
                  </a:cubicBezTo>
                  <a:cubicBezTo>
                    <a:pt x="8623" y="10934"/>
                    <a:pt x="8723" y="10892"/>
                    <a:pt x="8806" y="10809"/>
                  </a:cubicBezTo>
                  <a:lnTo>
                    <a:pt x="13276" y="6339"/>
                  </a:lnTo>
                  <a:cubicBezTo>
                    <a:pt x="13443" y="6172"/>
                    <a:pt x="13577" y="5872"/>
                    <a:pt x="13577" y="5638"/>
                  </a:cubicBezTo>
                  <a:lnTo>
                    <a:pt x="13577" y="401"/>
                  </a:lnTo>
                  <a:cubicBezTo>
                    <a:pt x="13577" y="168"/>
                    <a:pt x="13376" y="1"/>
                    <a:pt x="13176" y="1"/>
                  </a:cubicBezTo>
                  <a:lnTo>
                    <a:pt x="10674" y="1"/>
                  </a:lnTo>
                  <a:cubicBezTo>
                    <a:pt x="10474" y="1"/>
                    <a:pt x="10274" y="168"/>
                    <a:pt x="10274" y="401"/>
                  </a:cubicBezTo>
                  <a:lnTo>
                    <a:pt x="10274" y="4037"/>
                  </a:lnTo>
                  <a:cubicBezTo>
                    <a:pt x="10274" y="4237"/>
                    <a:pt x="10107" y="4437"/>
                    <a:pt x="9874" y="4437"/>
                  </a:cubicBezTo>
                  <a:lnTo>
                    <a:pt x="7172" y="4437"/>
                  </a:lnTo>
                  <a:cubicBezTo>
                    <a:pt x="6938" y="4437"/>
                    <a:pt x="6772" y="4237"/>
                    <a:pt x="6772" y="4037"/>
                  </a:cubicBezTo>
                  <a:lnTo>
                    <a:pt x="6772" y="401"/>
                  </a:lnTo>
                  <a:cubicBezTo>
                    <a:pt x="6772" y="168"/>
                    <a:pt x="6572" y="1"/>
                    <a:pt x="6371" y="1"/>
                  </a:cubicBezTo>
                  <a:close/>
                  <a:moveTo>
                    <a:pt x="1305" y="5246"/>
                  </a:moveTo>
                  <a:cubicBezTo>
                    <a:pt x="1201" y="5246"/>
                    <a:pt x="1101" y="5288"/>
                    <a:pt x="1034" y="5371"/>
                  </a:cubicBezTo>
                  <a:lnTo>
                    <a:pt x="167" y="6239"/>
                  </a:lnTo>
                  <a:cubicBezTo>
                    <a:pt x="0" y="6405"/>
                    <a:pt x="0" y="6639"/>
                    <a:pt x="167" y="6806"/>
                  </a:cubicBezTo>
                  <a:lnTo>
                    <a:pt x="8239" y="14878"/>
                  </a:lnTo>
                  <a:cubicBezTo>
                    <a:pt x="8306" y="14962"/>
                    <a:pt x="8406" y="15003"/>
                    <a:pt x="8510" y="15003"/>
                  </a:cubicBezTo>
                  <a:cubicBezTo>
                    <a:pt x="8615" y="15003"/>
                    <a:pt x="8723" y="14962"/>
                    <a:pt x="8806" y="14878"/>
                  </a:cubicBezTo>
                  <a:lnTo>
                    <a:pt x="11308" y="12376"/>
                  </a:lnTo>
                  <a:lnTo>
                    <a:pt x="11308" y="13811"/>
                  </a:lnTo>
                  <a:cubicBezTo>
                    <a:pt x="11308" y="14044"/>
                    <a:pt x="11475" y="14211"/>
                    <a:pt x="11709" y="14211"/>
                  </a:cubicBezTo>
                  <a:lnTo>
                    <a:pt x="13176" y="14211"/>
                  </a:lnTo>
                  <a:cubicBezTo>
                    <a:pt x="13376" y="14211"/>
                    <a:pt x="13577" y="14044"/>
                    <a:pt x="13577" y="13811"/>
                  </a:cubicBezTo>
                  <a:lnTo>
                    <a:pt x="13577" y="10141"/>
                  </a:lnTo>
                  <a:lnTo>
                    <a:pt x="16879" y="6806"/>
                  </a:lnTo>
                  <a:cubicBezTo>
                    <a:pt x="17046" y="6639"/>
                    <a:pt x="17046" y="6405"/>
                    <a:pt x="16879" y="6239"/>
                  </a:cubicBezTo>
                  <a:lnTo>
                    <a:pt x="16012" y="5371"/>
                  </a:lnTo>
                  <a:cubicBezTo>
                    <a:pt x="15928" y="5288"/>
                    <a:pt x="15820" y="5246"/>
                    <a:pt x="15716" y="5246"/>
                  </a:cubicBezTo>
                  <a:cubicBezTo>
                    <a:pt x="15611" y="5246"/>
                    <a:pt x="15511" y="5288"/>
                    <a:pt x="15445" y="5371"/>
                  </a:cubicBezTo>
                  <a:lnTo>
                    <a:pt x="8806" y="12009"/>
                  </a:lnTo>
                  <a:cubicBezTo>
                    <a:pt x="8723" y="12093"/>
                    <a:pt x="8615" y="12135"/>
                    <a:pt x="8510" y="12135"/>
                  </a:cubicBezTo>
                  <a:cubicBezTo>
                    <a:pt x="8406" y="12135"/>
                    <a:pt x="8306" y="12093"/>
                    <a:pt x="8239" y="12009"/>
                  </a:cubicBezTo>
                  <a:lnTo>
                    <a:pt x="1601" y="5371"/>
                  </a:lnTo>
                  <a:cubicBezTo>
                    <a:pt x="1518" y="5288"/>
                    <a:pt x="1410" y="5246"/>
                    <a:pt x="1305" y="5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C02F4D-FD02-CF48-25C5-67311274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083393"/>
            <a:ext cx="3913189" cy="266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F25B83-F7E4-15C2-AEAC-2D7567EA70AF}"/>
              </a:ext>
            </a:extLst>
          </p:cNvPr>
          <p:cNvSpPr txBox="1"/>
          <p:nvPr/>
        </p:nvSpPr>
        <p:spPr>
          <a:xfrm>
            <a:off x="1276899" y="1964956"/>
            <a:ext cx="34238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Typical Home Value Declines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5E9B4F-B920-AA2D-3826-C27E03B8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24" y="2031095"/>
            <a:ext cx="3903071" cy="31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26;p19">
            <a:extLst>
              <a:ext uri="{FF2B5EF4-FFF2-40B4-BE49-F238E27FC236}">
                <a16:creationId xmlns:a16="http://schemas.microsoft.com/office/drawing/2014/main" id="{7B6EC79A-D815-B360-FD44-4139ECB77C72}"/>
              </a:ext>
            </a:extLst>
          </p:cNvPr>
          <p:cNvSpPr txBox="1">
            <a:spLocks/>
          </p:cNvSpPr>
          <p:nvPr/>
        </p:nvSpPr>
        <p:spPr>
          <a:xfrm>
            <a:off x="-586139" y="802563"/>
            <a:ext cx="2899477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</a:rPr>
              <a:t>1) 1996-2018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D3B03A7-9A52-4059-0ED9-411C80183F29}"/>
              </a:ext>
            </a:extLst>
          </p:cNvPr>
          <p:cNvSpPr/>
          <p:nvPr/>
        </p:nvSpPr>
        <p:spPr>
          <a:xfrm rot="19770912">
            <a:off x="999748" y="1279524"/>
            <a:ext cx="454718" cy="3269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DEC-8B1C-0E02-B561-A48698E90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A5A2-BFAD-5426-2AE5-B46027ED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691" y="2571750"/>
            <a:ext cx="2723700" cy="6948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Forecasting ROI</a:t>
            </a:r>
          </a:p>
        </p:txBody>
      </p:sp>
    </p:spTree>
    <p:extLst>
      <p:ext uri="{BB962C8B-B14F-4D97-AF65-F5344CB8AC3E}">
        <p14:creationId xmlns:p14="http://schemas.microsoft.com/office/powerpoint/2010/main" val="219956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198388" y="577286"/>
            <a:ext cx="788787" cy="69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1"/>
          <p:cNvSpPr txBox="1">
            <a:spLocks noGrp="1"/>
          </p:cNvSpPr>
          <p:nvPr>
            <p:ph type="title"/>
          </p:nvPr>
        </p:nvSpPr>
        <p:spPr>
          <a:xfrm>
            <a:off x="2851846" y="577286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Modeling Results </a:t>
            </a:r>
            <a:br>
              <a:rPr lang="en" dirty="0"/>
            </a:br>
            <a:r>
              <a:rPr lang="en" dirty="0"/>
              <a:t>Forecasting ZIP Codes</a:t>
            </a:r>
            <a:br>
              <a:rPr lang="en" dirty="0"/>
            </a:br>
            <a:r>
              <a:rPr lang="en" dirty="0"/>
              <a:t>ROI</a:t>
            </a:r>
            <a:endParaRPr dirty="0"/>
          </a:p>
        </p:txBody>
      </p:sp>
      <p:grpSp>
        <p:nvGrpSpPr>
          <p:cNvPr id="461" name="Google Shape;461;p21"/>
          <p:cNvGrpSpPr/>
          <p:nvPr/>
        </p:nvGrpSpPr>
        <p:grpSpPr>
          <a:xfrm>
            <a:off x="6819312" y="1725986"/>
            <a:ext cx="1326205" cy="308977"/>
            <a:chOff x="-5781550" y="25932204"/>
            <a:chExt cx="2429250" cy="372775"/>
          </a:xfrm>
        </p:grpSpPr>
        <p:sp>
          <p:nvSpPr>
            <p:cNvPr id="462" name="Google Shape;462;p21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2075658" y="4119578"/>
            <a:ext cx="1613003" cy="234326"/>
            <a:chOff x="-14226750" y="27860025"/>
            <a:chExt cx="2566025" cy="372775"/>
          </a:xfrm>
        </p:grpSpPr>
        <p:sp>
          <p:nvSpPr>
            <p:cNvPr id="467" name="Google Shape;467;p21"/>
            <p:cNvSpPr/>
            <p:nvPr/>
          </p:nvSpPr>
          <p:spPr>
            <a:xfrm>
              <a:off x="-14226750" y="27921725"/>
              <a:ext cx="2513475" cy="311075"/>
            </a:xfrm>
            <a:custGeom>
              <a:avLst/>
              <a:gdLst/>
              <a:ahLst/>
              <a:cxnLst/>
              <a:rect l="l" t="t" r="r" b="b"/>
              <a:pathLst>
                <a:path w="100539" h="12443" fill="none" extrusionOk="0">
                  <a:moveTo>
                    <a:pt x="100539" y="1"/>
                  </a:moveTo>
                  <a:lnTo>
                    <a:pt x="76789" y="12443"/>
                  </a:lnTo>
                  <a:lnTo>
                    <a:pt x="0" y="12443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-11767500" y="2786002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36"/>
                    <a:pt x="935" y="4270"/>
                    <a:pt x="2135" y="4270"/>
                  </a:cubicBezTo>
                  <a:cubicBezTo>
                    <a:pt x="3303" y="4270"/>
                    <a:pt x="4270" y="3336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562256" y="1836081"/>
            <a:ext cx="1513402" cy="234342"/>
            <a:chOff x="-14226750" y="26105425"/>
            <a:chExt cx="2407575" cy="372800"/>
          </a:xfrm>
        </p:grpSpPr>
        <p:sp>
          <p:nvSpPr>
            <p:cNvPr id="471" name="Google Shape;471;p21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21"/>
          <p:cNvSpPr/>
          <p:nvPr/>
        </p:nvSpPr>
        <p:spPr>
          <a:xfrm>
            <a:off x="8145517" y="546266"/>
            <a:ext cx="788787" cy="69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147540" y="1136358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Downward Predictive Trend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7509960" y="1188075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Upward Predictive Trend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1"/>
          <p:cNvSpPr/>
          <p:nvPr/>
        </p:nvSpPr>
        <p:spPr>
          <a:xfrm>
            <a:off x="6141238" y="3296844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 a gas giant and the biggest planet in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B6F880-DDFD-9A7D-464E-3A50E3BE3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87" y="2068875"/>
            <a:ext cx="4163474" cy="28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655EBA-C724-B719-1320-B27A1908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9" y="2078850"/>
            <a:ext cx="4149033" cy="28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215</Words>
  <Application>Microsoft Macintosh PowerPoint</Application>
  <PresentationFormat>On-screen Show (16:9)</PresentationFormat>
  <Paragraphs>66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Fira Sans Extra Condensed Medium</vt:lpstr>
      <vt:lpstr>Roboto</vt:lpstr>
      <vt:lpstr>Arial</vt:lpstr>
      <vt:lpstr>Real Estate Infographics by Slidesgo</vt:lpstr>
      <vt:lpstr>Real Estate Forecasting</vt:lpstr>
      <vt:lpstr>Introduction</vt:lpstr>
      <vt:lpstr>Overview</vt:lpstr>
      <vt:lpstr>Data Set</vt:lpstr>
      <vt:lpstr>Market Scope</vt:lpstr>
      <vt:lpstr>Market</vt:lpstr>
      <vt:lpstr>Data Set Key Facts for Analysis</vt:lpstr>
      <vt:lpstr>Business Results</vt:lpstr>
      <vt:lpstr>Modeling Results  Forecasting ZIP Codes ROI</vt:lpstr>
      <vt:lpstr>Targeted ZIP Codes:  Highest Projected ROI</vt:lpstr>
      <vt:lpstr>Conclusion &amp; Next Steps</vt:lpstr>
      <vt:lpstr>Conclusions &amp; Next Steps</vt:lpstr>
      <vt:lpstr>Thank you!! Hire us Again!!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Forecasting</dc:title>
  <cp:lastModifiedBy>Jhonathan Shaikh</cp:lastModifiedBy>
  <cp:revision>4</cp:revision>
  <dcterms:modified xsi:type="dcterms:W3CDTF">2023-06-11T03:43:12Z</dcterms:modified>
</cp:coreProperties>
</file>