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7" r:id="rId1"/>
  </p:sldMasterIdLst>
  <p:sldIdLst>
    <p:sldId id="258" r:id="rId2"/>
    <p:sldId id="259" r:id="rId3"/>
    <p:sldId id="261" r:id="rId4"/>
    <p:sldId id="260" r:id="rId5"/>
    <p:sldId id="25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21"/>
    <p:restoredTop sz="96041"/>
  </p:normalViewPr>
  <p:slideViewPr>
    <p:cSldViewPr snapToGrid="0" snapToObjects="1">
      <p:cViewPr varScale="1">
        <p:scale>
          <a:sx n="115" d="100"/>
          <a:sy n="115" d="100"/>
        </p:scale>
        <p:origin x="240"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t-BR"/>
              <a:t>Clique para editar o título Mestre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pPr/>
              <a:t>8/24/20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8202533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smtClean="0"/>
              <a:pPr/>
              <a:t>8/24/20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07456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smtClean="0"/>
              <a:pPr/>
              <a:t>8/24/20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908745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smtClean="0"/>
              <a:pPr/>
              <a:t>8/24/20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484625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smtClean="0"/>
              <a:pPr/>
              <a:t>8/24/20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860920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smtClean="0"/>
              <a:pPr/>
              <a:t>8/24/20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035422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smtClean="0"/>
              <a:pPr/>
              <a:t>8/24/20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53957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636417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3517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35587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t-BR"/>
              <a:t>Clique para editar o título Mestre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smtClean="0"/>
              <a:t>8/24/20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81740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49547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391418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31163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8/24/20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43433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smtClean="0"/>
              <a:t>8/24/20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218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smtClean="0"/>
              <a:t>8/24/20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7538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8/24/20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517054645"/>
      </p:ext>
    </p:extLst>
  </p:cSld>
  <p:clrMap bg1="dk1" tx1="lt1" bg2="dk2" tx2="lt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 id="2147483960" r:id="rId13"/>
    <p:sldLayoutId id="2147483961" r:id="rId14"/>
    <p:sldLayoutId id="2147483962" r:id="rId15"/>
    <p:sldLayoutId id="2147483963" r:id="rId16"/>
    <p:sldLayoutId id="214748396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tif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video" Target="https://www.youtube.com/embed/biJF1sOKP6A?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9896AC35-3DDA-6E4E-8E44-1AA97411DCF3}"/>
              </a:ext>
            </a:extLst>
          </p:cNvPr>
          <p:cNvSpPr/>
          <p:nvPr/>
        </p:nvSpPr>
        <p:spPr>
          <a:xfrm>
            <a:off x="2899523" y="2030822"/>
            <a:ext cx="6096000" cy="923330"/>
          </a:xfrm>
          <a:prstGeom prst="rect">
            <a:avLst/>
          </a:prstGeom>
        </p:spPr>
        <p:txBody>
          <a:bodyPr>
            <a:spAutoFit/>
          </a:bodyPr>
          <a:lstStyle/>
          <a:p>
            <a:pPr algn="ctr"/>
            <a:r>
              <a:rPr lang="pt-BR" dirty="0"/>
              <a:t>Faculdade Senai Fatesg</a:t>
            </a:r>
          </a:p>
          <a:p>
            <a:pPr algn="ctr"/>
            <a:r>
              <a:rPr lang="pt-BR" dirty="0"/>
              <a:t>Graduação em Análise e Desenvolvimento de Sistemas</a:t>
            </a:r>
          </a:p>
          <a:p>
            <a:pPr algn="ctr"/>
            <a:r>
              <a:rPr lang="pt-BR" dirty="0"/>
              <a:t>Prof.  José Luiz</a:t>
            </a:r>
          </a:p>
        </p:txBody>
      </p:sp>
      <p:sp>
        <p:nvSpPr>
          <p:cNvPr id="5" name="Google Shape;314;p32">
            <a:extLst>
              <a:ext uri="{FF2B5EF4-FFF2-40B4-BE49-F238E27FC236}">
                <a16:creationId xmlns:a16="http://schemas.microsoft.com/office/drawing/2014/main" id="{7FD743FD-F1F4-E446-BE90-0E8AF068C1BA}"/>
              </a:ext>
            </a:extLst>
          </p:cNvPr>
          <p:cNvSpPr txBox="1">
            <a:spLocks/>
          </p:cNvSpPr>
          <p:nvPr/>
        </p:nvSpPr>
        <p:spPr>
          <a:xfrm>
            <a:off x="5311206" y="3385724"/>
            <a:ext cx="1738201" cy="431820"/>
          </a:xfrm>
          <a:prstGeom prst="rect">
            <a:avLst/>
          </a:prstGeom>
        </p:spPr>
        <p:txBody>
          <a:bodyPr spcFirstLastPara="1" vert="horz" wrap="squar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pt-BR" sz="1800" dirty="0">
                <a:latin typeface="Lexend Deca"/>
                <a:ea typeface="Lexend Deca"/>
                <a:cs typeface="Lexend Deca"/>
                <a:sym typeface="Lexend Deca"/>
              </a:rPr>
              <a:t>Idealizadores</a:t>
            </a:r>
            <a:r>
              <a:rPr lang="pt-BR" sz="2400" dirty="0">
                <a:latin typeface="Lexend Deca"/>
                <a:ea typeface="Lexend Deca"/>
                <a:cs typeface="Lexend Deca"/>
                <a:sym typeface="Lexend Deca"/>
              </a:rPr>
              <a:t> </a:t>
            </a:r>
          </a:p>
        </p:txBody>
      </p:sp>
      <p:grpSp>
        <p:nvGrpSpPr>
          <p:cNvPr id="6" name="Agrupar 5">
            <a:extLst>
              <a:ext uri="{FF2B5EF4-FFF2-40B4-BE49-F238E27FC236}">
                <a16:creationId xmlns:a16="http://schemas.microsoft.com/office/drawing/2014/main" id="{2E564C94-8B6E-FD40-A686-A46233692DAC}"/>
              </a:ext>
            </a:extLst>
          </p:cNvPr>
          <p:cNvGrpSpPr/>
          <p:nvPr/>
        </p:nvGrpSpPr>
        <p:grpSpPr>
          <a:xfrm>
            <a:off x="2674008" y="4423421"/>
            <a:ext cx="6519768" cy="1805219"/>
            <a:chOff x="3937373" y="2872560"/>
            <a:chExt cx="7108248" cy="1929341"/>
          </a:xfrm>
        </p:grpSpPr>
        <p:sp>
          <p:nvSpPr>
            <p:cNvPr id="7" name="Google Shape;315;p32">
              <a:extLst>
                <a:ext uri="{FF2B5EF4-FFF2-40B4-BE49-F238E27FC236}">
                  <a16:creationId xmlns:a16="http://schemas.microsoft.com/office/drawing/2014/main" id="{BCBF17D3-B4FE-A240-B129-E0747C66A8E1}"/>
                </a:ext>
              </a:extLst>
            </p:cNvPr>
            <p:cNvSpPr/>
            <p:nvPr/>
          </p:nvSpPr>
          <p:spPr>
            <a:xfrm>
              <a:off x="3937373" y="4378633"/>
              <a:ext cx="2041988" cy="38058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latin typeface="Muli Regular"/>
                  <a:ea typeface="Muli Regular"/>
                  <a:cs typeface="Muli Regular"/>
                  <a:sym typeface="Muli Regular"/>
                </a:rPr>
                <a:t>Gustavo Gabriel</a:t>
              </a:r>
              <a:endParaRPr sz="1600" dirty="0">
                <a:solidFill>
                  <a:schemeClr val="lt1"/>
                </a:solidFill>
                <a:latin typeface="Muli Regular"/>
                <a:ea typeface="Muli Regular"/>
                <a:cs typeface="Muli Regular"/>
                <a:sym typeface="Muli Regular"/>
              </a:endParaRPr>
            </a:p>
          </p:txBody>
        </p:sp>
        <p:sp>
          <p:nvSpPr>
            <p:cNvPr id="8" name="Google Shape;315;p32">
              <a:extLst>
                <a:ext uri="{FF2B5EF4-FFF2-40B4-BE49-F238E27FC236}">
                  <a16:creationId xmlns:a16="http://schemas.microsoft.com/office/drawing/2014/main" id="{EED98551-0961-9549-87B2-54ACAA70133E}"/>
                </a:ext>
              </a:extLst>
            </p:cNvPr>
            <p:cNvSpPr/>
            <p:nvPr/>
          </p:nvSpPr>
          <p:spPr>
            <a:xfrm>
              <a:off x="6472077" y="4328264"/>
              <a:ext cx="2007300" cy="47363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err="1">
                  <a:solidFill>
                    <a:schemeClr val="lt1"/>
                  </a:solidFill>
                  <a:latin typeface="Muli Regular"/>
                  <a:ea typeface="Muli Regular"/>
                  <a:cs typeface="Muli Regular"/>
                  <a:sym typeface="Muli Regular"/>
                </a:rPr>
                <a:t>Jhonhatan</a:t>
              </a:r>
              <a:r>
                <a:rPr lang="en" sz="1600" dirty="0">
                  <a:solidFill>
                    <a:schemeClr val="lt1"/>
                  </a:solidFill>
                  <a:latin typeface="Muli Regular"/>
                  <a:ea typeface="Muli Regular"/>
                  <a:cs typeface="Muli Regular"/>
                  <a:sym typeface="Muli Regular"/>
                </a:rPr>
                <a:t> dos Reis</a:t>
              </a:r>
              <a:endParaRPr sz="1600" dirty="0">
                <a:solidFill>
                  <a:schemeClr val="lt1"/>
                </a:solidFill>
                <a:latin typeface="Muli Regular"/>
                <a:ea typeface="Muli Regular"/>
                <a:cs typeface="Muli Regular"/>
                <a:sym typeface="Muli Regular"/>
              </a:endParaRPr>
            </a:p>
          </p:txBody>
        </p:sp>
        <p:sp>
          <p:nvSpPr>
            <p:cNvPr id="9" name="Google Shape;315;p32">
              <a:extLst>
                <a:ext uri="{FF2B5EF4-FFF2-40B4-BE49-F238E27FC236}">
                  <a16:creationId xmlns:a16="http://schemas.microsoft.com/office/drawing/2014/main" id="{630DBE95-CE81-0F4A-804A-946A004BD687}"/>
                </a:ext>
              </a:extLst>
            </p:cNvPr>
            <p:cNvSpPr/>
            <p:nvPr/>
          </p:nvSpPr>
          <p:spPr>
            <a:xfrm>
              <a:off x="9038321" y="4068243"/>
              <a:ext cx="2007300" cy="64123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 sz="1000" dirty="0">
                <a:solidFill>
                  <a:schemeClr val="lt1"/>
                </a:solidFill>
                <a:latin typeface="Muli Regular"/>
                <a:ea typeface="Muli Regular"/>
                <a:cs typeface="Muli Regular"/>
                <a:sym typeface="Muli Regular"/>
              </a:endParaRPr>
            </a:p>
            <a:p>
              <a:pPr marL="0" lvl="0" indent="0" algn="ctr" rtl="0">
                <a:spcBef>
                  <a:spcPts val="0"/>
                </a:spcBef>
                <a:spcAft>
                  <a:spcPts val="0"/>
                </a:spcAft>
                <a:buNone/>
              </a:pPr>
              <a:endParaRPr lang="en" sz="1000" dirty="0">
                <a:solidFill>
                  <a:schemeClr val="lt1"/>
                </a:solidFill>
                <a:latin typeface="Muli Regular"/>
                <a:ea typeface="Muli Regular"/>
                <a:cs typeface="Muli Regular"/>
                <a:sym typeface="Muli Regular"/>
              </a:endParaRPr>
            </a:p>
            <a:p>
              <a:pPr marL="0" lvl="0" indent="0" algn="ctr" rtl="0">
                <a:spcBef>
                  <a:spcPts val="0"/>
                </a:spcBef>
                <a:spcAft>
                  <a:spcPts val="0"/>
                </a:spcAft>
                <a:buNone/>
              </a:pPr>
              <a:r>
                <a:rPr lang="en" sz="1600" dirty="0">
                  <a:solidFill>
                    <a:schemeClr val="lt1"/>
                  </a:solidFill>
                  <a:latin typeface="Muli Regular"/>
                  <a:ea typeface="Muli Regular"/>
                  <a:cs typeface="Muli Regular"/>
                  <a:sym typeface="Muli Regular"/>
                </a:rPr>
                <a:t>Miguel Gonçalves </a:t>
              </a:r>
              <a:endParaRPr sz="1600" dirty="0">
                <a:solidFill>
                  <a:schemeClr val="lt1"/>
                </a:solidFill>
                <a:latin typeface="Muli Regular"/>
                <a:ea typeface="Muli Regular"/>
                <a:cs typeface="Muli Regular"/>
                <a:sym typeface="Muli Regular"/>
              </a:endParaRPr>
            </a:p>
          </p:txBody>
        </p:sp>
        <p:pic>
          <p:nvPicPr>
            <p:cNvPr id="10" name="Imagem 9">
              <a:extLst>
                <a:ext uri="{FF2B5EF4-FFF2-40B4-BE49-F238E27FC236}">
                  <a16:creationId xmlns:a16="http://schemas.microsoft.com/office/drawing/2014/main" id="{6DF4A2FD-F6EA-404D-BA24-60DCE85EA3C8}"/>
                </a:ext>
              </a:extLst>
            </p:cNvPr>
            <p:cNvPicPr>
              <a:picLocks noChangeAspect="1"/>
            </p:cNvPicPr>
            <p:nvPr/>
          </p:nvPicPr>
          <p:blipFill>
            <a:blip r:embed="rId2"/>
            <a:stretch>
              <a:fillRect/>
            </a:stretch>
          </p:blipFill>
          <p:spPr>
            <a:xfrm>
              <a:off x="9279305" y="2872560"/>
              <a:ext cx="1375670" cy="1375670"/>
            </a:xfrm>
            <a:prstGeom prst="ellipse">
              <a:avLst/>
            </a:prstGeom>
          </p:spPr>
        </p:pic>
        <p:pic>
          <p:nvPicPr>
            <p:cNvPr id="11" name="Imagem 10">
              <a:extLst>
                <a:ext uri="{FF2B5EF4-FFF2-40B4-BE49-F238E27FC236}">
                  <a16:creationId xmlns:a16="http://schemas.microsoft.com/office/drawing/2014/main" id="{36014161-8B3A-CC45-AD98-B42D6AF7CB35}"/>
                </a:ext>
              </a:extLst>
            </p:cNvPr>
            <p:cNvPicPr>
              <a:picLocks noChangeAspect="1"/>
            </p:cNvPicPr>
            <p:nvPr/>
          </p:nvPicPr>
          <p:blipFill>
            <a:blip r:embed="rId3"/>
            <a:stretch>
              <a:fillRect/>
            </a:stretch>
          </p:blipFill>
          <p:spPr>
            <a:xfrm>
              <a:off x="6756375" y="2892442"/>
              <a:ext cx="1504814" cy="1375670"/>
            </a:xfrm>
            <a:prstGeom prst="rect">
              <a:avLst/>
            </a:prstGeom>
          </p:spPr>
        </p:pic>
        <p:pic>
          <p:nvPicPr>
            <p:cNvPr id="12" name="Imagem 11">
              <a:extLst>
                <a:ext uri="{FF2B5EF4-FFF2-40B4-BE49-F238E27FC236}">
                  <a16:creationId xmlns:a16="http://schemas.microsoft.com/office/drawing/2014/main" id="{67F6B0FC-DD8B-CA4F-A35D-B33E99D9908F}"/>
                </a:ext>
              </a:extLst>
            </p:cNvPr>
            <p:cNvPicPr>
              <a:picLocks noChangeAspect="1"/>
            </p:cNvPicPr>
            <p:nvPr/>
          </p:nvPicPr>
          <p:blipFill>
            <a:blip r:embed="rId4"/>
            <a:stretch>
              <a:fillRect/>
            </a:stretch>
          </p:blipFill>
          <p:spPr>
            <a:xfrm>
              <a:off x="4238477" y="2892442"/>
              <a:ext cx="1469343" cy="1435822"/>
            </a:xfrm>
            <a:prstGeom prst="rect">
              <a:avLst/>
            </a:prstGeom>
          </p:spPr>
        </p:pic>
      </p:grpSp>
      <p:sp>
        <p:nvSpPr>
          <p:cNvPr id="13" name="Quadro 12">
            <a:extLst>
              <a:ext uri="{FF2B5EF4-FFF2-40B4-BE49-F238E27FC236}">
                <a16:creationId xmlns:a16="http://schemas.microsoft.com/office/drawing/2014/main" id="{305EA48B-FC09-4042-B31E-EAE9820AA87D}"/>
              </a:ext>
            </a:extLst>
          </p:cNvPr>
          <p:cNvSpPr/>
          <p:nvPr/>
        </p:nvSpPr>
        <p:spPr>
          <a:xfrm>
            <a:off x="5139237" y="3453812"/>
            <a:ext cx="1583998" cy="417350"/>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4" name="Título 1">
            <a:extLst>
              <a:ext uri="{FF2B5EF4-FFF2-40B4-BE49-F238E27FC236}">
                <a16:creationId xmlns:a16="http://schemas.microsoft.com/office/drawing/2014/main" id="{25F8C4C5-C271-704C-BE74-8BE54B349784}"/>
              </a:ext>
            </a:extLst>
          </p:cNvPr>
          <p:cNvSpPr>
            <a:spLocks noGrp="1"/>
          </p:cNvSpPr>
          <p:nvPr>
            <p:ph type="title"/>
          </p:nvPr>
        </p:nvSpPr>
        <p:spPr>
          <a:xfrm>
            <a:off x="3814201" y="813929"/>
            <a:ext cx="4459015" cy="785321"/>
          </a:xfrm>
        </p:spPr>
        <p:txBody>
          <a:bodyPr>
            <a:normAutofit fontScale="90000"/>
          </a:bodyPr>
          <a:lstStyle/>
          <a:p>
            <a:r>
              <a:rPr lang="pt-BR" sz="2800" b="1" dirty="0">
                <a:latin typeface="HGMaruGothicMPRO" panose="020F0600000000000000" pitchFamily="34" charset="-128"/>
                <a:ea typeface="HGMaruGothicMPRO" panose="020F0600000000000000" pitchFamily="34" charset="-128"/>
                <a:cs typeface="Telugu MN" pitchFamily="2" charset="0"/>
              </a:rPr>
              <a:t>ESTRUTURA DE DADOS</a:t>
            </a:r>
            <a:endParaRPr lang="pt-BR" sz="2800" b="1" i="1" dirty="0">
              <a:latin typeface="HGMaruGothicMPRO" panose="020F0600000000000000" pitchFamily="34" charset="-128"/>
              <a:ea typeface="HGMaruGothicMPRO" panose="020F0600000000000000" pitchFamily="34" charset="-128"/>
              <a:cs typeface="Telugu MN" pitchFamily="2" charset="0"/>
            </a:endParaRPr>
          </a:p>
        </p:txBody>
      </p:sp>
      <p:sp>
        <p:nvSpPr>
          <p:cNvPr id="15" name="Título 1">
            <a:extLst>
              <a:ext uri="{FF2B5EF4-FFF2-40B4-BE49-F238E27FC236}">
                <a16:creationId xmlns:a16="http://schemas.microsoft.com/office/drawing/2014/main" id="{AAC765BC-6CBB-E346-B4E0-8154D07F3065}"/>
              </a:ext>
            </a:extLst>
          </p:cNvPr>
          <p:cNvSpPr txBox="1">
            <a:spLocks/>
          </p:cNvSpPr>
          <p:nvPr/>
        </p:nvSpPr>
        <p:spPr>
          <a:xfrm>
            <a:off x="5294444" y="1271121"/>
            <a:ext cx="2189094" cy="78532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1400" b="1" dirty="0">
                <a:latin typeface="HGMaruGothicMPRO" panose="020F0600000000000000" pitchFamily="34" charset="-128"/>
                <a:ea typeface="HGMaruGothicMPRO" panose="020F0600000000000000" pitchFamily="34" charset="-128"/>
                <a:cs typeface="Telugu MN" pitchFamily="2" charset="0"/>
              </a:rPr>
              <a:t>SelectionSort</a:t>
            </a:r>
          </a:p>
        </p:txBody>
      </p:sp>
    </p:spTree>
    <p:extLst>
      <p:ext uri="{BB962C8B-B14F-4D97-AF65-F5344CB8AC3E}">
        <p14:creationId xmlns:p14="http://schemas.microsoft.com/office/powerpoint/2010/main" val="343615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626C7B-2EF8-E04B-900A-D59AF49FF4E1}"/>
              </a:ext>
            </a:extLst>
          </p:cNvPr>
          <p:cNvSpPr>
            <a:spLocks noGrp="1"/>
          </p:cNvSpPr>
          <p:nvPr>
            <p:ph type="ctrTitle"/>
          </p:nvPr>
        </p:nvSpPr>
        <p:spPr>
          <a:xfrm>
            <a:off x="2454430" y="813144"/>
            <a:ext cx="7098520" cy="451882"/>
          </a:xfrm>
        </p:spPr>
        <p:txBody>
          <a:bodyPr>
            <a:noAutofit/>
          </a:bodyPr>
          <a:lstStyle/>
          <a:p>
            <a:pPr algn="ctr"/>
            <a:r>
              <a:rPr lang="pt-BR" sz="2800" b="1" dirty="0">
                <a:latin typeface="HGMaruGothicMPRO" panose="020F0600000000000000" pitchFamily="34" charset="-128"/>
                <a:ea typeface="HGMaruGothicMPRO" panose="020F0600000000000000" pitchFamily="34" charset="-128"/>
              </a:rPr>
              <a:t> </a:t>
            </a:r>
            <a:r>
              <a:rPr lang="pt-BR" sz="2800" b="1" dirty="0" err="1">
                <a:latin typeface="HGMaruGothicMPRO" panose="020F0600000000000000" pitchFamily="34" charset="-128"/>
                <a:ea typeface="HGMaruGothicMPRO" panose="020F0600000000000000" pitchFamily="34" charset="-128"/>
              </a:rPr>
              <a:t>Selection</a:t>
            </a:r>
            <a:r>
              <a:rPr lang="pt-BR" sz="2800" b="1" dirty="0">
                <a:latin typeface="HGMaruGothicMPRO" panose="020F0600000000000000" pitchFamily="34" charset="-128"/>
                <a:ea typeface="HGMaruGothicMPRO" panose="020F0600000000000000" pitchFamily="34" charset="-128"/>
              </a:rPr>
              <a:t> </a:t>
            </a:r>
            <a:r>
              <a:rPr lang="pt-BR" sz="2800" b="1" dirty="0" err="1">
                <a:latin typeface="HGMaruGothicMPRO" panose="020F0600000000000000" pitchFamily="34" charset="-128"/>
                <a:ea typeface="HGMaruGothicMPRO" panose="020F0600000000000000" pitchFamily="34" charset="-128"/>
              </a:rPr>
              <a:t>Sort</a:t>
            </a:r>
            <a:endParaRPr lang="pt-BR" sz="2800" b="1" dirty="0">
              <a:latin typeface="HGMaruGothicMPRO" panose="020F0600000000000000" pitchFamily="34" charset="-128"/>
              <a:ea typeface="HGMaruGothicMPRO" panose="020F0600000000000000" pitchFamily="34" charset="-128"/>
            </a:endParaRPr>
          </a:p>
        </p:txBody>
      </p:sp>
      <p:sp>
        <p:nvSpPr>
          <p:cNvPr id="14" name="Subtítulo 2">
            <a:extLst>
              <a:ext uri="{FF2B5EF4-FFF2-40B4-BE49-F238E27FC236}">
                <a16:creationId xmlns:a16="http://schemas.microsoft.com/office/drawing/2014/main" id="{0E11DF83-6FF3-D846-8401-54F96F89CF8D}"/>
              </a:ext>
            </a:extLst>
          </p:cNvPr>
          <p:cNvSpPr txBox="1">
            <a:spLocks/>
          </p:cNvSpPr>
          <p:nvPr/>
        </p:nvSpPr>
        <p:spPr>
          <a:xfrm>
            <a:off x="6016469" y="1841828"/>
            <a:ext cx="5662534" cy="1420602"/>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endParaRPr lang="pt-BR" dirty="0"/>
          </a:p>
        </p:txBody>
      </p:sp>
      <p:sp>
        <p:nvSpPr>
          <p:cNvPr id="24" name="Subtítulo 2">
            <a:extLst>
              <a:ext uri="{FF2B5EF4-FFF2-40B4-BE49-F238E27FC236}">
                <a16:creationId xmlns:a16="http://schemas.microsoft.com/office/drawing/2014/main" id="{CE775C31-1A98-8C4B-8808-0A117FB0E8AA}"/>
              </a:ext>
            </a:extLst>
          </p:cNvPr>
          <p:cNvSpPr txBox="1">
            <a:spLocks/>
          </p:cNvSpPr>
          <p:nvPr/>
        </p:nvSpPr>
        <p:spPr>
          <a:xfrm>
            <a:off x="334722" y="983512"/>
            <a:ext cx="11381028" cy="2563049"/>
          </a:xfrm>
          <a:prstGeom prst="rect">
            <a:avLst/>
          </a:prstGeom>
        </p:spPr>
        <p:txBody>
          <a:bodyPr vert="horz" lIns="91440" tIns="45720" rIns="91440" bIns="45720"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just"/>
            <a:endParaRPr lang="pt-BR" sz="1400" dirty="0"/>
          </a:p>
        </p:txBody>
      </p:sp>
      <p:sp>
        <p:nvSpPr>
          <p:cNvPr id="25" name="Subtítulo 2">
            <a:extLst>
              <a:ext uri="{FF2B5EF4-FFF2-40B4-BE49-F238E27FC236}">
                <a16:creationId xmlns:a16="http://schemas.microsoft.com/office/drawing/2014/main" id="{36A34FD0-713F-E941-A5E9-18A7704CA770}"/>
              </a:ext>
            </a:extLst>
          </p:cNvPr>
          <p:cNvSpPr txBox="1">
            <a:spLocks/>
          </p:cNvSpPr>
          <p:nvPr/>
        </p:nvSpPr>
        <p:spPr>
          <a:xfrm>
            <a:off x="6889992" y="3761103"/>
            <a:ext cx="3687561" cy="1842558"/>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endParaRPr lang="pt-BR" dirty="0"/>
          </a:p>
        </p:txBody>
      </p:sp>
      <p:sp>
        <p:nvSpPr>
          <p:cNvPr id="32" name="Subtítulo 2">
            <a:extLst>
              <a:ext uri="{FF2B5EF4-FFF2-40B4-BE49-F238E27FC236}">
                <a16:creationId xmlns:a16="http://schemas.microsoft.com/office/drawing/2014/main" id="{E95F58D5-4865-A742-BEB7-08246DFD705E}"/>
              </a:ext>
            </a:extLst>
          </p:cNvPr>
          <p:cNvSpPr txBox="1">
            <a:spLocks/>
          </p:cNvSpPr>
          <p:nvPr/>
        </p:nvSpPr>
        <p:spPr>
          <a:xfrm>
            <a:off x="360280" y="1850143"/>
            <a:ext cx="11496998" cy="2563049"/>
          </a:xfrm>
          <a:prstGeom prst="rect">
            <a:avLst/>
          </a:prstGeom>
        </p:spPr>
        <p:txBody>
          <a:bodyPr vert="horz" lIns="91440" tIns="45720" rIns="91440" bIns="45720"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endParaRPr lang="pt-BR" sz="1400" dirty="0"/>
          </a:p>
        </p:txBody>
      </p:sp>
      <p:sp>
        <p:nvSpPr>
          <p:cNvPr id="10" name="Retângulo 9">
            <a:extLst>
              <a:ext uri="{FF2B5EF4-FFF2-40B4-BE49-F238E27FC236}">
                <a16:creationId xmlns:a16="http://schemas.microsoft.com/office/drawing/2014/main" id="{DC6E6737-79FA-4988-B5D4-0092B377C33B}"/>
              </a:ext>
            </a:extLst>
          </p:cNvPr>
          <p:cNvSpPr/>
          <p:nvPr/>
        </p:nvSpPr>
        <p:spPr>
          <a:xfrm>
            <a:off x="1214241" y="2041299"/>
            <a:ext cx="9578898" cy="3108543"/>
          </a:xfrm>
          <a:prstGeom prst="rect">
            <a:avLst/>
          </a:prstGeom>
        </p:spPr>
        <p:txBody>
          <a:bodyPr wrap="square">
            <a:spAutoFit/>
          </a:bodyPr>
          <a:lstStyle/>
          <a:p>
            <a:pPr algn="just"/>
            <a:r>
              <a:rPr lang="pt-BR" sz="2800" dirty="0">
                <a:latin typeface="Raleway"/>
              </a:rPr>
              <a:t>		</a:t>
            </a:r>
            <a:r>
              <a:rPr lang="pt-BR" sz="2400" dirty="0">
                <a:latin typeface="Raleway"/>
              </a:rPr>
              <a:t>No SelectionSort a implementação pode ser considerada a mais simples, porém perdemos muito com o desempenho. Este algoritmo tem por objetivo passar sempre o menor valor para a primeira posição (dependendo da ordem requerida pode ser o maior valor). Então, para que isso seja feito ele percorre todos os elementos procurando um menor valor para só então colocá-lo na primeira posição, repetindo essa tarefa para cada um dos elementos.</a:t>
            </a:r>
          </a:p>
        </p:txBody>
      </p:sp>
    </p:spTree>
    <p:extLst>
      <p:ext uri="{BB962C8B-B14F-4D97-AF65-F5344CB8AC3E}">
        <p14:creationId xmlns:p14="http://schemas.microsoft.com/office/powerpoint/2010/main" val="298025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626C7B-2EF8-E04B-900A-D59AF49FF4E1}"/>
              </a:ext>
            </a:extLst>
          </p:cNvPr>
          <p:cNvSpPr>
            <a:spLocks noGrp="1"/>
          </p:cNvSpPr>
          <p:nvPr>
            <p:ph type="ctrTitle"/>
          </p:nvPr>
        </p:nvSpPr>
        <p:spPr>
          <a:xfrm>
            <a:off x="1536993" y="378253"/>
            <a:ext cx="8108267" cy="451882"/>
          </a:xfrm>
        </p:spPr>
        <p:txBody>
          <a:bodyPr>
            <a:noAutofit/>
          </a:bodyPr>
          <a:lstStyle/>
          <a:p>
            <a:r>
              <a:rPr lang="pt-BR" sz="2800" b="1" dirty="0">
                <a:latin typeface="HGMaruGothicMPRO" panose="020F0600000000000000" pitchFamily="34" charset="-128"/>
                <a:ea typeface="HGMaruGothicMPRO" panose="020F0600000000000000" pitchFamily="34" charset="-128"/>
              </a:rPr>
              <a:t>Funcionamento do </a:t>
            </a:r>
            <a:r>
              <a:rPr lang="pt-BR" sz="2800" b="1" dirty="0" err="1">
                <a:latin typeface="HGMaruGothicMPRO" panose="020F0600000000000000" pitchFamily="34" charset="-128"/>
                <a:ea typeface="HGMaruGothicMPRO" panose="020F0600000000000000" pitchFamily="34" charset="-128"/>
              </a:rPr>
              <a:t>Selection</a:t>
            </a:r>
            <a:r>
              <a:rPr lang="pt-BR" sz="2800" b="1" dirty="0">
                <a:latin typeface="HGMaruGothicMPRO" panose="020F0600000000000000" pitchFamily="34" charset="-128"/>
                <a:ea typeface="HGMaruGothicMPRO" panose="020F0600000000000000" pitchFamily="34" charset="-128"/>
              </a:rPr>
              <a:t> </a:t>
            </a:r>
            <a:r>
              <a:rPr lang="pt-BR" sz="2800" b="1" dirty="0" err="1">
                <a:latin typeface="HGMaruGothicMPRO" panose="020F0600000000000000" pitchFamily="34" charset="-128"/>
                <a:ea typeface="HGMaruGothicMPRO" panose="020F0600000000000000" pitchFamily="34" charset="-128"/>
              </a:rPr>
              <a:t>Sort</a:t>
            </a:r>
            <a:endParaRPr lang="pt-BR" sz="2800" b="1" dirty="0">
              <a:latin typeface="HGMaruGothicMPRO" panose="020F0600000000000000" pitchFamily="34" charset="-128"/>
              <a:ea typeface="HGMaruGothicMPRO" panose="020F0600000000000000" pitchFamily="34" charset="-128"/>
            </a:endParaRPr>
          </a:p>
        </p:txBody>
      </p:sp>
      <p:sp>
        <p:nvSpPr>
          <p:cNvPr id="3" name="Subtítulo 2">
            <a:extLst>
              <a:ext uri="{FF2B5EF4-FFF2-40B4-BE49-F238E27FC236}">
                <a16:creationId xmlns:a16="http://schemas.microsoft.com/office/drawing/2014/main" id="{AFB1A3DD-8346-2A4B-B140-6D0C7CF47601}"/>
              </a:ext>
            </a:extLst>
          </p:cNvPr>
          <p:cNvSpPr>
            <a:spLocks noGrp="1"/>
          </p:cNvSpPr>
          <p:nvPr>
            <p:ph type="subTitle" idx="1"/>
          </p:nvPr>
        </p:nvSpPr>
        <p:spPr>
          <a:xfrm>
            <a:off x="970179" y="3676700"/>
            <a:ext cx="3687561" cy="1671108"/>
          </a:xfrm>
        </p:spPr>
        <p:txBody>
          <a:bodyPr>
            <a:normAutofit/>
          </a:bodyPr>
          <a:lstStyle/>
          <a:p>
            <a:pPr algn="just"/>
            <a:r>
              <a:rPr lang="pt-BR" sz="1400" dirty="0">
                <a:latin typeface="Raleway"/>
              </a:rPr>
              <a:t>Na primeira iteração, procuramos o menor valor entre os índices 0 e 4 (índice da última posição). O menor valor é o -1, que está no índice 3. Então, trocamos os valores dos índices 0 e 3:</a:t>
            </a:r>
          </a:p>
          <a:p>
            <a:endParaRPr lang="pt-BR" dirty="0"/>
          </a:p>
        </p:txBody>
      </p:sp>
      <p:sp>
        <p:nvSpPr>
          <p:cNvPr id="14" name="Subtítulo 2">
            <a:extLst>
              <a:ext uri="{FF2B5EF4-FFF2-40B4-BE49-F238E27FC236}">
                <a16:creationId xmlns:a16="http://schemas.microsoft.com/office/drawing/2014/main" id="{0E11DF83-6FF3-D846-8401-54F96F89CF8D}"/>
              </a:ext>
            </a:extLst>
          </p:cNvPr>
          <p:cNvSpPr txBox="1">
            <a:spLocks/>
          </p:cNvSpPr>
          <p:nvPr/>
        </p:nvSpPr>
        <p:spPr>
          <a:xfrm>
            <a:off x="6016469" y="1841828"/>
            <a:ext cx="5662534" cy="1420602"/>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just"/>
            <a:r>
              <a:rPr lang="pt-BR" sz="1600" dirty="0">
                <a:latin typeface="Raleway"/>
              </a:rPr>
              <a:t>Como o valor do índice 0 já está na posição correta, então não precisamos fazer mais nada nesse índice. Ou seja, nos resta ordenar o subvetor que vai do índice 1 até o índice 4.</a:t>
            </a:r>
          </a:p>
          <a:p>
            <a:endParaRPr lang="pt-BR" dirty="0"/>
          </a:p>
        </p:txBody>
      </p:sp>
      <p:pic>
        <p:nvPicPr>
          <p:cNvPr id="8" name="Imagem 7">
            <a:extLst>
              <a:ext uri="{FF2B5EF4-FFF2-40B4-BE49-F238E27FC236}">
                <a16:creationId xmlns:a16="http://schemas.microsoft.com/office/drawing/2014/main" id="{DB3E7C19-2D8E-9745-8BE7-CDB767623273}"/>
              </a:ext>
            </a:extLst>
          </p:cNvPr>
          <p:cNvPicPr>
            <a:picLocks noChangeAspect="1"/>
          </p:cNvPicPr>
          <p:nvPr/>
        </p:nvPicPr>
        <p:blipFill>
          <a:blip r:embed="rId2"/>
          <a:stretch>
            <a:fillRect/>
          </a:stretch>
        </p:blipFill>
        <p:spPr>
          <a:xfrm>
            <a:off x="7490324" y="5261703"/>
            <a:ext cx="2514600" cy="508000"/>
          </a:xfrm>
          <a:prstGeom prst="rect">
            <a:avLst/>
          </a:prstGeom>
        </p:spPr>
      </p:pic>
      <p:pic>
        <p:nvPicPr>
          <p:cNvPr id="9" name="Imagem 8">
            <a:extLst>
              <a:ext uri="{FF2B5EF4-FFF2-40B4-BE49-F238E27FC236}">
                <a16:creationId xmlns:a16="http://schemas.microsoft.com/office/drawing/2014/main" id="{01A5E813-2FAF-264C-88E4-D8475E8C3D72}"/>
              </a:ext>
            </a:extLst>
          </p:cNvPr>
          <p:cNvPicPr>
            <a:picLocks noChangeAspect="1"/>
          </p:cNvPicPr>
          <p:nvPr/>
        </p:nvPicPr>
        <p:blipFill>
          <a:blip r:embed="rId3"/>
          <a:stretch>
            <a:fillRect/>
          </a:stretch>
        </p:blipFill>
        <p:spPr>
          <a:xfrm>
            <a:off x="1536993" y="5259850"/>
            <a:ext cx="2514600" cy="508000"/>
          </a:xfrm>
          <a:prstGeom prst="rect">
            <a:avLst/>
          </a:prstGeom>
        </p:spPr>
      </p:pic>
      <p:sp>
        <p:nvSpPr>
          <p:cNvPr id="24" name="Subtítulo 2">
            <a:extLst>
              <a:ext uri="{FF2B5EF4-FFF2-40B4-BE49-F238E27FC236}">
                <a16:creationId xmlns:a16="http://schemas.microsoft.com/office/drawing/2014/main" id="{CE775C31-1A98-8C4B-8808-0A117FB0E8AA}"/>
              </a:ext>
            </a:extLst>
          </p:cNvPr>
          <p:cNvSpPr txBox="1">
            <a:spLocks/>
          </p:cNvSpPr>
          <p:nvPr/>
        </p:nvSpPr>
        <p:spPr>
          <a:xfrm>
            <a:off x="334722" y="983512"/>
            <a:ext cx="11381028" cy="2563049"/>
          </a:xfrm>
          <a:prstGeom prst="rect">
            <a:avLst/>
          </a:prstGeom>
        </p:spPr>
        <p:txBody>
          <a:bodyPr vert="horz" lIns="91440" tIns="45720" rIns="91440" bIns="45720"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r>
              <a:rPr lang="pt-BR" sz="1600" dirty="0">
                <a:latin typeface="Raleway"/>
              </a:rPr>
              <a:t>Sabemos que, num vetor ordenado em ordem crescente, o menor valor ocupa a primeira posição, o segundo menor valor ocupa a segunda posição e assim sucessivamente.</a:t>
            </a:r>
          </a:p>
          <a:p>
            <a:pPr algn="just"/>
            <a:endParaRPr lang="pt-BR" sz="1400" dirty="0"/>
          </a:p>
        </p:txBody>
      </p:sp>
      <p:sp>
        <p:nvSpPr>
          <p:cNvPr id="25" name="Subtítulo 2">
            <a:extLst>
              <a:ext uri="{FF2B5EF4-FFF2-40B4-BE49-F238E27FC236}">
                <a16:creationId xmlns:a16="http://schemas.microsoft.com/office/drawing/2014/main" id="{36A34FD0-713F-E941-A5E9-18A7704CA770}"/>
              </a:ext>
            </a:extLst>
          </p:cNvPr>
          <p:cNvSpPr txBox="1">
            <a:spLocks/>
          </p:cNvSpPr>
          <p:nvPr/>
        </p:nvSpPr>
        <p:spPr>
          <a:xfrm>
            <a:off x="6889992" y="3761103"/>
            <a:ext cx="3687561" cy="1842558"/>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just"/>
            <a:r>
              <a:rPr lang="pt-BR" sz="1400" dirty="0">
                <a:latin typeface="Raleway"/>
              </a:rPr>
              <a:t>Na segunda iteração, procuramos o menor valor entre os índices 1 e 4. O menor valor é o 4, que está no índice 2. Então, trocamos os valores dos índices 1 e 2:</a:t>
            </a:r>
          </a:p>
          <a:p>
            <a:endParaRPr lang="pt-BR" dirty="0"/>
          </a:p>
        </p:txBody>
      </p:sp>
      <p:sp>
        <p:nvSpPr>
          <p:cNvPr id="17" name="Quadro 16">
            <a:extLst>
              <a:ext uri="{FF2B5EF4-FFF2-40B4-BE49-F238E27FC236}">
                <a16:creationId xmlns:a16="http://schemas.microsoft.com/office/drawing/2014/main" id="{BF9819D9-25CE-BC45-9C57-67876C73BC8D}"/>
              </a:ext>
            </a:extLst>
          </p:cNvPr>
          <p:cNvSpPr/>
          <p:nvPr/>
        </p:nvSpPr>
        <p:spPr>
          <a:xfrm>
            <a:off x="845278" y="3464817"/>
            <a:ext cx="3898030" cy="2563048"/>
          </a:xfrm>
          <a:prstGeom prst="frame">
            <a:avLst>
              <a:gd name="adj1"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solidFill>
                <a:schemeClr val="tx1"/>
              </a:solidFill>
            </a:endParaRPr>
          </a:p>
        </p:txBody>
      </p:sp>
      <p:grpSp>
        <p:nvGrpSpPr>
          <p:cNvPr id="4" name="Agrupar 3">
            <a:extLst>
              <a:ext uri="{FF2B5EF4-FFF2-40B4-BE49-F238E27FC236}">
                <a16:creationId xmlns:a16="http://schemas.microsoft.com/office/drawing/2014/main" id="{145BFC68-BC71-7047-8BF4-77788F9B9088}"/>
              </a:ext>
            </a:extLst>
          </p:cNvPr>
          <p:cNvGrpSpPr/>
          <p:nvPr/>
        </p:nvGrpSpPr>
        <p:grpSpPr>
          <a:xfrm>
            <a:off x="650264" y="3280151"/>
            <a:ext cx="390028" cy="369332"/>
            <a:chOff x="31773" y="3068744"/>
            <a:chExt cx="390028" cy="369332"/>
          </a:xfrm>
        </p:grpSpPr>
        <p:sp>
          <p:nvSpPr>
            <p:cNvPr id="20" name="Oval 19">
              <a:extLst>
                <a:ext uri="{FF2B5EF4-FFF2-40B4-BE49-F238E27FC236}">
                  <a16:creationId xmlns:a16="http://schemas.microsoft.com/office/drawing/2014/main" id="{9A2D39B1-3B9B-8545-ADF4-CB1F5858276D}"/>
                </a:ext>
              </a:extLst>
            </p:cNvPr>
            <p:cNvSpPr/>
            <p:nvPr/>
          </p:nvSpPr>
          <p:spPr>
            <a:xfrm>
              <a:off x="31773" y="3087368"/>
              <a:ext cx="390028" cy="35070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ln w="0">
                  <a:solidFill>
                    <a:schemeClr val="tx1"/>
                  </a:solidFill>
                </a:ln>
                <a:solidFill>
                  <a:schemeClr val="bg1"/>
                </a:solidFill>
                <a:effectLst>
                  <a:outerShdw blurRad="38100" dist="19050" dir="2700000" algn="tl" rotWithShape="0">
                    <a:schemeClr val="dk1">
                      <a:alpha val="40000"/>
                    </a:schemeClr>
                  </a:outerShdw>
                </a:effectLst>
              </a:endParaRPr>
            </a:p>
          </p:txBody>
        </p:sp>
        <p:sp>
          <p:nvSpPr>
            <p:cNvPr id="21" name="CaixaDeTexto 20">
              <a:extLst>
                <a:ext uri="{FF2B5EF4-FFF2-40B4-BE49-F238E27FC236}">
                  <a16:creationId xmlns:a16="http://schemas.microsoft.com/office/drawing/2014/main" id="{2B37F579-42B7-2F44-AA24-A1C10E88A7A5}"/>
                </a:ext>
              </a:extLst>
            </p:cNvPr>
            <p:cNvSpPr txBox="1"/>
            <p:nvPr/>
          </p:nvSpPr>
          <p:spPr>
            <a:xfrm>
              <a:off x="74507" y="3068744"/>
              <a:ext cx="301686" cy="369332"/>
            </a:xfrm>
            <a:prstGeom prst="rect">
              <a:avLst/>
            </a:prstGeom>
            <a:noFill/>
          </p:spPr>
          <p:txBody>
            <a:bodyPr wrap="none" rtlCol="0">
              <a:spAutoFit/>
            </a:bodyPr>
            <a:lstStyle/>
            <a:p>
              <a:r>
                <a:rPr lang="pt-BR" dirty="0">
                  <a:solidFill>
                    <a:schemeClr val="bg1"/>
                  </a:solidFill>
                </a:rPr>
                <a:t>1</a:t>
              </a:r>
            </a:p>
          </p:txBody>
        </p:sp>
      </p:grpSp>
      <p:sp>
        <p:nvSpPr>
          <p:cNvPr id="32" name="Subtítulo 2">
            <a:extLst>
              <a:ext uri="{FF2B5EF4-FFF2-40B4-BE49-F238E27FC236}">
                <a16:creationId xmlns:a16="http://schemas.microsoft.com/office/drawing/2014/main" id="{E95F58D5-4865-A742-BEB7-08246DFD705E}"/>
              </a:ext>
            </a:extLst>
          </p:cNvPr>
          <p:cNvSpPr txBox="1">
            <a:spLocks/>
          </p:cNvSpPr>
          <p:nvPr/>
        </p:nvSpPr>
        <p:spPr>
          <a:xfrm>
            <a:off x="360280" y="1850143"/>
            <a:ext cx="5123777" cy="2563049"/>
          </a:xfrm>
          <a:prstGeom prst="rect">
            <a:avLst/>
          </a:prstGeom>
        </p:spPr>
        <p:txBody>
          <a:bodyPr vert="horz" lIns="91440" tIns="45720" rIns="91440" bIns="45720"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just"/>
            <a:r>
              <a:rPr lang="pt-BR" sz="1600" dirty="0">
                <a:latin typeface="Raleway"/>
              </a:rPr>
              <a:t>A ideia do SelectionSort é justamente utilizar esse fato para realizar ordenação. Como exemplo, ordenaremos o vetor [40, 9, 4, -1, 6]. Vamos considerar o 0 (zero) como o primeiro índice do vetor.</a:t>
            </a:r>
          </a:p>
          <a:p>
            <a:endParaRPr lang="pt-BR" sz="1400" dirty="0"/>
          </a:p>
        </p:txBody>
      </p:sp>
      <p:sp>
        <p:nvSpPr>
          <p:cNvPr id="33" name="Quadro 32">
            <a:extLst>
              <a:ext uri="{FF2B5EF4-FFF2-40B4-BE49-F238E27FC236}">
                <a16:creationId xmlns:a16="http://schemas.microsoft.com/office/drawing/2014/main" id="{625C2996-299E-584B-90CB-43F1F520E75A}"/>
              </a:ext>
            </a:extLst>
          </p:cNvPr>
          <p:cNvSpPr/>
          <p:nvPr/>
        </p:nvSpPr>
        <p:spPr>
          <a:xfrm>
            <a:off x="6719021" y="3546561"/>
            <a:ext cx="3898030" cy="2563048"/>
          </a:xfrm>
          <a:prstGeom prst="frame">
            <a:avLst>
              <a:gd name="adj1"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solidFill>
                <a:schemeClr val="tx1"/>
              </a:solidFill>
            </a:endParaRPr>
          </a:p>
        </p:txBody>
      </p:sp>
      <p:grpSp>
        <p:nvGrpSpPr>
          <p:cNvPr id="34" name="Agrupar 33">
            <a:extLst>
              <a:ext uri="{FF2B5EF4-FFF2-40B4-BE49-F238E27FC236}">
                <a16:creationId xmlns:a16="http://schemas.microsoft.com/office/drawing/2014/main" id="{D1793B2A-C109-2248-A32D-7BAA41067DCA}"/>
              </a:ext>
            </a:extLst>
          </p:cNvPr>
          <p:cNvGrpSpPr/>
          <p:nvPr/>
        </p:nvGrpSpPr>
        <p:grpSpPr>
          <a:xfrm>
            <a:off x="6524007" y="3361895"/>
            <a:ext cx="390028" cy="369332"/>
            <a:chOff x="31773" y="3068744"/>
            <a:chExt cx="390028" cy="369332"/>
          </a:xfrm>
        </p:grpSpPr>
        <p:sp>
          <p:nvSpPr>
            <p:cNvPr id="35" name="Oval 34">
              <a:extLst>
                <a:ext uri="{FF2B5EF4-FFF2-40B4-BE49-F238E27FC236}">
                  <a16:creationId xmlns:a16="http://schemas.microsoft.com/office/drawing/2014/main" id="{2C7317ED-CCB5-0540-B3F0-CB2AE3EF9360}"/>
                </a:ext>
              </a:extLst>
            </p:cNvPr>
            <p:cNvSpPr/>
            <p:nvPr/>
          </p:nvSpPr>
          <p:spPr>
            <a:xfrm>
              <a:off x="31773" y="3087368"/>
              <a:ext cx="390028" cy="35070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ln w="0">
                  <a:solidFill>
                    <a:schemeClr val="tx1"/>
                  </a:solidFill>
                </a:ln>
                <a:solidFill>
                  <a:schemeClr val="bg1"/>
                </a:solidFill>
                <a:effectLst>
                  <a:outerShdw blurRad="38100" dist="19050" dir="2700000" algn="tl" rotWithShape="0">
                    <a:schemeClr val="dk1">
                      <a:alpha val="40000"/>
                    </a:schemeClr>
                  </a:outerShdw>
                </a:effectLst>
              </a:endParaRPr>
            </a:p>
          </p:txBody>
        </p:sp>
        <p:sp>
          <p:nvSpPr>
            <p:cNvPr id="42" name="CaixaDeTexto 41">
              <a:extLst>
                <a:ext uri="{FF2B5EF4-FFF2-40B4-BE49-F238E27FC236}">
                  <a16:creationId xmlns:a16="http://schemas.microsoft.com/office/drawing/2014/main" id="{7E918C04-4522-4C47-B668-34C9D5F41E9F}"/>
                </a:ext>
              </a:extLst>
            </p:cNvPr>
            <p:cNvSpPr txBox="1"/>
            <p:nvPr/>
          </p:nvSpPr>
          <p:spPr>
            <a:xfrm>
              <a:off x="74507" y="3068744"/>
              <a:ext cx="301686" cy="369332"/>
            </a:xfrm>
            <a:prstGeom prst="rect">
              <a:avLst/>
            </a:prstGeom>
            <a:noFill/>
          </p:spPr>
          <p:txBody>
            <a:bodyPr wrap="none" rtlCol="0">
              <a:spAutoFit/>
            </a:bodyPr>
            <a:lstStyle/>
            <a:p>
              <a:r>
                <a:rPr lang="pt-BR" dirty="0">
                  <a:solidFill>
                    <a:schemeClr val="bg1"/>
                  </a:solidFill>
                </a:rPr>
                <a:t>2</a:t>
              </a:r>
            </a:p>
          </p:txBody>
        </p:sp>
      </p:grpSp>
    </p:spTree>
    <p:extLst>
      <p:ext uri="{BB962C8B-B14F-4D97-AF65-F5344CB8AC3E}">
        <p14:creationId xmlns:p14="http://schemas.microsoft.com/office/powerpoint/2010/main" val="2787711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626C7B-2EF8-E04B-900A-D59AF49FF4E1}"/>
              </a:ext>
            </a:extLst>
          </p:cNvPr>
          <p:cNvSpPr>
            <a:spLocks noGrp="1"/>
          </p:cNvSpPr>
          <p:nvPr>
            <p:ph type="ctrTitle"/>
          </p:nvPr>
        </p:nvSpPr>
        <p:spPr>
          <a:xfrm>
            <a:off x="1471019" y="383878"/>
            <a:ext cx="8114643" cy="451882"/>
          </a:xfrm>
        </p:spPr>
        <p:txBody>
          <a:bodyPr>
            <a:noAutofit/>
          </a:bodyPr>
          <a:lstStyle/>
          <a:p>
            <a:r>
              <a:rPr lang="pt-BR" sz="2800" b="1" dirty="0">
                <a:latin typeface="HGMaruGothicMPRO" panose="020F0600000000000000" pitchFamily="34" charset="-128"/>
                <a:ea typeface="HGMaruGothicMPRO" panose="020F0600000000000000" pitchFamily="34" charset="-128"/>
              </a:rPr>
              <a:t>Funcionamento do </a:t>
            </a:r>
            <a:r>
              <a:rPr lang="pt-BR" sz="2800" b="1" dirty="0" err="1">
                <a:latin typeface="HGMaruGothicMPRO" panose="020F0600000000000000" pitchFamily="34" charset="-128"/>
                <a:ea typeface="HGMaruGothicMPRO" panose="020F0600000000000000" pitchFamily="34" charset="-128"/>
              </a:rPr>
              <a:t>Selection</a:t>
            </a:r>
            <a:r>
              <a:rPr lang="pt-BR" sz="2800" b="1" dirty="0">
                <a:latin typeface="HGMaruGothicMPRO" panose="020F0600000000000000" pitchFamily="34" charset="-128"/>
                <a:ea typeface="HGMaruGothicMPRO" panose="020F0600000000000000" pitchFamily="34" charset="-128"/>
              </a:rPr>
              <a:t> </a:t>
            </a:r>
            <a:r>
              <a:rPr lang="pt-BR" sz="2800" b="1" dirty="0" err="1">
                <a:latin typeface="HGMaruGothicMPRO" panose="020F0600000000000000" pitchFamily="34" charset="-128"/>
                <a:ea typeface="HGMaruGothicMPRO" panose="020F0600000000000000" pitchFamily="34" charset="-128"/>
              </a:rPr>
              <a:t>Sort</a:t>
            </a:r>
            <a:endParaRPr lang="pt-BR" sz="2800" b="1" dirty="0">
              <a:latin typeface="HGMaruGothicMPRO" panose="020F0600000000000000" pitchFamily="34" charset="-128"/>
              <a:ea typeface="HGMaruGothicMPRO" panose="020F0600000000000000" pitchFamily="34" charset="-128"/>
            </a:endParaRPr>
          </a:p>
        </p:txBody>
      </p:sp>
      <p:sp>
        <p:nvSpPr>
          <p:cNvPr id="15" name="Subtítulo 2">
            <a:extLst>
              <a:ext uri="{FF2B5EF4-FFF2-40B4-BE49-F238E27FC236}">
                <a16:creationId xmlns:a16="http://schemas.microsoft.com/office/drawing/2014/main" id="{19A3F0FD-7331-4B42-B81F-6726924CA202}"/>
              </a:ext>
            </a:extLst>
          </p:cNvPr>
          <p:cNvSpPr txBox="1">
            <a:spLocks/>
          </p:cNvSpPr>
          <p:nvPr/>
        </p:nvSpPr>
        <p:spPr>
          <a:xfrm>
            <a:off x="1024971" y="1673395"/>
            <a:ext cx="3687561" cy="1199621"/>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just"/>
            <a:r>
              <a:rPr lang="pt-BR" sz="1400" dirty="0">
                <a:latin typeface="Raleway"/>
              </a:rPr>
              <a:t>Na terceira iteração, procuramos o menor valor entre os índices 2 e 4. O menor valor é o 6, que está no índice 4. Então, trocamos os valores dos índices 2 e 4:</a:t>
            </a:r>
            <a:endParaRPr lang="pt-BR" sz="1400" dirty="0"/>
          </a:p>
        </p:txBody>
      </p:sp>
      <p:pic>
        <p:nvPicPr>
          <p:cNvPr id="10" name="Imagem 9">
            <a:extLst>
              <a:ext uri="{FF2B5EF4-FFF2-40B4-BE49-F238E27FC236}">
                <a16:creationId xmlns:a16="http://schemas.microsoft.com/office/drawing/2014/main" id="{C54DBC9F-72DC-6C4E-94D8-A925DAF76525}"/>
              </a:ext>
            </a:extLst>
          </p:cNvPr>
          <p:cNvPicPr>
            <a:picLocks noChangeAspect="1"/>
          </p:cNvPicPr>
          <p:nvPr/>
        </p:nvPicPr>
        <p:blipFill>
          <a:blip r:embed="rId2"/>
          <a:stretch>
            <a:fillRect/>
          </a:stretch>
        </p:blipFill>
        <p:spPr>
          <a:xfrm>
            <a:off x="1592444" y="3027718"/>
            <a:ext cx="2514600" cy="508000"/>
          </a:xfrm>
          <a:prstGeom prst="rect">
            <a:avLst/>
          </a:prstGeom>
        </p:spPr>
      </p:pic>
      <p:sp>
        <p:nvSpPr>
          <p:cNvPr id="19" name="Subtítulo 2">
            <a:extLst>
              <a:ext uri="{FF2B5EF4-FFF2-40B4-BE49-F238E27FC236}">
                <a16:creationId xmlns:a16="http://schemas.microsoft.com/office/drawing/2014/main" id="{C0888B98-A6E4-8745-9493-EAACC0A15079}"/>
              </a:ext>
            </a:extLst>
          </p:cNvPr>
          <p:cNvSpPr txBox="1">
            <a:spLocks/>
          </p:cNvSpPr>
          <p:nvPr/>
        </p:nvSpPr>
        <p:spPr>
          <a:xfrm>
            <a:off x="6842968" y="1671783"/>
            <a:ext cx="3687561" cy="1199621"/>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just"/>
            <a:r>
              <a:rPr lang="pt-BR" sz="1400" dirty="0">
                <a:latin typeface="Raleway"/>
              </a:rPr>
              <a:t>Na quarta iteração, procuramos o menor valor entre os índices 3 e 4. O menor valor é o 9, que está no índice 4. Então, trocamos os valores dos índices 3 e 4:</a:t>
            </a:r>
            <a:endParaRPr lang="pt-BR" sz="1400" dirty="0"/>
          </a:p>
        </p:txBody>
      </p:sp>
      <p:pic>
        <p:nvPicPr>
          <p:cNvPr id="11" name="Imagem 10">
            <a:extLst>
              <a:ext uri="{FF2B5EF4-FFF2-40B4-BE49-F238E27FC236}">
                <a16:creationId xmlns:a16="http://schemas.microsoft.com/office/drawing/2014/main" id="{037430C7-E97F-D246-9C69-44336526ADE1}"/>
              </a:ext>
            </a:extLst>
          </p:cNvPr>
          <p:cNvPicPr>
            <a:picLocks noChangeAspect="1"/>
          </p:cNvPicPr>
          <p:nvPr/>
        </p:nvPicPr>
        <p:blipFill>
          <a:blip r:embed="rId3"/>
          <a:stretch>
            <a:fillRect/>
          </a:stretch>
        </p:blipFill>
        <p:spPr>
          <a:xfrm>
            <a:off x="7429448" y="3107109"/>
            <a:ext cx="2514600" cy="508000"/>
          </a:xfrm>
          <a:prstGeom prst="rect">
            <a:avLst/>
          </a:prstGeom>
        </p:spPr>
      </p:pic>
      <p:sp>
        <p:nvSpPr>
          <p:cNvPr id="23" name="Subtítulo 2">
            <a:extLst>
              <a:ext uri="{FF2B5EF4-FFF2-40B4-BE49-F238E27FC236}">
                <a16:creationId xmlns:a16="http://schemas.microsoft.com/office/drawing/2014/main" id="{99E92CD1-E8AA-7A49-9AD0-2BA03D74C24C}"/>
              </a:ext>
            </a:extLst>
          </p:cNvPr>
          <p:cNvSpPr txBox="1">
            <a:spLocks/>
          </p:cNvSpPr>
          <p:nvPr/>
        </p:nvSpPr>
        <p:spPr>
          <a:xfrm>
            <a:off x="3683805" y="4175097"/>
            <a:ext cx="4229727" cy="966260"/>
          </a:xfrm>
          <a:prstGeom prst="rect">
            <a:avLst/>
          </a:prstGeom>
        </p:spPr>
        <p:txBody>
          <a:bodyPr vert="horz" lIns="91440" tIns="45720" rIns="91440" bIns="45720"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r>
              <a:rPr lang="pt-BR" sz="1600" dirty="0">
                <a:latin typeface="Raleway"/>
              </a:rPr>
              <a:t>Agora, nos resta apenas um subvetor com um único elemento [40], que obviamente já está ordenado.</a:t>
            </a:r>
          </a:p>
        </p:txBody>
      </p:sp>
      <p:sp>
        <p:nvSpPr>
          <p:cNvPr id="31" name="Subtítulo 2">
            <a:extLst>
              <a:ext uri="{FF2B5EF4-FFF2-40B4-BE49-F238E27FC236}">
                <a16:creationId xmlns:a16="http://schemas.microsoft.com/office/drawing/2014/main" id="{C88B93AE-D884-A64D-831D-1BE63F78C4B5}"/>
              </a:ext>
            </a:extLst>
          </p:cNvPr>
          <p:cNvSpPr txBox="1">
            <a:spLocks/>
          </p:cNvSpPr>
          <p:nvPr/>
        </p:nvSpPr>
        <p:spPr>
          <a:xfrm>
            <a:off x="1603595" y="5441804"/>
            <a:ext cx="8710552" cy="1668238"/>
          </a:xfrm>
          <a:prstGeom prst="rect">
            <a:avLst/>
          </a:prstGeom>
        </p:spPr>
        <p:txBody>
          <a:bodyPr vert="horz" lIns="91440" tIns="45720" rIns="91440" bIns="45720"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just"/>
            <a:r>
              <a:rPr lang="pt-BR" sz="1600" dirty="0">
                <a:latin typeface="Raleway"/>
              </a:rPr>
              <a:t>A cada iteração, um elemento é colocado na posição correta. Você pode, alternativamente, fazer a ordenação começando pela última posição do vetor, ou seja, começamos colocando o maior elemento na última posição, depois o segundo maior na penúltima posição e continuamos até chegarmos no início do vetor.</a:t>
            </a:r>
          </a:p>
        </p:txBody>
      </p:sp>
      <p:sp>
        <p:nvSpPr>
          <p:cNvPr id="32" name="Quadro 31">
            <a:extLst>
              <a:ext uri="{FF2B5EF4-FFF2-40B4-BE49-F238E27FC236}">
                <a16:creationId xmlns:a16="http://schemas.microsoft.com/office/drawing/2014/main" id="{E07C6104-B9E1-8A49-BE92-9F93E6295C49}"/>
              </a:ext>
            </a:extLst>
          </p:cNvPr>
          <p:cNvSpPr/>
          <p:nvPr/>
        </p:nvSpPr>
        <p:spPr>
          <a:xfrm>
            <a:off x="887254" y="1348172"/>
            <a:ext cx="3898030" cy="2563048"/>
          </a:xfrm>
          <a:prstGeom prst="frame">
            <a:avLst>
              <a:gd name="adj1"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solidFill>
                <a:schemeClr val="tx1"/>
              </a:solidFill>
            </a:endParaRPr>
          </a:p>
        </p:txBody>
      </p:sp>
      <p:grpSp>
        <p:nvGrpSpPr>
          <p:cNvPr id="33" name="Agrupar 32">
            <a:extLst>
              <a:ext uri="{FF2B5EF4-FFF2-40B4-BE49-F238E27FC236}">
                <a16:creationId xmlns:a16="http://schemas.microsoft.com/office/drawing/2014/main" id="{D30E7EE3-CE40-2249-A9BA-21E9B8C9FD42}"/>
              </a:ext>
            </a:extLst>
          </p:cNvPr>
          <p:cNvGrpSpPr/>
          <p:nvPr/>
        </p:nvGrpSpPr>
        <p:grpSpPr>
          <a:xfrm>
            <a:off x="692240" y="1163506"/>
            <a:ext cx="390028" cy="369332"/>
            <a:chOff x="31773" y="3068744"/>
            <a:chExt cx="390028" cy="369332"/>
          </a:xfrm>
        </p:grpSpPr>
        <p:sp>
          <p:nvSpPr>
            <p:cNvPr id="34" name="Oval 33">
              <a:extLst>
                <a:ext uri="{FF2B5EF4-FFF2-40B4-BE49-F238E27FC236}">
                  <a16:creationId xmlns:a16="http://schemas.microsoft.com/office/drawing/2014/main" id="{818C9F99-7CC8-E343-AAD7-91B6ECB39457}"/>
                </a:ext>
              </a:extLst>
            </p:cNvPr>
            <p:cNvSpPr/>
            <p:nvPr/>
          </p:nvSpPr>
          <p:spPr>
            <a:xfrm>
              <a:off x="31773" y="3087368"/>
              <a:ext cx="390028" cy="35070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ln w="0">
                  <a:solidFill>
                    <a:schemeClr val="tx1"/>
                  </a:solidFill>
                </a:ln>
                <a:solidFill>
                  <a:schemeClr val="bg1"/>
                </a:solidFill>
                <a:effectLst>
                  <a:outerShdw blurRad="38100" dist="19050" dir="2700000" algn="tl" rotWithShape="0">
                    <a:schemeClr val="dk1">
                      <a:alpha val="40000"/>
                    </a:schemeClr>
                  </a:outerShdw>
                </a:effectLst>
              </a:endParaRPr>
            </a:p>
          </p:txBody>
        </p:sp>
        <p:sp>
          <p:nvSpPr>
            <p:cNvPr id="35" name="CaixaDeTexto 34">
              <a:extLst>
                <a:ext uri="{FF2B5EF4-FFF2-40B4-BE49-F238E27FC236}">
                  <a16:creationId xmlns:a16="http://schemas.microsoft.com/office/drawing/2014/main" id="{541D9A6C-AF08-AC4F-96E8-240DD7FEDBBA}"/>
                </a:ext>
              </a:extLst>
            </p:cNvPr>
            <p:cNvSpPr txBox="1"/>
            <p:nvPr/>
          </p:nvSpPr>
          <p:spPr>
            <a:xfrm>
              <a:off x="74507" y="3068744"/>
              <a:ext cx="301686" cy="369332"/>
            </a:xfrm>
            <a:prstGeom prst="rect">
              <a:avLst/>
            </a:prstGeom>
            <a:noFill/>
          </p:spPr>
          <p:txBody>
            <a:bodyPr wrap="none" rtlCol="0">
              <a:spAutoFit/>
            </a:bodyPr>
            <a:lstStyle/>
            <a:p>
              <a:r>
                <a:rPr lang="pt-BR" dirty="0">
                  <a:solidFill>
                    <a:schemeClr val="bg1"/>
                  </a:solidFill>
                </a:rPr>
                <a:t>3</a:t>
              </a:r>
            </a:p>
          </p:txBody>
        </p:sp>
      </p:grpSp>
      <p:sp>
        <p:nvSpPr>
          <p:cNvPr id="42" name="Quadro 41">
            <a:extLst>
              <a:ext uri="{FF2B5EF4-FFF2-40B4-BE49-F238E27FC236}">
                <a16:creationId xmlns:a16="http://schemas.microsoft.com/office/drawing/2014/main" id="{86CE933E-4951-CB47-9B9A-2662D99E6C53}"/>
              </a:ext>
            </a:extLst>
          </p:cNvPr>
          <p:cNvSpPr/>
          <p:nvPr/>
        </p:nvSpPr>
        <p:spPr>
          <a:xfrm>
            <a:off x="6679224" y="1352508"/>
            <a:ext cx="3898030" cy="2563048"/>
          </a:xfrm>
          <a:prstGeom prst="frame">
            <a:avLst>
              <a:gd name="adj1"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solidFill>
                <a:schemeClr val="tx1"/>
              </a:solidFill>
            </a:endParaRPr>
          </a:p>
        </p:txBody>
      </p:sp>
      <p:grpSp>
        <p:nvGrpSpPr>
          <p:cNvPr id="43" name="Agrupar 42">
            <a:extLst>
              <a:ext uri="{FF2B5EF4-FFF2-40B4-BE49-F238E27FC236}">
                <a16:creationId xmlns:a16="http://schemas.microsoft.com/office/drawing/2014/main" id="{E89C4DFF-92DA-AB45-8CB0-3A164E650EE9}"/>
              </a:ext>
            </a:extLst>
          </p:cNvPr>
          <p:cNvGrpSpPr/>
          <p:nvPr/>
        </p:nvGrpSpPr>
        <p:grpSpPr>
          <a:xfrm>
            <a:off x="6484210" y="1167842"/>
            <a:ext cx="390028" cy="369332"/>
            <a:chOff x="31773" y="3068744"/>
            <a:chExt cx="390028" cy="369332"/>
          </a:xfrm>
        </p:grpSpPr>
        <p:sp>
          <p:nvSpPr>
            <p:cNvPr id="44" name="Oval 43">
              <a:extLst>
                <a:ext uri="{FF2B5EF4-FFF2-40B4-BE49-F238E27FC236}">
                  <a16:creationId xmlns:a16="http://schemas.microsoft.com/office/drawing/2014/main" id="{BD58762C-7927-CF4E-8BBD-00FAFBFA196F}"/>
                </a:ext>
              </a:extLst>
            </p:cNvPr>
            <p:cNvSpPr/>
            <p:nvPr/>
          </p:nvSpPr>
          <p:spPr>
            <a:xfrm>
              <a:off x="31773" y="3087368"/>
              <a:ext cx="390028" cy="35070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ln w="0">
                  <a:solidFill>
                    <a:schemeClr val="tx1"/>
                  </a:solidFill>
                </a:ln>
                <a:solidFill>
                  <a:schemeClr val="bg1"/>
                </a:solidFill>
                <a:effectLst>
                  <a:outerShdw blurRad="38100" dist="19050" dir="2700000" algn="tl" rotWithShape="0">
                    <a:schemeClr val="dk1">
                      <a:alpha val="40000"/>
                    </a:schemeClr>
                  </a:outerShdw>
                </a:effectLst>
              </a:endParaRPr>
            </a:p>
          </p:txBody>
        </p:sp>
        <p:sp>
          <p:nvSpPr>
            <p:cNvPr id="45" name="CaixaDeTexto 44">
              <a:extLst>
                <a:ext uri="{FF2B5EF4-FFF2-40B4-BE49-F238E27FC236}">
                  <a16:creationId xmlns:a16="http://schemas.microsoft.com/office/drawing/2014/main" id="{2C5ED25B-E0EB-6D4C-AE59-443864F83376}"/>
                </a:ext>
              </a:extLst>
            </p:cNvPr>
            <p:cNvSpPr txBox="1"/>
            <p:nvPr/>
          </p:nvSpPr>
          <p:spPr>
            <a:xfrm>
              <a:off x="74507" y="3068744"/>
              <a:ext cx="301686" cy="369332"/>
            </a:xfrm>
            <a:prstGeom prst="rect">
              <a:avLst/>
            </a:prstGeom>
            <a:noFill/>
          </p:spPr>
          <p:txBody>
            <a:bodyPr wrap="none" rtlCol="0">
              <a:spAutoFit/>
            </a:bodyPr>
            <a:lstStyle/>
            <a:p>
              <a:r>
                <a:rPr lang="pt-BR" dirty="0">
                  <a:solidFill>
                    <a:schemeClr val="bg1"/>
                  </a:solidFill>
                </a:rPr>
                <a:t>4</a:t>
              </a:r>
            </a:p>
          </p:txBody>
        </p:sp>
      </p:grpSp>
    </p:spTree>
    <p:extLst>
      <p:ext uri="{BB962C8B-B14F-4D97-AF65-F5344CB8AC3E}">
        <p14:creationId xmlns:p14="http://schemas.microsoft.com/office/powerpoint/2010/main" val="132060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ubtítulo 2">
            <a:extLst>
              <a:ext uri="{FF2B5EF4-FFF2-40B4-BE49-F238E27FC236}">
                <a16:creationId xmlns:a16="http://schemas.microsoft.com/office/drawing/2014/main" id="{CE775C31-1A98-8C4B-8808-0A117FB0E8AA}"/>
              </a:ext>
            </a:extLst>
          </p:cNvPr>
          <p:cNvSpPr txBox="1">
            <a:spLocks/>
          </p:cNvSpPr>
          <p:nvPr/>
        </p:nvSpPr>
        <p:spPr>
          <a:xfrm>
            <a:off x="-1059365" y="261886"/>
            <a:ext cx="8139113" cy="1060773"/>
          </a:xfrm>
          <a:prstGeom prst="rect">
            <a:avLst/>
          </a:prstGeom>
        </p:spPr>
        <p:txBody>
          <a:bodyPr vert="horz" lIns="91440" tIns="45720" rIns="91440" bIns="45720"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r>
              <a:rPr lang="pt-BR" sz="2800" b="1" dirty="0">
                <a:latin typeface="HGMaruGothicMPRO" panose="020F0600000000000000" pitchFamily="34" charset="-128"/>
                <a:ea typeface="HGMaruGothicMPRO" panose="020F0600000000000000" pitchFamily="34" charset="-128"/>
              </a:rPr>
              <a:t>SelectionSort Vantagens e Desvantagens </a:t>
            </a:r>
            <a:endParaRPr lang="pt-BR" sz="2800" dirty="0">
              <a:latin typeface="HGMaruGothicMPRO" panose="020F0600000000000000" pitchFamily="34" charset="-128"/>
              <a:ea typeface="HGMaruGothicMPRO" panose="020F0600000000000000" pitchFamily="34" charset="-128"/>
            </a:endParaRPr>
          </a:p>
          <a:p>
            <a:endParaRPr lang="pt-BR" sz="1400" dirty="0"/>
          </a:p>
        </p:txBody>
      </p:sp>
      <p:pic>
        <p:nvPicPr>
          <p:cNvPr id="6" name="Mídia Online 5" descr="Selection Sort (ordenaÃ§Ã£o por seleÃ§Ã£o) - Canal do CÃ³digo">
            <a:hlinkClick r:id="" action="ppaction://media"/>
            <a:extLst>
              <a:ext uri="{FF2B5EF4-FFF2-40B4-BE49-F238E27FC236}">
                <a16:creationId xmlns:a16="http://schemas.microsoft.com/office/drawing/2014/main" id="{A53C8B20-A9D1-224E-A4EE-7D4B9327F7B0}"/>
              </a:ext>
            </a:extLst>
          </p:cNvPr>
          <p:cNvPicPr>
            <a:picLocks noRot="1" noChangeAspect="1"/>
          </p:cNvPicPr>
          <p:nvPr>
            <a:videoFile r:link="rId1"/>
          </p:nvPr>
        </p:nvPicPr>
        <p:blipFill>
          <a:blip r:embed="rId3"/>
          <a:stretch>
            <a:fillRect/>
          </a:stretch>
        </p:blipFill>
        <p:spPr>
          <a:xfrm>
            <a:off x="559759" y="1471611"/>
            <a:ext cx="6641143" cy="4977240"/>
          </a:xfrm>
          <a:prstGeom prst="rect">
            <a:avLst/>
          </a:prstGeom>
        </p:spPr>
      </p:pic>
      <p:sp>
        <p:nvSpPr>
          <p:cNvPr id="13" name="Retângulo 12">
            <a:extLst>
              <a:ext uri="{FF2B5EF4-FFF2-40B4-BE49-F238E27FC236}">
                <a16:creationId xmlns:a16="http://schemas.microsoft.com/office/drawing/2014/main" id="{7A7B48AE-0631-BC44-8805-23D5D2B8BDBF}"/>
              </a:ext>
            </a:extLst>
          </p:cNvPr>
          <p:cNvSpPr/>
          <p:nvPr/>
        </p:nvSpPr>
        <p:spPr>
          <a:xfrm>
            <a:off x="7595857" y="335845"/>
            <a:ext cx="4036384" cy="6186309"/>
          </a:xfrm>
          <a:prstGeom prst="rect">
            <a:avLst/>
          </a:prstGeom>
        </p:spPr>
        <p:txBody>
          <a:bodyPr wrap="square">
            <a:spAutoFit/>
          </a:bodyPr>
          <a:lstStyle/>
          <a:p>
            <a:pPr marL="285750" indent="-285750" algn="just">
              <a:buFont typeface="Wingdings" pitchFamily="2" charset="2"/>
              <a:buChar char="ü"/>
            </a:pPr>
            <a:r>
              <a:rPr lang="pt-BR" dirty="0">
                <a:latin typeface="Arial" panose="020B0604020202020204" pitchFamily="34" charset="0"/>
                <a:cs typeface="Arial" panose="020B0604020202020204" pitchFamily="34" charset="0"/>
              </a:rPr>
              <a:t>Uma vantagem do SelectionSort é que entre os algoritmos de ordenação ele apresenta uma das menores quantidades de movimentos entre os elementos, assim pode haver algum ganho quando se necessita ordenar estruturas complexas.</a:t>
            </a:r>
          </a:p>
          <a:p>
            <a:pPr algn="just"/>
            <a:r>
              <a:rPr lang="pt-BR" dirty="0">
                <a:latin typeface="Arial" panose="020B0604020202020204" pitchFamily="34" charset="0"/>
                <a:cs typeface="Arial" panose="020B0604020202020204" pitchFamily="34" charset="0"/>
              </a:rPr>
              <a:t> </a:t>
            </a:r>
          </a:p>
          <a:p>
            <a:pPr marL="285750" indent="-285750" algn="just">
              <a:buFont typeface="Wingdings" pitchFamily="2" charset="2"/>
              <a:buChar char="ü"/>
            </a:pPr>
            <a:r>
              <a:rPr lang="pt-BR" dirty="0">
                <a:latin typeface="Arial" panose="020B0604020202020204" pitchFamily="34" charset="0"/>
                <a:cs typeface="Arial" panose="020B0604020202020204" pitchFamily="34" charset="0"/>
              </a:rPr>
              <a:t>Uma desvantagem seria, se trabalharmos com uma pequena quantidade de elementos (100 a 1000) é quase imperceptível mas para uma grande quantidade isso pode trazer graves consequências de performance.</a:t>
            </a:r>
          </a:p>
          <a:p>
            <a:pPr marL="285750" indent="-285750" algn="just">
              <a:buFont typeface="Wingdings" pitchFamily="2" charset="2"/>
              <a:buChar char="ü"/>
            </a:pPr>
            <a:endParaRPr lang="pt-BR" dirty="0">
              <a:latin typeface="Arial" panose="020B0604020202020204" pitchFamily="34" charset="0"/>
              <a:cs typeface="Arial" panose="020B0604020202020204" pitchFamily="34" charset="0"/>
            </a:endParaRPr>
          </a:p>
          <a:p>
            <a:pPr algn="just"/>
            <a:endParaRPr lang="pt-BR" dirty="0">
              <a:latin typeface="Arial" panose="020B0604020202020204" pitchFamily="34" charset="0"/>
              <a:cs typeface="Arial" panose="020B0604020202020204" pitchFamily="34" charset="0"/>
            </a:endParaRPr>
          </a:p>
          <a:p>
            <a:pPr marL="285750" indent="-285750" algn="just">
              <a:buFont typeface="Wingdings" pitchFamily="2" charset="2"/>
              <a:buChar char="ü"/>
            </a:pPr>
            <a:r>
              <a:rPr lang="pt-BR" dirty="0">
                <a:latin typeface="Arial" panose="020B0604020202020204" pitchFamily="34" charset="0"/>
                <a:cs typeface="Arial" panose="020B0604020202020204" pitchFamily="34" charset="0"/>
              </a:rPr>
              <a:t>Ao trabalhar com uma quantidade de valores maior, já percebemos que algoritmos simples podem não ser a melhor escolha</a:t>
            </a:r>
            <a:endParaRPr lang="pt-BR"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778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{6E08F952-59E9-574B-9FDC-51CF478A8440}tf10001058</Template>
  <TotalTime>158</TotalTime>
  <Words>563</Words>
  <Application>Microsoft Macintosh PowerPoint</Application>
  <PresentationFormat>Widescreen</PresentationFormat>
  <Paragraphs>35</Paragraphs>
  <Slides>5</Slides>
  <Notes>0</Notes>
  <HiddenSlides>0</HiddenSlides>
  <MMClips>1</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5</vt:i4>
      </vt:variant>
    </vt:vector>
  </HeadingPairs>
  <TitlesOfParts>
    <vt:vector size="14" baseType="lpstr">
      <vt:lpstr>HGMaruGothicMPRO</vt:lpstr>
      <vt:lpstr>Arial</vt:lpstr>
      <vt:lpstr>Calibri</vt:lpstr>
      <vt:lpstr>Calibri Light</vt:lpstr>
      <vt:lpstr>Lexend Deca</vt:lpstr>
      <vt:lpstr>Muli Regular</vt:lpstr>
      <vt:lpstr>Raleway</vt:lpstr>
      <vt:lpstr>Wingdings</vt:lpstr>
      <vt:lpstr>Celestial</vt:lpstr>
      <vt:lpstr>ESTRUTURA DE DADOS</vt:lpstr>
      <vt:lpstr> Selection Sort</vt:lpstr>
      <vt:lpstr>Funcionamento do Selection Sort</vt:lpstr>
      <vt:lpstr>Funcionamento do Selection Sort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Microsoft Office User</dc:creator>
  <cp:lastModifiedBy>Microsoft Office User</cp:lastModifiedBy>
  <cp:revision>15</cp:revision>
  <dcterms:created xsi:type="dcterms:W3CDTF">2020-08-22T19:40:18Z</dcterms:created>
  <dcterms:modified xsi:type="dcterms:W3CDTF">2020-08-24T16:49:25Z</dcterms:modified>
</cp:coreProperties>
</file>