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4" r:id="rId9"/>
    <p:sldId id="262" r:id="rId10"/>
    <p:sldId id="263" r:id="rId11"/>
    <p:sldId id="261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94660"/>
  </p:normalViewPr>
  <p:slideViewPr>
    <p:cSldViewPr>
      <p:cViewPr varScale="1">
        <p:scale>
          <a:sx n="107" d="100"/>
          <a:sy n="107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72AF66-0BE7-423D-A1D1-0E9F1936AD3A}" type="datetimeFigureOut">
              <a:rPr lang="fi-FI" smtClean="0"/>
              <a:t>11.12.2020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IML 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</a:t>
            </a:r>
            <a:r>
              <a:rPr lang="en-US" dirty="0" smtClean="0"/>
              <a:t>y Group </a:t>
            </a:r>
            <a:r>
              <a:rPr lang="en-US" dirty="0" err="1" smtClean="0"/>
              <a:t>Kokko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Gaussian </a:t>
            </a:r>
            <a:r>
              <a:rPr lang="en-US" dirty="0"/>
              <a:t>P</a:t>
            </a:r>
            <a:r>
              <a:rPr lang="en-US" dirty="0" smtClean="0"/>
              <a:t>rocess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ovariance function (latent function)</a:t>
            </a:r>
          </a:p>
          <a:p>
            <a:pPr lvl="1"/>
            <a:r>
              <a:rPr lang="en-US" dirty="0"/>
              <a:t>Radial Basis function (RBF)</a:t>
            </a:r>
          </a:p>
          <a:p>
            <a:r>
              <a:rPr lang="en-US" dirty="0"/>
              <a:t>Logistic link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quash latent function into </a:t>
            </a:r>
            <a:r>
              <a:rPr lang="en-US" dirty="0"/>
              <a:t>GP prior</a:t>
            </a:r>
          </a:p>
          <a:p>
            <a:r>
              <a:rPr lang="en-US" dirty="0"/>
              <a:t>Approximates non-Gaussian </a:t>
            </a:r>
            <a:r>
              <a:rPr lang="en-US" dirty="0" smtClean="0"/>
              <a:t>posterior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Laplace approximation</a:t>
            </a:r>
          </a:p>
          <a:p>
            <a:r>
              <a:rPr lang="en-US" dirty="0"/>
              <a:t>Trains several one-versus rest classifiers to perform 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87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project challenge</a:t>
            </a:r>
          </a:p>
          <a:p>
            <a:pPr lvl="1"/>
            <a:r>
              <a:rPr lang="en-US" dirty="0" smtClean="0"/>
              <a:t>First place in multi-class accuracy</a:t>
            </a:r>
          </a:p>
          <a:p>
            <a:pPr lvl="1"/>
            <a:r>
              <a:rPr lang="en-US" dirty="0" smtClean="0"/>
              <a:t>Second place in binary accuracy</a:t>
            </a:r>
          </a:p>
          <a:p>
            <a:r>
              <a:rPr lang="en-US" dirty="0" smtClean="0"/>
              <a:t>Own estimate of accuracy: 0.875</a:t>
            </a:r>
          </a:p>
          <a:p>
            <a:pPr lvl="1"/>
            <a:r>
              <a:rPr lang="en-US" dirty="0" smtClean="0"/>
              <a:t>CV score reduced by uncertainty of real-life</a:t>
            </a:r>
          </a:p>
          <a:p>
            <a:pPr lvl="1"/>
            <a:r>
              <a:rPr lang="en-US" dirty="0" smtClean="0"/>
              <a:t>Fifth place in challenge</a:t>
            </a:r>
          </a:p>
          <a:p>
            <a:r>
              <a:rPr lang="en-US" dirty="0" smtClean="0"/>
              <a:t>Perplexity horrible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NPF data set</a:t>
            </a:r>
          </a:p>
          <a:p>
            <a:pPr lvl="1"/>
            <a:r>
              <a:rPr lang="en-US" dirty="0" smtClean="0"/>
              <a:t>About 430 observations</a:t>
            </a:r>
          </a:p>
          <a:p>
            <a:pPr lvl="1"/>
            <a:r>
              <a:rPr lang="en-US" dirty="0" smtClean="0"/>
              <a:t>49 mean and standard deviation columns and column for multi-class labels</a:t>
            </a:r>
          </a:p>
          <a:p>
            <a:r>
              <a:rPr lang="en-US" dirty="0" smtClean="0"/>
              <a:t>Python</a:t>
            </a:r>
            <a:endParaRPr lang="en-US" dirty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3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data set</a:t>
            </a:r>
          </a:p>
          <a:p>
            <a:pPr lvl="1"/>
            <a:r>
              <a:rPr lang="en-US" dirty="0" smtClean="0"/>
              <a:t>Basic statistics</a:t>
            </a:r>
          </a:p>
          <a:p>
            <a:pPr lvl="1"/>
            <a:r>
              <a:rPr lang="en-US" dirty="0" smtClean="0"/>
              <a:t>Variances</a:t>
            </a:r>
          </a:p>
          <a:p>
            <a:r>
              <a:rPr lang="en-US" dirty="0" smtClean="0"/>
              <a:t>Correlation matrix</a:t>
            </a:r>
          </a:p>
          <a:p>
            <a:r>
              <a:rPr lang="en-US" dirty="0" smtClean="0"/>
              <a:t>Plotting data in various ways</a:t>
            </a:r>
          </a:p>
        </p:txBody>
      </p:sp>
    </p:spTree>
    <p:extLst>
      <p:ext uri="{BB962C8B-B14F-4D97-AF65-F5344CB8AC3E}">
        <p14:creationId xmlns:p14="http://schemas.microsoft.com/office/powerpoint/2010/main" val="902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classifiers</a:t>
            </a:r>
          </a:p>
          <a:p>
            <a:pPr lvl="1"/>
            <a:r>
              <a:rPr lang="en-US" dirty="0" smtClean="0"/>
              <a:t>Random parameters</a:t>
            </a:r>
          </a:p>
          <a:p>
            <a:r>
              <a:rPr lang="en-US" dirty="0" smtClean="0"/>
              <a:t>13 dimensionality reduction techniques</a:t>
            </a:r>
          </a:p>
          <a:p>
            <a:pPr lvl="1"/>
            <a:r>
              <a:rPr lang="en-US" dirty="0" smtClean="0"/>
              <a:t>Semi-pre-optimized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For both binary and multi-class labels</a:t>
            </a:r>
          </a:p>
          <a:p>
            <a:r>
              <a:rPr lang="en-US" dirty="0" smtClean="0"/>
              <a:t>Repeated K-fold cross-validation</a:t>
            </a:r>
            <a:endParaRPr lang="en-US" dirty="0"/>
          </a:p>
          <a:p>
            <a:pPr lvl="1"/>
            <a:r>
              <a:rPr lang="en-US" dirty="0" smtClean="0"/>
              <a:t>Binary and multi-class accuracy</a:t>
            </a:r>
          </a:p>
        </p:txBody>
      </p:sp>
    </p:spTree>
    <p:extLst>
      <p:ext uri="{BB962C8B-B14F-4D97-AF65-F5344CB8AC3E}">
        <p14:creationId xmlns:p14="http://schemas.microsoft.com/office/powerpoint/2010/main" val="27592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K-neighbors classifier</a:t>
            </a:r>
          </a:p>
          <a:p>
            <a:r>
              <a:rPr lang="en-US" dirty="0" smtClean="0"/>
              <a:t>SVC (linear and RBF)</a:t>
            </a:r>
          </a:p>
          <a:p>
            <a:r>
              <a:rPr lang="en-US" dirty="0" smtClean="0"/>
              <a:t>Gaussian Process classifier</a:t>
            </a:r>
          </a:p>
          <a:p>
            <a:r>
              <a:rPr lang="en-US" dirty="0" smtClean="0"/>
              <a:t>Decision </a:t>
            </a:r>
            <a:r>
              <a:rPr lang="en-US" dirty="0"/>
              <a:t>T</a:t>
            </a:r>
            <a:r>
              <a:rPr lang="en-US" dirty="0" smtClean="0"/>
              <a:t>ree classifier</a:t>
            </a:r>
          </a:p>
          <a:p>
            <a:r>
              <a:rPr lang="en-US" dirty="0" smtClean="0"/>
              <a:t>RFC</a:t>
            </a:r>
          </a:p>
          <a:p>
            <a:r>
              <a:rPr lang="en-US" dirty="0"/>
              <a:t>Multi-layer Perceptron </a:t>
            </a:r>
            <a:r>
              <a:rPr lang="en-US" dirty="0" smtClean="0"/>
              <a:t>classifier</a:t>
            </a:r>
          </a:p>
          <a:p>
            <a:r>
              <a:rPr lang="en-US" dirty="0" err="1" smtClean="0"/>
              <a:t>AdaBoost</a:t>
            </a:r>
            <a:r>
              <a:rPr lang="en-US" dirty="0" smtClean="0"/>
              <a:t>-SAMME algorithm</a:t>
            </a:r>
          </a:p>
          <a:p>
            <a:r>
              <a:rPr lang="en-US" dirty="0"/>
              <a:t>Gaussian Naive </a:t>
            </a:r>
            <a:r>
              <a:rPr lang="en-US" dirty="0" smtClean="0"/>
              <a:t>Bayes</a:t>
            </a:r>
          </a:p>
          <a:p>
            <a:r>
              <a:rPr lang="en-US" dirty="0" smtClean="0"/>
              <a:t>QDA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1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Dimensionality </a:t>
            </a:r>
            <a:r>
              <a:rPr lang="en-US" sz="3900" dirty="0"/>
              <a:t>R</a:t>
            </a:r>
            <a:r>
              <a:rPr lang="en-US" sz="3900" dirty="0" smtClean="0"/>
              <a:t>eduction Techniques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625609"/>
          </a:xfrm>
        </p:spPr>
        <p:txBody>
          <a:bodyPr>
            <a:noAutofit/>
          </a:bodyPr>
          <a:lstStyle/>
          <a:p>
            <a:r>
              <a:rPr lang="en-US" sz="2200" dirty="0" err="1"/>
              <a:t>Isomap</a:t>
            </a:r>
            <a:r>
              <a:rPr lang="en-US" sz="2200" dirty="0"/>
              <a:t> </a:t>
            </a:r>
            <a:r>
              <a:rPr lang="en-US" sz="2200" dirty="0" smtClean="0"/>
              <a:t>Embedding</a:t>
            </a:r>
          </a:p>
          <a:p>
            <a:r>
              <a:rPr lang="en-US" sz="2200" dirty="0" smtClean="0"/>
              <a:t>Locally Linear Embedding (standard and modified)</a:t>
            </a:r>
          </a:p>
          <a:p>
            <a:r>
              <a:rPr lang="en-US" sz="2200" dirty="0" smtClean="0"/>
              <a:t>Truncated </a:t>
            </a:r>
            <a:r>
              <a:rPr lang="en-US" sz="2200" dirty="0"/>
              <a:t>SVD (aka LSA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LDA</a:t>
            </a:r>
          </a:p>
          <a:p>
            <a:r>
              <a:rPr lang="en-US" sz="2200" dirty="0" smtClean="0"/>
              <a:t>PCA</a:t>
            </a:r>
          </a:p>
          <a:p>
            <a:r>
              <a:rPr lang="en-US" sz="2200" dirty="0" smtClean="0"/>
              <a:t>KPCA (RBF as kernel)</a:t>
            </a:r>
          </a:p>
          <a:p>
            <a:r>
              <a:rPr lang="en-US" sz="2200" dirty="0" smtClean="0"/>
              <a:t>RFE (</a:t>
            </a:r>
            <a:r>
              <a:rPr lang="en-US" sz="2200" dirty="0"/>
              <a:t>Decision T</a:t>
            </a:r>
            <a:r>
              <a:rPr lang="en-US" sz="2200" dirty="0" smtClean="0"/>
              <a:t>ree classifier)</a:t>
            </a:r>
          </a:p>
          <a:p>
            <a:r>
              <a:rPr lang="en-US" sz="2200" dirty="0"/>
              <a:t>Feature </a:t>
            </a:r>
            <a:r>
              <a:rPr lang="en-US" sz="2200" dirty="0" smtClean="0"/>
              <a:t>selectors: </a:t>
            </a:r>
          </a:p>
          <a:p>
            <a:pPr lvl="1"/>
            <a:r>
              <a:rPr lang="en-US" sz="2200" dirty="0" smtClean="0"/>
              <a:t>removes </a:t>
            </a:r>
            <a:r>
              <a:rPr lang="en-US" sz="2200" dirty="0"/>
              <a:t>all low-variance </a:t>
            </a:r>
            <a:r>
              <a:rPr lang="en-US" sz="2200" dirty="0" smtClean="0"/>
              <a:t>features</a:t>
            </a:r>
          </a:p>
          <a:p>
            <a:pPr lvl="1"/>
            <a:r>
              <a:rPr lang="en-US" sz="2200" dirty="0" smtClean="0"/>
              <a:t>K highest </a:t>
            </a:r>
            <a:r>
              <a:rPr lang="en-US" sz="2200" dirty="0"/>
              <a:t>ANOVA </a:t>
            </a:r>
            <a:r>
              <a:rPr lang="en-US" sz="2200" dirty="0" smtClean="0"/>
              <a:t>F-value</a:t>
            </a:r>
          </a:p>
          <a:p>
            <a:pPr lvl="1"/>
            <a:r>
              <a:rPr lang="en-US" sz="2200" dirty="0"/>
              <a:t>K highest mutual </a:t>
            </a:r>
            <a:r>
              <a:rPr lang="en-US" sz="2200" dirty="0" smtClean="0"/>
              <a:t>information estimates</a:t>
            </a:r>
          </a:p>
          <a:p>
            <a:pPr lvl="1"/>
            <a:r>
              <a:rPr lang="en-US" sz="2200" dirty="0"/>
              <a:t>features based on importance </a:t>
            </a:r>
            <a:r>
              <a:rPr lang="en-US" sz="2200" dirty="0" smtClean="0"/>
              <a:t>(Linear </a:t>
            </a:r>
            <a:r>
              <a:rPr lang="en-US" sz="2200" dirty="0"/>
              <a:t>Support Vector </a:t>
            </a:r>
            <a:r>
              <a:rPr lang="en-US" sz="2200" dirty="0" smtClean="0"/>
              <a:t>Classification)</a:t>
            </a:r>
          </a:p>
          <a:p>
            <a:pPr lvl="1"/>
            <a:r>
              <a:rPr lang="en-US" sz="2200" dirty="0"/>
              <a:t>features based on importance </a:t>
            </a:r>
            <a:r>
              <a:rPr lang="en-US" sz="2200" dirty="0" smtClean="0"/>
              <a:t>(Extra-trees classifier)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213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-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  <a:p>
            <a:pPr lvl="1"/>
            <a:r>
              <a:rPr lang="en-US" dirty="0"/>
              <a:t>Feature selection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K-best</a:t>
            </a:r>
          </a:p>
          <a:p>
            <a:pPr lvl="2"/>
            <a:r>
              <a:rPr lang="en-US" dirty="0" smtClean="0"/>
              <a:t>Mutual </a:t>
            </a:r>
            <a:r>
              <a:rPr lang="en-US" dirty="0"/>
              <a:t>information </a:t>
            </a:r>
            <a:r>
              <a:rPr lang="en-US" dirty="0" smtClean="0"/>
              <a:t>estimate for a discrete variables</a:t>
            </a:r>
            <a:endParaRPr lang="en-US" dirty="0"/>
          </a:p>
          <a:p>
            <a:pPr lvl="1"/>
            <a:r>
              <a:rPr lang="en-US" dirty="0" smtClean="0"/>
              <a:t>Accuracy of 89.8% (base 89.2%)</a:t>
            </a:r>
            <a:endParaRPr lang="en-US" dirty="0"/>
          </a:p>
          <a:p>
            <a:r>
              <a:rPr lang="en-US" dirty="0" smtClean="0"/>
              <a:t>Gaussian Process Classifier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imensionality reductions marginal benefit</a:t>
            </a:r>
          </a:p>
          <a:p>
            <a:pPr lvl="1"/>
            <a:r>
              <a:rPr lang="en-US" dirty="0" smtClean="0"/>
              <a:t>Accuracy of the pipelines: 89.5-89.8%</a:t>
            </a:r>
          </a:p>
        </p:txBody>
      </p:sp>
    </p:spTree>
    <p:extLst>
      <p:ext uri="{BB962C8B-B14F-4D97-AF65-F5344CB8AC3E}">
        <p14:creationId xmlns:p14="http://schemas.microsoft.com/office/powerpoint/2010/main" val="316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-  multi-class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  <a:p>
            <a:pPr lvl="1"/>
            <a:r>
              <a:rPr lang="en-US" dirty="0"/>
              <a:t>Feature selection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Extra-trees </a:t>
            </a:r>
            <a:r>
              <a:rPr lang="en-US" dirty="0"/>
              <a:t>classifier</a:t>
            </a:r>
          </a:p>
          <a:p>
            <a:pPr lvl="1"/>
            <a:r>
              <a:rPr lang="en-US" dirty="0"/>
              <a:t>Accuracy </a:t>
            </a:r>
            <a:r>
              <a:rPr lang="en-US" dirty="0" smtClean="0"/>
              <a:t>of 68.2% (base 66.9%)</a:t>
            </a:r>
          </a:p>
          <a:p>
            <a:r>
              <a:rPr lang="en-US" dirty="0"/>
              <a:t>Gaussian Process Classifier</a:t>
            </a:r>
          </a:p>
          <a:p>
            <a:pPr lvl="1"/>
            <a:r>
              <a:rPr lang="en-US" dirty="0" smtClean="0"/>
              <a:t>Dimensionality </a:t>
            </a:r>
            <a:r>
              <a:rPr lang="en-US" dirty="0"/>
              <a:t>reduction no benefit</a:t>
            </a:r>
          </a:p>
          <a:p>
            <a:pPr lvl="1"/>
            <a:r>
              <a:rPr lang="en-US" dirty="0"/>
              <a:t>Accuracy of 67.8% </a:t>
            </a:r>
            <a:r>
              <a:rPr lang="en-US" dirty="0" smtClean="0"/>
              <a:t>regardless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Process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Clearly more consistent accuracy results on NPF data then Logistic Regression</a:t>
            </a:r>
            <a:endParaRPr lang="en-US" dirty="0" smtClean="0"/>
          </a:p>
          <a:p>
            <a:r>
              <a:rPr lang="en-US" dirty="0" smtClean="0"/>
              <a:t>Gaussian Process (GP)</a:t>
            </a:r>
            <a:endParaRPr lang="en-US" dirty="0"/>
          </a:p>
          <a:p>
            <a:pPr lvl="1"/>
            <a:r>
              <a:rPr lang="en-US" dirty="0" smtClean="0"/>
              <a:t>Generic supervised learning method</a:t>
            </a:r>
          </a:p>
          <a:p>
            <a:pPr lvl="1"/>
            <a:r>
              <a:rPr lang="en-US" dirty="0" smtClean="0"/>
              <a:t>For regression and probabilistic classification</a:t>
            </a:r>
          </a:p>
          <a:p>
            <a:pPr lvl="1"/>
            <a:r>
              <a:rPr lang="en-US" dirty="0" smtClean="0"/>
              <a:t>Classification less trivial then regression</a:t>
            </a:r>
          </a:p>
        </p:txBody>
      </p:sp>
    </p:spTree>
    <p:extLst>
      <p:ext uri="{BB962C8B-B14F-4D97-AF65-F5344CB8AC3E}">
        <p14:creationId xmlns:p14="http://schemas.microsoft.com/office/powerpoint/2010/main" val="17086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578</TotalTime>
  <Words>336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IML Term Project</vt:lpstr>
      <vt:lpstr>Setup</vt:lpstr>
      <vt:lpstr>Data Analysis</vt:lpstr>
      <vt:lpstr>Experiment</vt:lpstr>
      <vt:lpstr>Classifiers</vt:lpstr>
      <vt:lpstr>Dimensionality Reduction Techniques</vt:lpstr>
      <vt:lpstr>Results - binary</vt:lpstr>
      <vt:lpstr>Results -  multi-class</vt:lpstr>
      <vt:lpstr>Gaussian Process Classification</vt:lpstr>
      <vt:lpstr>My Gaussian Process Classifier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IML Term Project</dc:title>
  <dc:creator>Johneagle</dc:creator>
  <cp:lastModifiedBy>Johneagle</cp:lastModifiedBy>
  <cp:revision>38</cp:revision>
  <dcterms:created xsi:type="dcterms:W3CDTF">2020-12-09T09:55:47Z</dcterms:created>
  <dcterms:modified xsi:type="dcterms:W3CDTF">2020-12-11T10:17:51Z</dcterms:modified>
</cp:coreProperties>
</file>