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0" autoAdjust="0"/>
    <p:restoredTop sz="79708" autoAdjust="0"/>
  </p:normalViewPr>
  <p:slideViewPr>
    <p:cSldViewPr snapToGrid="0">
      <p:cViewPr varScale="1">
        <p:scale>
          <a:sx n="59" d="100"/>
          <a:sy n="59" d="100"/>
        </p:scale>
        <p:origin x="102" y="5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0C915-6A5F-4B37-92EA-0C7AF6292E9C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5615C-CB49-4AC4-9563-0323ADF89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419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運算節點的狀況</a:t>
            </a:r>
            <a:r>
              <a:rPr lang="en-US" altLang="zh-TW" dirty="0" smtClean="0"/>
              <a:t>:</a:t>
            </a:r>
            <a:r>
              <a:rPr lang="zh-TW" altLang="en-US" dirty="0" smtClean="0"/>
              <a:t> 此結果是否符合授課教師的要求、有無影響到學生的修課權利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例如必修衝堂很多，則勢必只能選一個來上</a:t>
            </a:r>
            <a:r>
              <a:rPr lang="en-US" altLang="zh-TW" dirty="0" smtClean="0"/>
              <a:t>)</a:t>
            </a:r>
          </a:p>
          <a:p>
            <a:pPr marL="228600" indent="-228600">
              <a:buAutoNum type="arabicPeriod"/>
            </a:pP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當課程對到老師想上課的時段，則進行加分，而課程若是排到老師不想上課的時段則進行扣分。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因為影響到了學生都想修課的權利，可能因此導致學生得因此延畢。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例如 比起排出符合老師期望的時段，更希望排出的結果沒有排到不想上課的時段，此時就可以把扣分權重設定的比較高。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5615C-CB49-4AC4-9563-0323ADF89F6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575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基於時間成本，我們無法把全部的可能性與最佳狀況一一找出，但我們可以透過評分的方式，知道排列的過程中，每個節點的狀況，再根據</a:t>
            </a:r>
            <a:r>
              <a:rPr lang="en-US" altLang="zh-TW" baseline="0" dirty="0" smtClean="0"/>
              <a:t> branch-and-bound strategy </a:t>
            </a:r>
            <a:r>
              <a:rPr lang="zh-TW" altLang="en-US" baseline="0" dirty="0" smtClean="0"/>
              <a:t>來找出較佳的近似解。</a:t>
            </a:r>
            <a:endParaRPr lang="en-US" altLang="zh-TW" baseline="0" dirty="0" smtClean="0"/>
          </a:p>
          <a:p>
            <a:pPr marL="228600" indent="-228600">
              <a:buAutoNum type="arabicPeriod"/>
            </a:pPr>
            <a:r>
              <a:rPr lang="en-US" altLang="zh-TW" dirty="0" smtClean="0"/>
              <a:t>branch-and-bound strategy</a:t>
            </a:r>
            <a:r>
              <a:rPr lang="zh-TW" altLang="en-US" dirty="0" smtClean="0"/>
              <a:t>將在下頁詳細介紹。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物理限制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e.g.</a:t>
            </a:r>
            <a:r>
              <a:rPr lang="zh-TW" altLang="en-US" dirty="0" smtClean="0"/>
              <a:t>老師不得在同一時段上不同堂課。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系上規定</a:t>
            </a:r>
            <a:r>
              <a:rPr lang="en-US" altLang="zh-TW" dirty="0" smtClean="0"/>
              <a:t>:</a:t>
            </a:r>
            <a:r>
              <a:rPr lang="zh-TW" altLang="en-US" dirty="0" smtClean="0"/>
              <a:t> 一天最多上四堂課。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5615C-CB49-4AC4-9563-0323ADF89F6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606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挑選</a:t>
            </a:r>
            <a:r>
              <a:rPr lang="en-US" altLang="zh-TW" dirty="0" smtClean="0"/>
              <a:t>:</a:t>
            </a:r>
            <a:r>
              <a:rPr lang="zh-TW" altLang="en-US" dirty="0" smtClean="0"/>
              <a:t> 選出目前分數最高的節點作為排列對象。</a:t>
            </a:r>
            <a:endParaRPr lang="en-US" altLang="zh-TW" dirty="0" smtClean="0"/>
          </a:p>
          <a:p>
            <a:pPr marL="228600" indent="-228600">
              <a:buAutoNum type="arabicPeriod"/>
            </a:pP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以此節點來做擴展。</a:t>
            </a:r>
            <a:endParaRPr lang="en-US" altLang="zh-TW" dirty="0" smtClean="0"/>
          </a:p>
          <a:p>
            <a:pPr marL="228600" indent="-228600">
              <a:buAutoNum type="arabicPeriod"/>
            </a:pP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將剛擴展完的節點，評斷是否違反</a:t>
            </a:r>
            <a:r>
              <a:rPr lang="en-US" altLang="zh-TW" dirty="0" smtClean="0"/>
              <a:t>strong</a:t>
            </a:r>
            <a:r>
              <a:rPr lang="en-US" altLang="zh-TW" baseline="0" dirty="0" smtClean="0"/>
              <a:t> strategy</a:t>
            </a:r>
            <a:r>
              <a:rPr lang="zh-TW" altLang="en-US" baseline="0" dirty="0" smtClean="0"/>
              <a:t>，若違反則直接剔除該節點。</a:t>
            </a:r>
            <a:endParaRPr lang="en-US" altLang="zh-TW" baseline="0" dirty="0" smtClean="0"/>
          </a:p>
          <a:p>
            <a:pPr marL="228600" indent="-228600">
              <a:buAutoNum type="arabicPeriod"/>
            </a:pPr>
            <a:endParaRPr lang="en-US" altLang="zh-TW" baseline="0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將新產生的節點進行評分，並回到</a:t>
            </a:r>
            <a:r>
              <a:rPr lang="en-US" altLang="zh-TW" dirty="0" smtClean="0"/>
              <a:t>(1)</a:t>
            </a:r>
            <a:r>
              <a:rPr lang="zh-TW" altLang="en-US" dirty="0" smtClean="0"/>
              <a:t>的挑選動作。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5615C-CB49-4AC4-9563-0323ADF89F6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183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5615C-CB49-4AC4-9563-0323ADF89F6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2295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AB5C-57C6-4744-BEBF-E4B14F3E4CBD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08AC-EF98-4AFD-83DE-F1A9C0CD33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88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AB5C-57C6-4744-BEBF-E4B14F3E4CBD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08AC-EF98-4AFD-83DE-F1A9C0CD33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990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AB5C-57C6-4744-BEBF-E4B14F3E4CBD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08AC-EF98-4AFD-83DE-F1A9C0CD33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27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AB5C-57C6-4744-BEBF-E4B14F3E4CBD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08AC-EF98-4AFD-83DE-F1A9C0CD33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51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AB5C-57C6-4744-BEBF-E4B14F3E4CBD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08AC-EF98-4AFD-83DE-F1A9C0CD33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1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AB5C-57C6-4744-BEBF-E4B14F3E4CBD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08AC-EF98-4AFD-83DE-F1A9C0CD33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27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AB5C-57C6-4744-BEBF-E4B14F3E4CBD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08AC-EF98-4AFD-83DE-F1A9C0CD33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03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AB5C-57C6-4744-BEBF-E4B14F3E4CBD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08AC-EF98-4AFD-83DE-F1A9C0CD33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26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AB5C-57C6-4744-BEBF-E4B14F3E4CBD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08AC-EF98-4AFD-83DE-F1A9C0CD33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21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AB5C-57C6-4744-BEBF-E4B14F3E4CBD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08AC-EF98-4AFD-83DE-F1A9C0CD33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9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AB5C-57C6-4744-BEBF-E4B14F3E4CBD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08AC-EF98-4AFD-83DE-F1A9C0CD33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53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6AB5C-57C6-4744-BEBF-E4B14F3E4CBD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B08AC-EF98-4AFD-83DE-F1A9C0CD33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327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52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評分與搜尋樹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1032671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為什麼需要評分</a:t>
            </a:r>
            <a:r>
              <a:rPr lang="en-US" altLang="zh-TW" dirty="0" smtClean="0"/>
              <a:t>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 lvl="1"/>
            <a:r>
              <a:rPr lang="zh-TW" altLang="en-US" dirty="0" smtClean="0"/>
              <a:t>了解每個運算節點的狀況。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每一個運算節點同時也代表一個獨立的結果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評分之機制</a:t>
            </a:r>
            <a:r>
              <a:rPr lang="en-US" altLang="zh-TW" dirty="0" smtClean="0"/>
              <a:t>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 lvl="1"/>
            <a:r>
              <a:rPr lang="zh-TW" altLang="en-US" dirty="0" smtClean="0"/>
              <a:t>課程安排的時間，根據老師意願來進行加減分。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不同年級必修課在同一時段，則進行扣分。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加減分幅度為自定義權重。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2190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評分與搜尋樹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評分與建立搜尋樹的關係</a:t>
            </a:r>
            <a:r>
              <a:rPr lang="en-US" altLang="zh-TW" dirty="0" smtClean="0"/>
              <a:t>?</a:t>
            </a:r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利用 </a:t>
            </a:r>
            <a:r>
              <a:rPr lang="en-US" altLang="zh-TW" dirty="0" smtClean="0"/>
              <a:t>branch-and-bound strategy</a:t>
            </a:r>
            <a:r>
              <a:rPr lang="zh-TW" altLang="en-US" dirty="0" smtClean="0"/>
              <a:t>，根據節點的</a:t>
            </a:r>
            <a:r>
              <a:rPr lang="zh-TW" altLang="en-US" b="1" dirty="0" smtClean="0"/>
              <a:t>分數</a:t>
            </a:r>
            <a:r>
              <a:rPr lang="zh-TW" altLang="en-US" dirty="0" smtClean="0"/>
              <a:t>來得出較佳的近似解。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zh-TW" altLang="en-US" dirty="0" smtClean="0"/>
              <a:t>而其他限制，例如物理限制或是系上規定，若違反則直接將該節點剔除。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049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評分與搜尋樹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搜尋樹的流程</a:t>
            </a:r>
            <a:r>
              <a:rPr lang="en-US" altLang="zh-TW" dirty="0" smtClean="0"/>
              <a:t>(by branch-and-bound strategy) 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838200" y="4249916"/>
            <a:ext cx="1852944" cy="541368"/>
          </a:xfrm>
          <a:prstGeom prst="roundRect">
            <a:avLst/>
          </a:prstGeom>
          <a:noFill/>
          <a:ln w="571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solidFill>
                  <a:schemeClr val="tx1"/>
                </a:solidFill>
              </a:rPr>
              <a:t>擴展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5517340" y="4249916"/>
            <a:ext cx="1852944" cy="541368"/>
          </a:xfrm>
          <a:prstGeom prst="roundRect">
            <a:avLst/>
          </a:prstGeom>
          <a:noFill/>
          <a:ln w="571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solidFill>
                  <a:schemeClr val="tx1"/>
                </a:solidFill>
              </a:rPr>
              <a:t>評分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280667" y="5635595"/>
            <a:ext cx="1852944" cy="541368"/>
          </a:xfrm>
          <a:prstGeom prst="roundRect">
            <a:avLst/>
          </a:prstGeom>
          <a:noFill/>
          <a:ln w="571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solidFill>
                  <a:schemeClr val="tx1"/>
                </a:solidFill>
              </a:rPr>
              <a:t>篩選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3227624" y="2664048"/>
            <a:ext cx="1852944" cy="541368"/>
          </a:xfrm>
          <a:prstGeom prst="roundRect">
            <a:avLst/>
          </a:prstGeom>
          <a:noFill/>
          <a:ln w="571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solidFill>
                  <a:schemeClr val="tx1"/>
                </a:solidFill>
              </a:rPr>
              <a:t>挑</a:t>
            </a:r>
            <a:r>
              <a:rPr lang="zh-TW" altLang="en-US" sz="3600" dirty="0">
                <a:solidFill>
                  <a:schemeClr val="tx1"/>
                </a:solidFill>
              </a:rPr>
              <a:t>選</a:t>
            </a:r>
          </a:p>
        </p:txBody>
      </p:sp>
      <p:sp>
        <p:nvSpPr>
          <p:cNvPr id="8" name="右彎箭號 7"/>
          <p:cNvSpPr/>
          <p:nvPr/>
        </p:nvSpPr>
        <p:spPr>
          <a:xfrm rot="5400000" flipV="1">
            <a:off x="1699705" y="2779686"/>
            <a:ext cx="1164455" cy="142095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右彎箭號 8"/>
          <p:cNvSpPr/>
          <p:nvPr/>
        </p:nvSpPr>
        <p:spPr>
          <a:xfrm flipV="1">
            <a:off x="1732822" y="5012508"/>
            <a:ext cx="1420950" cy="116445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右彎箭號 9"/>
          <p:cNvSpPr/>
          <p:nvPr/>
        </p:nvSpPr>
        <p:spPr>
          <a:xfrm rot="16200000" flipV="1">
            <a:off x="5477855" y="4812555"/>
            <a:ext cx="1164455" cy="142095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右彎箭號 10"/>
          <p:cNvSpPr/>
          <p:nvPr/>
        </p:nvSpPr>
        <p:spPr>
          <a:xfrm rot="10800000" flipV="1">
            <a:off x="5315784" y="2814724"/>
            <a:ext cx="1420950" cy="116445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64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圖: 接點 4"/>
          <p:cNvSpPr/>
          <p:nvPr/>
        </p:nvSpPr>
        <p:spPr>
          <a:xfrm>
            <a:off x="4523015" y="424543"/>
            <a:ext cx="963386" cy="914400"/>
          </a:xfrm>
          <a:prstGeom prst="flowChartConnector">
            <a:avLst/>
          </a:prstGeom>
          <a:noFill/>
          <a:ln w="571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>
                <a:solidFill>
                  <a:schemeClr val="tx1"/>
                </a:solidFill>
              </a:rPr>
              <a:t>∅</a:t>
            </a:r>
          </a:p>
        </p:txBody>
      </p:sp>
      <p:sp>
        <p:nvSpPr>
          <p:cNvPr id="6" name="流程圖: 接點 5"/>
          <p:cNvSpPr/>
          <p:nvPr/>
        </p:nvSpPr>
        <p:spPr>
          <a:xfrm>
            <a:off x="2683329" y="2258786"/>
            <a:ext cx="963386" cy="914400"/>
          </a:xfrm>
          <a:prstGeom prst="flowChartConnector">
            <a:avLst/>
          </a:prstGeom>
          <a:noFill/>
          <a:ln w="571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chemeClr val="tx1"/>
                </a:solidFill>
              </a:rPr>
              <a:t>2</a:t>
            </a:r>
            <a:endParaRPr lang="zh-TW" altLang="en-US" sz="4800" dirty="0">
              <a:solidFill>
                <a:schemeClr val="tx1"/>
              </a:solidFill>
            </a:endParaRPr>
          </a:p>
        </p:txBody>
      </p:sp>
      <p:sp>
        <p:nvSpPr>
          <p:cNvPr id="7" name="流程圖: 接點 6"/>
          <p:cNvSpPr/>
          <p:nvPr/>
        </p:nvSpPr>
        <p:spPr>
          <a:xfrm>
            <a:off x="4523015" y="2258786"/>
            <a:ext cx="963386" cy="914400"/>
          </a:xfrm>
          <a:prstGeom prst="flowChartConnector">
            <a:avLst/>
          </a:prstGeom>
          <a:noFill/>
          <a:ln w="571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chemeClr val="tx1"/>
                </a:solidFill>
              </a:rPr>
              <a:t>-1</a:t>
            </a:r>
            <a:endParaRPr lang="zh-TW" altLang="en-US" sz="4800" dirty="0">
              <a:solidFill>
                <a:schemeClr val="tx1"/>
              </a:solidFill>
            </a:endParaRPr>
          </a:p>
        </p:txBody>
      </p:sp>
      <p:sp>
        <p:nvSpPr>
          <p:cNvPr id="8" name="流程圖: 接點 7"/>
          <p:cNvSpPr/>
          <p:nvPr/>
        </p:nvSpPr>
        <p:spPr>
          <a:xfrm>
            <a:off x="6362701" y="2258786"/>
            <a:ext cx="963386" cy="914400"/>
          </a:xfrm>
          <a:prstGeom prst="flowChartConnector">
            <a:avLst/>
          </a:prstGeom>
          <a:noFill/>
          <a:ln w="571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tx1"/>
                </a:solidFill>
              </a:rPr>
              <a:t>1</a:t>
            </a:r>
            <a:endParaRPr lang="zh-TW" altLang="en-US" sz="4800" dirty="0">
              <a:solidFill>
                <a:schemeClr val="tx1"/>
              </a:solidFill>
            </a:endParaRPr>
          </a:p>
        </p:txBody>
      </p:sp>
      <p:sp>
        <p:nvSpPr>
          <p:cNvPr id="9" name="流程圖: 接點 8"/>
          <p:cNvSpPr/>
          <p:nvPr/>
        </p:nvSpPr>
        <p:spPr>
          <a:xfrm>
            <a:off x="3415394" y="4055476"/>
            <a:ext cx="963386" cy="914400"/>
          </a:xfrm>
          <a:prstGeom prst="flowChartConnector">
            <a:avLst/>
          </a:prstGeom>
          <a:noFill/>
          <a:ln w="571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chemeClr val="tx1"/>
                </a:solidFill>
              </a:rPr>
              <a:t>-1</a:t>
            </a:r>
            <a:endParaRPr lang="zh-TW" altLang="en-US" sz="4800" dirty="0">
              <a:solidFill>
                <a:schemeClr val="tx1"/>
              </a:solidFill>
            </a:endParaRPr>
          </a:p>
        </p:txBody>
      </p:sp>
      <p:sp>
        <p:nvSpPr>
          <p:cNvPr id="10" name="流程圖: 接點 9"/>
          <p:cNvSpPr/>
          <p:nvPr/>
        </p:nvSpPr>
        <p:spPr>
          <a:xfrm>
            <a:off x="1649459" y="4055476"/>
            <a:ext cx="963386" cy="914400"/>
          </a:xfrm>
          <a:prstGeom prst="flowChartConnector">
            <a:avLst/>
          </a:prstGeom>
          <a:noFill/>
          <a:ln w="571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tx1"/>
                </a:solidFill>
              </a:rPr>
              <a:t>0</a:t>
            </a:r>
            <a:endParaRPr lang="zh-TW" altLang="en-US" sz="4800" dirty="0">
              <a:solidFill>
                <a:schemeClr val="tx1"/>
              </a:solidFill>
            </a:endParaRPr>
          </a:p>
        </p:txBody>
      </p:sp>
      <p:sp>
        <p:nvSpPr>
          <p:cNvPr id="11" name="流程圖: 接點 10"/>
          <p:cNvSpPr/>
          <p:nvPr/>
        </p:nvSpPr>
        <p:spPr>
          <a:xfrm>
            <a:off x="5881008" y="3995059"/>
            <a:ext cx="963386" cy="914400"/>
          </a:xfrm>
          <a:prstGeom prst="flowChartConnector">
            <a:avLst/>
          </a:prstGeom>
          <a:noFill/>
          <a:ln w="571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chemeClr val="tx1"/>
                </a:solidFill>
              </a:rPr>
              <a:t>1</a:t>
            </a:r>
            <a:endParaRPr lang="zh-TW" altLang="en-US" sz="4800" dirty="0">
              <a:solidFill>
                <a:schemeClr val="tx1"/>
              </a:solidFill>
            </a:endParaRPr>
          </a:p>
        </p:txBody>
      </p:sp>
      <p:sp>
        <p:nvSpPr>
          <p:cNvPr id="12" name="流程圖: 接點 11"/>
          <p:cNvSpPr/>
          <p:nvPr/>
        </p:nvSpPr>
        <p:spPr>
          <a:xfrm>
            <a:off x="8308524" y="5562600"/>
            <a:ext cx="963386" cy="914400"/>
          </a:xfrm>
          <a:prstGeom prst="flowChartConnector">
            <a:avLst/>
          </a:prstGeom>
          <a:noFill/>
          <a:ln w="571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chemeClr val="tx1"/>
                </a:solidFill>
              </a:rPr>
              <a:t>4</a:t>
            </a:r>
            <a:endParaRPr lang="zh-TW" altLang="en-US" sz="4800" dirty="0">
              <a:solidFill>
                <a:schemeClr val="tx1"/>
              </a:solidFill>
            </a:endParaRPr>
          </a:p>
        </p:txBody>
      </p:sp>
      <p:sp>
        <p:nvSpPr>
          <p:cNvPr id="13" name="流程圖: 接點 12"/>
          <p:cNvSpPr/>
          <p:nvPr/>
        </p:nvSpPr>
        <p:spPr>
          <a:xfrm>
            <a:off x="7345138" y="3995059"/>
            <a:ext cx="963386" cy="914400"/>
          </a:xfrm>
          <a:prstGeom prst="flowChartConnector">
            <a:avLst/>
          </a:prstGeom>
          <a:noFill/>
          <a:ln w="571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chemeClr val="tx1"/>
                </a:solidFill>
              </a:rPr>
              <a:t>3</a:t>
            </a:r>
            <a:endParaRPr lang="zh-TW" altLang="en-US" sz="4800" dirty="0">
              <a:solidFill>
                <a:schemeClr val="tx1"/>
              </a:solidFill>
            </a:endParaRPr>
          </a:p>
        </p:txBody>
      </p:sp>
      <p:sp>
        <p:nvSpPr>
          <p:cNvPr id="14" name="流程圖: 接點 13"/>
          <p:cNvSpPr/>
          <p:nvPr/>
        </p:nvSpPr>
        <p:spPr>
          <a:xfrm>
            <a:off x="6656615" y="5562600"/>
            <a:ext cx="963386" cy="914400"/>
          </a:xfrm>
          <a:prstGeom prst="flowChartConnector">
            <a:avLst/>
          </a:prstGeom>
          <a:noFill/>
          <a:ln w="571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chemeClr val="tx1"/>
                </a:solidFill>
              </a:rPr>
              <a:t>2</a:t>
            </a:r>
            <a:endParaRPr lang="zh-TW" altLang="en-US" sz="4800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endCxn id="6" idx="0"/>
          </p:cNvCxnSpPr>
          <p:nvPr/>
        </p:nvCxnSpPr>
        <p:spPr>
          <a:xfrm flipH="1">
            <a:off x="3165022" y="1191986"/>
            <a:ext cx="1357993" cy="10668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endCxn id="7" idx="0"/>
          </p:cNvCxnSpPr>
          <p:nvPr/>
        </p:nvCxnSpPr>
        <p:spPr>
          <a:xfrm flipH="1">
            <a:off x="5004708" y="1436913"/>
            <a:ext cx="1" cy="82187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8" idx="0"/>
          </p:cNvCxnSpPr>
          <p:nvPr/>
        </p:nvCxnSpPr>
        <p:spPr>
          <a:xfrm>
            <a:off x="5544502" y="1191986"/>
            <a:ext cx="1299892" cy="10668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10" idx="0"/>
          </p:cNvCxnSpPr>
          <p:nvPr/>
        </p:nvCxnSpPr>
        <p:spPr>
          <a:xfrm flipH="1">
            <a:off x="2131152" y="3173186"/>
            <a:ext cx="622663" cy="8822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endCxn id="9" idx="0"/>
          </p:cNvCxnSpPr>
          <p:nvPr/>
        </p:nvCxnSpPr>
        <p:spPr>
          <a:xfrm>
            <a:off x="3462477" y="3173186"/>
            <a:ext cx="434610" cy="8822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6362701" y="3203394"/>
            <a:ext cx="287860" cy="62293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7237369" y="3116312"/>
            <a:ext cx="382632" cy="71001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>
            <a:off x="7237369" y="4867003"/>
            <a:ext cx="342356" cy="69559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3" idx="5"/>
          </p:cNvCxnSpPr>
          <p:nvPr/>
        </p:nvCxnSpPr>
        <p:spPr>
          <a:xfrm>
            <a:off x="8167439" y="4775548"/>
            <a:ext cx="450781" cy="78705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93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2" grpId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416</Words>
  <Application>Microsoft Office PowerPoint</Application>
  <PresentationFormat>寬螢幕</PresentationFormat>
  <Paragraphs>52</Paragraphs>
  <Slides>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評分與搜尋樹</vt:lpstr>
      <vt:lpstr>評分與搜尋樹(續)</vt:lpstr>
      <vt:lpstr>評分與搜尋樹(續)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12</cp:revision>
  <dcterms:created xsi:type="dcterms:W3CDTF">2017-11-28T10:41:17Z</dcterms:created>
  <dcterms:modified xsi:type="dcterms:W3CDTF">2017-11-28T12:11:37Z</dcterms:modified>
</cp:coreProperties>
</file>