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75" r:id="rId3"/>
    <p:sldId id="276" r:id="rId4"/>
    <p:sldId id="277" r:id="rId5"/>
    <p:sldId id="278" r:id="rId6"/>
    <p:sldId id="279" r:id="rId7"/>
    <p:sldId id="281" r:id="rId8"/>
    <p:sldId id="269" r:id="rId9"/>
    <p:sldId id="270" r:id="rId10"/>
    <p:sldId id="291" r:id="rId11"/>
    <p:sldId id="282" r:id="rId12"/>
    <p:sldId id="298" r:id="rId13"/>
    <p:sldId id="280" r:id="rId14"/>
    <p:sldId id="283" r:id="rId15"/>
    <p:sldId id="284" r:id="rId16"/>
    <p:sldId id="285" r:id="rId17"/>
    <p:sldId id="288" r:id="rId18"/>
    <p:sldId id="289" r:id="rId19"/>
    <p:sldId id="290" r:id="rId20"/>
    <p:sldId id="268" r:id="rId21"/>
    <p:sldId id="297" r:id="rId22"/>
    <p:sldId id="257" r:id="rId23"/>
    <p:sldId id="258" r:id="rId24"/>
    <p:sldId id="259" r:id="rId25"/>
    <p:sldId id="260" r:id="rId26"/>
    <p:sldId id="294" r:id="rId27"/>
    <p:sldId id="295" r:id="rId28"/>
    <p:sldId id="263" r:id="rId29"/>
    <p:sldId id="299" r:id="rId30"/>
    <p:sldId id="266" r:id="rId31"/>
    <p:sldId id="273" r:id="rId32"/>
    <p:sldId id="296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43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EC008-2375-4651-8265-4180852F705F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76E308FD-55E7-4E1B-A30A-02C7153AEE36}">
      <dgm:prSet phldrT="[文字]" custT="1"/>
      <dgm:spPr/>
      <dgm:t>
        <a:bodyPr/>
        <a:lstStyle/>
        <a:p>
          <a:r>
            <a:rPr lang="en-US" altLang="zh-TW" sz="2800" dirty="0"/>
            <a:t>Timeslot</a:t>
          </a:r>
          <a:endParaRPr lang="zh-TW" altLang="en-US" sz="2800" dirty="0"/>
        </a:p>
      </dgm:t>
    </dgm:pt>
    <dgm:pt modelId="{ED8E95A2-117C-42E9-9E98-F659B4F7F25B}" type="parTrans" cxnId="{DF84D5A5-A9DF-456E-A021-21AEE41D0F40}">
      <dgm:prSet/>
      <dgm:spPr/>
      <dgm:t>
        <a:bodyPr/>
        <a:lstStyle/>
        <a:p>
          <a:endParaRPr lang="zh-TW" altLang="en-US"/>
        </a:p>
      </dgm:t>
    </dgm:pt>
    <dgm:pt modelId="{2B0F00D9-FE0C-4BDA-9D9C-89B1878ADCA5}" type="sibTrans" cxnId="{DF84D5A5-A9DF-456E-A021-21AEE41D0F40}">
      <dgm:prSet/>
      <dgm:spPr/>
      <dgm:t>
        <a:bodyPr/>
        <a:lstStyle/>
        <a:p>
          <a:endParaRPr lang="zh-TW" altLang="en-US"/>
        </a:p>
      </dgm:t>
    </dgm:pt>
    <dgm:pt modelId="{55E02F36-57AF-4D66-886E-F414A08F73C3}">
      <dgm:prSet phldrT="[文字]" custT="1"/>
      <dgm:spPr/>
      <dgm:t>
        <a:bodyPr/>
        <a:lstStyle/>
        <a:p>
          <a:r>
            <a:rPr lang="en-US" altLang="zh-TW" sz="2800" dirty="0"/>
            <a:t>Task</a:t>
          </a:r>
          <a:endParaRPr lang="zh-TW" altLang="en-US" sz="2800" dirty="0"/>
        </a:p>
      </dgm:t>
    </dgm:pt>
    <dgm:pt modelId="{8BDC64AC-0F5C-45C3-9719-522ADD8787BF}" type="parTrans" cxnId="{B1739EA3-7068-4604-911E-FAF8D54F3A0D}">
      <dgm:prSet/>
      <dgm:spPr/>
      <dgm:t>
        <a:bodyPr/>
        <a:lstStyle/>
        <a:p>
          <a:endParaRPr lang="zh-TW" altLang="en-US"/>
        </a:p>
      </dgm:t>
    </dgm:pt>
    <dgm:pt modelId="{A83E41EC-6498-4466-9CF1-62EBD519E272}" type="sibTrans" cxnId="{B1739EA3-7068-4604-911E-FAF8D54F3A0D}">
      <dgm:prSet/>
      <dgm:spPr/>
      <dgm:t>
        <a:bodyPr/>
        <a:lstStyle/>
        <a:p>
          <a:endParaRPr lang="zh-TW" altLang="en-US"/>
        </a:p>
      </dgm:t>
    </dgm:pt>
    <dgm:pt modelId="{156953FB-E2B6-4A09-A7F3-C2797CE3CC91}">
      <dgm:prSet phldrT="[文字]" custT="1"/>
      <dgm:spPr/>
      <dgm:t>
        <a:bodyPr/>
        <a:lstStyle/>
        <a:p>
          <a:r>
            <a:rPr lang="en-US" altLang="zh-TW" sz="2400" dirty="0"/>
            <a:t>Timetable</a:t>
          </a:r>
          <a:endParaRPr lang="zh-TW" altLang="en-US" sz="2400" dirty="0"/>
        </a:p>
      </dgm:t>
    </dgm:pt>
    <dgm:pt modelId="{947700A6-CBBD-47D9-AD4F-9D676825610B}" type="parTrans" cxnId="{D7445824-15D0-4315-88E4-9B61D8CA1E8E}">
      <dgm:prSet/>
      <dgm:spPr/>
      <dgm:t>
        <a:bodyPr/>
        <a:lstStyle/>
        <a:p>
          <a:endParaRPr lang="zh-TW" altLang="en-US"/>
        </a:p>
      </dgm:t>
    </dgm:pt>
    <dgm:pt modelId="{D1D78E97-8F72-45ED-A4D3-B45947046FB2}" type="sibTrans" cxnId="{D7445824-15D0-4315-88E4-9B61D8CA1E8E}">
      <dgm:prSet/>
      <dgm:spPr/>
      <dgm:t>
        <a:bodyPr/>
        <a:lstStyle/>
        <a:p>
          <a:endParaRPr lang="zh-TW" altLang="en-US"/>
        </a:p>
      </dgm:t>
    </dgm:pt>
    <dgm:pt modelId="{B3FFFD55-D447-4576-9D6F-8686349817D8}" type="pres">
      <dgm:prSet presAssocID="{C1BEC008-2375-4651-8265-4180852F705F}" presName="linearFlow" presStyleCnt="0">
        <dgm:presLayoutVars>
          <dgm:dir/>
          <dgm:resizeHandles val="exact"/>
        </dgm:presLayoutVars>
      </dgm:prSet>
      <dgm:spPr/>
    </dgm:pt>
    <dgm:pt modelId="{BAE1F85F-F1CF-4247-BA61-A0819A97E7B1}" type="pres">
      <dgm:prSet presAssocID="{76E308FD-55E7-4E1B-A30A-02C7153AEE36}" presName="node" presStyleLbl="node1" presStyleIdx="0" presStyleCnt="3">
        <dgm:presLayoutVars>
          <dgm:bulletEnabled val="1"/>
        </dgm:presLayoutVars>
      </dgm:prSet>
      <dgm:spPr/>
    </dgm:pt>
    <dgm:pt modelId="{F3D65604-C95D-409B-AFAF-20A8F95281B6}" type="pres">
      <dgm:prSet presAssocID="{2B0F00D9-FE0C-4BDA-9D9C-89B1878ADCA5}" presName="spacerL" presStyleCnt="0"/>
      <dgm:spPr/>
    </dgm:pt>
    <dgm:pt modelId="{BCEE47BD-7EF7-4DD8-B043-1B281A6ADEAF}" type="pres">
      <dgm:prSet presAssocID="{2B0F00D9-FE0C-4BDA-9D9C-89B1878ADCA5}" presName="sibTrans" presStyleLbl="sibTrans2D1" presStyleIdx="0" presStyleCnt="2"/>
      <dgm:spPr/>
    </dgm:pt>
    <dgm:pt modelId="{7FD95216-F862-466C-A6C0-974F02E5A32A}" type="pres">
      <dgm:prSet presAssocID="{2B0F00D9-FE0C-4BDA-9D9C-89B1878ADCA5}" presName="spacerR" presStyleCnt="0"/>
      <dgm:spPr/>
    </dgm:pt>
    <dgm:pt modelId="{A76F7791-00EA-4000-946F-BAA659B364CA}" type="pres">
      <dgm:prSet presAssocID="{55E02F36-57AF-4D66-886E-F414A08F73C3}" presName="node" presStyleLbl="node1" presStyleIdx="1" presStyleCnt="3">
        <dgm:presLayoutVars>
          <dgm:bulletEnabled val="1"/>
        </dgm:presLayoutVars>
      </dgm:prSet>
      <dgm:spPr/>
    </dgm:pt>
    <dgm:pt modelId="{04BCE7E7-9B6D-4D0D-BB43-A47BDAA8DE0D}" type="pres">
      <dgm:prSet presAssocID="{A83E41EC-6498-4466-9CF1-62EBD519E272}" presName="spacerL" presStyleCnt="0"/>
      <dgm:spPr/>
    </dgm:pt>
    <dgm:pt modelId="{FEC305AB-04EA-4EC3-A801-A2B9084A9416}" type="pres">
      <dgm:prSet presAssocID="{A83E41EC-6498-4466-9CF1-62EBD519E272}" presName="sibTrans" presStyleLbl="sibTrans2D1" presStyleIdx="1" presStyleCnt="2"/>
      <dgm:spPr/>
    </dgm:pt>
    <dgm:pt modelId="{743ABB69-E947-45FF-8870-DE9BB1AD1F9A}" type="pres">
      <dgm:prSet presAssocID="{A83E41EC-6498-4466-9CF1-62EBD519E272}" presName="spacerR" presStyleCnt="0"/>
      <dgm:spPr/>
    </dgm:pt>
    <dgm:pt modelId="{1B22810D-CC20-49BC-9D52-8EA2B347548F}" type="pres">
      <dgm:prSet presAssocID="{156953FB-E2B6-4A09-A7F3-C2797CE3CC91}" presName="node" presStyleLbl="node1" presStyleIdx="2" presStyleCnt="3">
        <dgm:presLayoutVars>
          <dgm:bulletEnabled val="1"/>
        </dgm:presLayoutVars>
      </dgm:prSet>
      <dgm:spPr/>
    </dgm:pt>
  </dgm:ptLst>
  <dgm:cxnLst>
    <dgm:cxn modelId="{08FBD304-E165-4B63-9CB5-A46E29190E0F}" type="presOf" srcId="{2B0F00D9-FE0C-4BDA-9D9C-89B1878ADCA5}" destId="{BCEE47BD-7EF7-4DD8-B043-1B281A6ADEAF}" srcOrd="0" destOrd="0" presId="urn:microsoft.com/office/officeart/2005/8/layout/equation1"/>
    <dgm:cxn modelId="{B1618321-3626-40D2-845C-587305492B68}" type="presOf" srcId="{A83E41EC-6498-4466-9CF1-62EBD519E272}" destId="{FEC305AB-04EA-4EC3-A801-A2B9084A9416}" srcOrd="0" destOrd="0" presId="urn:microsoft.com/office/officeart/2005/8/layout/equation1"/>
    <dgm:cxn modelId="{D7445824-15D0-4315-88E4-9B61D8CA1E8E}" srcId="{C1BEC008-2375-4651-8265-4180852F705F}" destId="{156953FB-E2B6-4A09-A7F3-C2797CE3CC91}" srcOrd="2" destOrd="0" parTransId="{947700A6-CBBD-47D9-AD4F-9D676825610B}" sibTransId="{D1D78E97-8F72-45ED-A4D3-B45947046FB2}"/>
    <dgm:cxn modelId="{6F4CA125-AA46-4B07-83FE-E732AD9D12F9}" type="presOf" srcId="{C1BEC008-2375-4651-8265-4180852F705F}" destId="{B3FFFD55-D447-4576-9D6F-8686349817D8}" srcOrd="0" destOrd="0" presId="urn:microsoft.com/office/officeart/2005/8/layout/equation1"/>
    <dgm:cxn modelId="{3D7D348B-A60D-4529-8DA1-5297D3D613F4}" type="presOf" srcId="{156953FB-E2B6-4A09-A7F3-C2797CE3CC91}" destId="{1B22810D-CC20-49BC-9D52-8EA2B347548F}" srcOrd="0" destOrd="0" presId="urn:microsoft.com/office/officeart/2005/8/layout/equation1"/>
    <dgm:cxn modelId="{8CCCB28B-6E1D-4192-A090-75AA971AB72C}" type="presOf" srcId="{55E02F36-57AF-4D66-886E-F414A08F73C3}" destId="{A76F7791-00EA-4000-946F-BAA659B364CA}" srcOrd="0" destOrd="0" presId="urn:microsoft.com/office/officeart/2005/8/layout/equation1"/>
    <dgm:cxn modelId="{B1739EA3-7068-4604-911E-FAF8D54F3A0D}" srcId="{C1BEC008-2375-4651-8265-4180852F705F}" destId="{55E02F36-57AF-4D66-886E-F414A08F73C3}" srcOrd="1" destOrd="0" parTransId="{8BDC64AC-0F5C-45C3-9719-522ADD8787BF}" sibTransId="{A83E41EC-6498-4466-9CF1-62EBD519E272}"/>
    <dgm:cxn modelId="{DF84D5A5-A9DF-456E-A021-21AEE41D0F40}" srcId="{C1BEC008-2375-4651-8265-4180852F705F}" destId="{76E308FD-55E7-4E1B-A30A-02C7153AEE36}" srcOrd="0" destOrd="0" parTransId="{ED8E95A2-117C-42E9-9E98-F659B4F7F25B}" sibTransId="{2B0F00D9-FE0C-4BDA-9D9C-89B1878ADCA5}"/>
    <dgm:cxn modelId="{588A57BE-B894-45C0-9D8B-5F63E44C9B26}" type="presOf" srcId="{76E308FD-55E7-4E1B-A30A-02C7153AEE36}" destId="{BAE1F85F-F1CF-4247-BA61-A0819A97E7B1}" srcOrd="0" destOrd="0" presId="urn:microsoft.com/office/officeart/2005/8/layout/equation1"/>
    <dgm:cxn modelId="{289ECD89-00C9-41FC-971B-87E625FC705A}" type="presParOf" srcId="{B3FFFD55-D447-4576-9D6F-8686349817D8}" destId="{BAE1F85F-F1CF-4247-BA61-A0819A97E7B1}" srcOrd="0" destOrd="0" presId="urn:microsoft.com/office/officeart/2005/8/layout/equation1"/>
    <dgm:cxn modelId="{D1A5BBFC-CB26-4CC9-AEBE-CA4C61CFB7DB}" type="presParOf" srcId="{B3FFFD55-D447-4576-9D6F-8686349817D8}" destId="{F3D65604-C95D-409B-AFAF-20A8F95281B6}" srcOrd="1" destOrd="0" presId="urn:microsoft.com/office/officeart/2005/8/layout/equation1"/>
    <dgm:cxn modelId="{495E9E1A-D226-481F-9225-F7388D29BD4E}" type="presParOf" srcId="{B3FFFD55-D447-4576-9D6F-8686349817D8}" destId="{BCEE47BD-7EF7-4DD8-B043-1B281A6ADEAF}" srcOrd="2" destOrd="0" presId="urn:microsoft.com/office/officeart/2005/8/layout/equation1"/>
    <dgm:cxn modelId="{05993F07-FE35-47D9-B1CC-99D3D8AD640B}" type="presParOf" srcId="{B3FFFD55-D447-4576-9D6F-8686349817D8}" destId="{7FD95216-F862-466C-A6C0-974F02E5A32A}" srcOrd="3" destOrd="0" presId="urn:microsoft.com/office/officeart/2005/8/layout/equation1"/>
    <dgm:cxn modelId="{938586E5-38C4-4990-B61D-90B8EE6DA8F4}" type="presParOf" srcId="{B3FFFD55-D447-4576-9D6F-8686349817D8}" destId="{A76F7791-00EA-4000-946F-BAA659B364CA}" srcOrd="4" destOrd="0" presId="urn:microsoft.com/office/officeart/2005/8/layout/equation1"/>
    <dgm:cxn modelId="{A35F6D04-7FB8-412E-9F58-6DFBC6D2A440}" type="presParOf" srcId="{B3FFFD55-D447-4576-9D6F-8686349817D8}" destId="{04BCE7E7-9B6D-4D0D-BB43-A47BDAA8DE0D}" srcOrd="5" destOrd="0" presId="urn:microsoft.com/office/officeart/2005/8/layout/equation1"/>
    <dgm:cxn modelId="{083E9848-456E-4235-B1CE-B769645854ED}" type="presParOf" srcId="{B3FFFD55-D447-4576-9D6F-8686349817D8}" destId="{FEC305AB-04EA-4EC3-A801-A2B9084A9416}" srcOrd="6" destOrd="0" presId="urn:microsoft.com/office/officeart/2005/8/layout/equation1"/>
    <dgm:cxn modelId="{369F670E-F538-49A9-9003-613FE97409AF}" type="presParOf" srcId="{B3FFFD55-D447-4576-9D6F-8686349817D8}" destId="{743ABB69-E947-45FF-8870-DE9BB1AD1F9A}" srcOrd="7" destOrd="0" presId="urn:microsoft.com/office/officeart/2005/8/layout/equation1"/>
    <dgm:cxn modelId="{34176BAD-BA5A-40C2-82A9-48411727B7FD}" type="presParOf" srcId="{B3FFFD55-D447-4576-9D6F-8686349817D8}" destId="{1B22810D-CC20-49BC-9D52-8EA2B347548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A6606B-EB16-4367-BA80-2315FACC802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1C2DD95-82AE-416A-A2B3-DF590767317F}">
      <dgm:prSet phldrT="[文字]"/>
      <dgm:spPr/>
      <dgm:t>
        <a:bodyPr/>
        <a:lstStyle/>
        <a:p>
          <a:r>
            <a:rPr lang="en-US" altLang="zh-TW" dirty="0"/>
            <a:t>Data Preprocessing:</a:t>
          </a:r>
        </a:p>
        <a:p>
          <a:r>
            <a:rPr lang="en-US" altLang="zh-TW" dirty="0"/>
            <a:t>Ball production</a:t>
          </a:r>
        </a:p>
        <a:p>
          <a:r>
            <a:rPr lang="en-US" altLang="zh-TW" dirty="0"/>
            <a:t>(timeslot)</a:t>
          </a:r>
        </a:p>
      </dgm:t>
    </dgm:pt>
    <dgm:pt modelId="{01A39538-7E48-47FB-B230-C5AB88B544A2}" type="parTrans" cxnId="{84D7B990-D0F0-4408-B317-5E5020649A01}">
      <dgm:prSet/>
      <dgm:spPr/>
      <dgm:t>
        <a:bodyPr/>
        <a:lstStyle/>
        <a:p>
          <a:endParaRPr lang="zh-TW" altLang="en-US"/>
        </a:p>
      </dgm:t>
    </dgm:pt>
    <dgm:pt modelId="{41F52DC3-C959-455C-971E-AE4F66B24130}" type="sibTrans" cxnId="{84D7B990-D0F0-4408-B317-5E5020649A01}">
      <dgm:prSet/>
      <dgm:spPr/>
      <dgm:t>
        <a:bodyPr/>
        <a:lstStyle/>
        <a:p>
          <a:endParaRPr lang="zh-TW" altLang="en-US"/>
        </a:p>
      </dgm:t>
    </dgm:pt>
    <dgm:pt modelId="{78D54D53-2583-4047-BC1E-1AC14F20611C}">
      <dgm:prSet phldrT="[文字]"/>
      <dgm:spPr/>
      <dgm:t>
        <a:bodyPr/>
        <a:lstStyle/>
        <a:p>
          <a:r>
            <a:rPr lang="en-US" altLang="zh-TW" dirty="0"/>
            <a:t>Data Preprocessing:</a:t>
          </a:r>
        </a:p>
        <a:p>
          <a:r>
            <a:rPr lang="en-US" altLang="zh-TW" dirty="0"/>
            <a:t>Box production</a:t>
          </a:r>
        </a:p>
        <a:p>
          <a:r>
            <a:rPr lang="en-US" altLang="zh-TW" dirty="0"/>
            <a:t>(task)(course)</a:t>
          </a:r>
          <a:endParaRPr lang="zh-TW" altLang="en-US" dirty="0"/>
        </a:p>
      </dgm:t>
    </dgm:pt>
    <dgm:pt modelId="{332476B3-593D-4956-A24A-4D6DB19F24D8}" type="parTrans" cxnId="{9C4851B7-BC2F-4D29-882A-FC71906BE7D5}">
      <dgm:prSet/>
      <dgm:spPr/>
      <dgm:t>
        <a:bodyPr/>
        <a:lstStyle/>
        <a:p>
          <a:endParaRPr lang="zh-TW" altLang="en-US"/>
        </a:p>
      </dgm:t>
    </dgm:pt>
    <dgm:pt modelId="{2B043AB2-7005-402F-8C4D-6C0C342DABCA}" type="sibTrans" cxnId="{9C4851B7-BC2F-4D29-882A-FC71906BE7D5}">
      <dgm:prSet/>
      <dgm:spPr/>
      <dgm:t>
        <a:bodyPr/>
        <a:lstStyle/>
        <a:p>
          <a:endParaRPr lang="zh-TW" altLang="en-US"/>
        </a:p>
      </dgm:t>
    </dgm:pt>
    <dgm:pt modelId="{C2A0DF75-EEBD-4372-996C-11D19AE5E490}">
      <dgm:prSet phldrT="[文字]"/>
      <dgm:spPr/>
      <dgm:t>
        <a:bodyPr/>
        <a:lstStyle/>
        <a:p>
          <a:r>
            <a:rPr lang="en-US" altLang="zh-TW" dirty="0"/>
            <a:t>Timetabling:</a:t>
          </a:r>
        </a:p>
        <a:p>
          <a:r>
            <a:rPr lang="en-US" altLang="zh-TW" dirty="0"/>
            <a:t>Best-first search tree</a:t>
          </a:r>
          <a:endParaRPr lang="zh-TW" altLang="en-US" dirty="0"/>
        </a:p>
      </dgm:t>
    </dgm:pt>
    <dgm:pt modelId="{DB653C1C-31A3-4555-B5C6-FA2DC67F834F}" type="parTrans" cxnId="{216F759C-8FCF-433A-930B-4CA0106F3885}">
      <dgm:prSet/>
      <dgm:spPr/>
      <dgm:t>
        <a:bodyPr/>
        <a:lstStyle/>
        <a:p>
          <a:endParaRPr lang="zh-TW" altLang="en-US"/>
        </a:p>
      </dgm:t>
    </dgm:pt>
    <dgm:pt modelId="{F72E0F90-C7A7-4192-91C1-30ED5E3DD4B2}" type="sibTrans" cxnId="{216F759C-8FCF-433A-930B-4CA0106F3885}">
      <dgm:prSet/>
      <dgm:spPr/>
      <dgm:t>
        <a:bodyPr/>
        <a:lstStyle/>
        <a:p>
          <a:endParaRPr lang="zh-TW" altLang="en-US"/>
        </a:p>
      </dgm:t>
    </dgm:pt>
    <dgm:pt modelId="{90E8F111-98AF-4B2F-8AA4-79EE2E4C14E2}" type="pres">
      <dgm:prSet presAssocID="{1DA6606B-EB16-4367-BA80-2315FACC8025}" presName="CompostProcess" presStyleCnt="0">
        <dgm:presLayoutVars>
          <dgm:dir/>
          <dgm:resizeHandles val="exact"/>
        </dgm:presLayoutVars>
      </dgm:prSet>
      <dgm:spPr/>
    </dgm:pt>
    <dgm:pt modelId="{A74A6A7E-676F-4709-81B9-85803A7DB077}" type="pres">
      <dgm:prSet presAssocID="{1DA6606B-EB16-4367-BA80-2315FACC8025}" presName="arrow" presStyleLbl="bgShp" presStyleIdx="0" presStyleCnt="1"/>
      <dgm:spPr/>
    </dgm:pt>
    <dgm:pt modelId="{C083E1BC-ED33-4F19-A8AF-3D7E1978D26A}" type="pres">
      <dgm:prSet presAssocID="{1DA6606B-EB16-4367-BA80-2315FACC8025}" presName="linearProcess" presStyleCnt="0"/>
      <dgm:spPr/>
    </dgm:pt>
    <dgm:pt modelId="{C837FEC6-A752-41A9-8B51-7983F1FDA679}" type="pres">
      <dgm:prSet presAssocID="{81C2DD95-82AE-416A-A2B3-DF590767317F}" presName="textNode" presStyleLbl="node1" presStyleIdx="0" presStyleCnt="3">
        <dgm:presLayoutVars>
          <dgm:bulletEnabled val="1"/>
        </dgm:presLayoutVars>
      </dgm:prSet>
      <dgm:spPr/>
    </dgm:pt>
    <dgm:pt modelId="{A5A4ACF5-63DE-462E-94B2-95167A28B58E}" type="pres">
      <dgm:prSet presAssocID="{41F52DC3-C959-455C-971E-AE4F66B24130}" presName="sibTrans" presStyleCnt="0"/>
      <dgm:spPr/>
    </dgm:pt>
    <dgm:pt modelId="{DB45FEF7-C0DD-4AAC-B37C-7D174B0B2D01}" type="pres">
      <dgm:prSet presAssocID="{78D54D53-2583-4047-BC1E-1AC14F20611C}" presName="textNode" presStyleLbl="node1" presStyleIdx="1" presStyleCnt="3">
        <dgm:presLayoutVars>
          <dgm:bulletEnabled val="1"/>
        </dgm:presLayoutVars>
      </dgm:prSet>
      <dgm:spPr/>
    </dgm:pt>
    <dgm:pt modelId="{72DA05D2-0FE3-498B-9ECE-C9CBDC2F7E2F}" type="pres">
      <dgm:prSet presAssocID="{2B043AB2-7005-402F-8C4D-6C0C342DABCA}" presName="sibTrans" presStyleCnt="0"/>
      <dgm:spPr/>
    </dgm:pt>
    <dgm:pt modelId="{1D501877-D516-437F-BFE8-D496702CF332}" type="pres">
      <dgm:prSet presAssocID="{C2A0DF75-EEBD-4372-996C-11D19AE5E49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AAEAC89-8F19-4995-9CAD-40008E9EE094}" type="presOf" srcId="{C2A0DF75-EEBD-4372-996C-11D19AE5E490}" destId="{1D501877-D516-437F-BFE8-D496702CF332}" srcOrd="0" destOrd="0" presId="urn:microsoft.com/office/officeart/2005/8/layout/hProcess9"/>
    <dgm:cxn modelId="{84D7B990-D0F0-4408-B317-5E5020649A01}" srcId="{1DA6606B-EB16-4367-BA80-2315FACC8025}" destId="{81C2DD95-82AE-416A-A2B3-DF590767317F}" srcOrd="0" destOrd="0" parTransId="{01A39538-7E48-47FB-B230-C5AB88B544A2}" sibTransId="{41F52DC3-C959-455C-971E-AE4F66B24130}"/>
    <dgm:cxn modelId="{216F759C-8FCF-433A-930B-4CA0106F3885}" srcId="{1DA6606B-EB16-4367-BA80-2315FACC8025}" destId="{C2A0DF75-EEBD-4372-996C-11D19AE5E490}" srcOrd="2" destOrd="0" parTransId="{DB653C1C-31A3-4555-B5C6-FA2DC67F834F}" sibTransId="{F72E0F90-C7A7-4192-91C1-30ED5E3DD4B2}"/>
    <dgm:cxn modelId="{A7EA69A6-7E16-466A-8792-16ECF741D123}" type="presOf" srcId="{1DA6606B-EB16-4367-BA80-2315FACC8025}" destId="{90E8F111-98AF-4B2F-8AA4-79EE2E4C14E2}" srcOrd="0" destOrd="0" presId="urn:microsoft.com/office/officeart/2005/8/layout/hProcess9"/>
    <dgm:cxn modelId="{957B01AB-679E-461F-B185-03E226C11DB9}" type="presOf" srcId="{78D54D53-2583-4047-BC1E-1AC14F20611C}" destId="{DB45FEF7-C0DD-4AAC-B37C-7D174B0B2D01}" srcOrd="0" destOrd="0" presId="urn:microsoft.com/office/officeart/2005/8/layout/hProcess9"/>
    <dgm:cxn modelId="{9C4851B7-BC2F-4D29-882A-FC71906BE7D5}" srcId="{1DA6606B-EB16-4367-BA80-2315FACC8025}" destId="{78D54D53-2583-4047-BC1E-1AC14F20611C}" srcOrd="1" destOrd="0" parTransId="{332476B3-593D-4956-A24A-4D6DB19F24D8}" sibTransId="{2B043AB2-7005-402F-8C4D-6C0C342DABCA}"/>
    <dgm:cxn modelId="{92D131E0-D6E6-4F35-8C11-28B39509C92D}" type="presOf" srcId="{81C2DD95-82AE-416A-A2B3-DF590767317F}" destId="{C837FEC6-A752-41A9-8B51-7983F1FDA679}" srcOrd="0" destOrd="0" presId="urn:microsoft.com/office/officeart/2005/8/layout/hProcess9"/>
    <dgm:cxn modelId="{1220E7D0-6531-435E-9D35-FE85D0E2D552}" type="presParOf" srcId="{90E8F111-98AF-4B2F-8AA4-79EE2E4C14E2}" destId="{A74A6A7E-676F-4709-81B9-85803A7DB077}" srcOrd="0" destOrd="0" presId="urn:microsoft.com/office/officeart/2005/8/layout/hProcess9"/>
    <dgm:cxn modelId="{7B73EBA9-DC9B-4195-97FF-375249FFB62F}" type="presParOf" srcId="{90E8F111-98AF-4B2F-8AA4-79EE2E4C14E2}" destId="{C083E1BC-ED33-4F19-A8AF-3D7E1978D26A}" srcOrd="1" destOrd="0" presId="urn:microsoft.com/office/officeart/2005/8/layout/hProcess9"/>
    <dgm:cxn modelId="{9049F0F3-FD62-49C1-835D-090046B1EC06}" type="presParOf" srcId="{C083E1BC-ED33-4F19-A8AF-3D7E1978D26A}" destId="{C837FEC6-A752-41A9-8B51-7983F1FDA679}" srcOrd="0" destOrd="0" presId="urn:microsoft.com/office/officeart/2005/8/layout/hProcess9"/>
    <dgm:cxn modelId="{8656393C-96B4-4F70-A843-4DA902E4F9E0}" type="presParOf" srcId="{C083E1BC-ED33-4F19-A8AF-3D7E1978D26A}" destId="{A5A4ACF5-63DE-462E-94B2-95167A28B58E}" srcOrd="1" destOrd="0" presId="urn:microsoft.com/office/officeart/2005/8/layout/hProcess9"/>
    <dgm:cxn modelId="{1991488B-4EC5-4F03-BF47-CE646BA0185A}" type="presParOf" srcId="{C083E1BC-ED33-4F19-A8AF-3D7E1978D26A}" destId="{DB45FEF7-C0DD-4AAC-B37C-7D174B0B2D01}" srcOrd="2" destOrd="0" presId="urn:microsoft.com/office/officeart/2005/8/layout/hProcess9"/>
    <dgm:cxn modelId="{10736325-8B3D-427B-8AD1-C1DFF1D43411}" type="presParOf" srcId="{C083E1BC-ED33-4F19-A8AF-3D7E1978D26A}" destId="{72DA05D2-0FE3-498B-9ECE-C9CBDC2F7E2F}" srcOrd="3" destOrd="0" presId="urn:microsoft.com/office/officeart/2005/8/layout/hProcess9"/>
    <dgm:cxn modelId="{E40611F3-FA77-4F3B-8C57-A0BA8D6BF681}" type="presParOf" srcId="{C083E1BC-ED33-4F19-A8AF-3D7E1978D26A}" destId="{1D501877-D516-437F-BFE8-D496702CF33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890B90-D6E9-4A1B-9C34-AA834408E477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BD585C1-4496-4515-9720-048D008031AF}">
      <dgm:prSet phldrT="[文字]"/>
      <dgm:spPr/>
      <dgm:t>
        <a:bodyPr/>
        <a:lstStyle/>
        <a:p>
          <a:r>
            <a:rPr lang="en-US" altLang="zh-TW" dirty="0"/>
            <a:t>Data</a:t>
          </a:r>
        </a:p>
        <a:p>
          <a:r>
            <a:rPr lang="en-US" altLang="zh-TW" dirty="0"/>
            <a:t>Structure</a:t>
          </a:r>
          <a:endParaRPr lang="zh-TW" altLang="en-US" dirty="0"/>
        </a:p>
      </dgm:t>
    </dgm:pt>
    <dgm:pt modelId="{B25F03B2-4D70-41F2-A926-C04A586AA79F}" type="parTrans" cxnId="{920EFA1E-E4E1-4F2E-AB5E-299B62CF5A06}">
      <dgm:prSet/>
      <dgm:spPr/>
      <dgm:t>
        <a:bodyPr/>
        <a:lstStyle/>
        <a:p>
          <a:endParaRPr lang="zh-TW" altLang="en-US"/>
        </a:p>
      </dgm:t>
    </dgm:pt>
    <dgm:pt modelId="{6408235D-0616-4E1F-A776-9F4DD265CEDF}" type="sibTrans" cxnId="{920EFA1E-E4E1-4F2E-AB5E-299B62CF5A06}">
      <dgm:prSet/>
      <dgm:spPr/>
      <dgm:t>
        <a:bodyPr/>
        <a:lstStyle/>
        <a:p>
          <a:endParaRPr lang="zh-TW" altLang="en-US"/>
        </a:p>
      </dgm:t>
    </dgm:pt>
    <dgm:pt modelId="{284CA1D4-8A52-4303-8EE5-AF1A46851CB9}">
      <dgm:prSet phldrT="[文字]"/>
      <dgm:spPr/>
      <dgm:t>
        <a:bodyPr/>
        <a:lstStyle/>
        <a:p>
          <a:r>
            <a:rPr lang="en-US" altLang="zh-TW" dirty="0"/>
            <a:t>Solution</a:t>
          </a:r>
        </a:p>
        <a:p>
          <a:r>
            <a:rPr lang="en-US" altLang="zh-TW" dirty="0"/>
            <a:t>Search</a:t>
          </a:r>
          <a:endParaRPr lang="zh-TW" altLang="en-US" dirty="0"/>
        </a:p>
      </dgm:t>
    </dgm:pt>
    <dgm:pt modelId="{B4566517-A603-40E4-88CC-EF27138DAEA2}" type="parTrans" cxnId="{D3C69632-0C54-4091-8C35-1C35F2C8EF7B}">
      <dgm:prSet/>
      <dgm:spPr/>
      <dgm:t>
        <a:bodyPr/>
        <a:lstStyle/>
        <a:p>
          <a:endParaRPr lang="zh-TW" altLang="en-US"/>
        </a:p>
      </dgm:t>
    </dgm:pt>
    <dgm:pt modelId="{4BCE66DB-AF8B-4C27-B6A3-8970F4942858}" type="sibTrans" cxnId="{D3C69632-0C54-4091-8C35-1C35F2C8EF7B}">
      <dgm:prSet/>
      <dgm:spPr/>
      <dgm:t>
        <a:bodyPr/>
        <a:lstStyle/>
        <a:p>
          <a:endParaRPr lang="zh-TW" altLang="en-US"/>
        </a:p>
      </dgm:t>
    </dgm:pt>
    <dgm:pt modelId="{5C76247F-1B09-4491-9850-428CA00D8516}" type="pres">
      <dgm:prSet presAssocID="{5F890B90-D6E9-4A1B-9C34-AA834408E477}" presName="compositeShape" presStyleCnt="0">
        <dgm:presLayoutVars>
          <dgm:chMax val="2"/>
          <dgm:dir/>
          <dgm:resizeHandles val="exact"/>
        </dgm:presLayoutVars>
      </dgm:prSet>
      <dgm:spPr/>
    </dgm:pt>
    <dgm:pt modelId="{8DCDA428-1A7F-479B-B799-1BB3F429023E}" type="pres">
      <dgm:prSet presAssocID="{5F890B90-D6E9-4A1B-9C34-AA834408E477}" presName="ribbon" presStyleLbl="node1" presStyleIdx="0" presStyleCnt="1"/>
      <dgm:spPr/>
    </dgm:pt>
    <dgm:pt modelId="{501BE18F-F90C-4124-A05A-B89E9B07C398}" type="pres">
      <dgm:prSet presAssocID="{5F890B90-D6E9-4A1B-9C34-AA834408E477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13F17DC6-6228-48CC-81F1-517FEF415226}" type="pres">
      <dgm:prSet presAssocID="{5F890B90-D6E9-4A1B-9C34-AA834408E477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8F9C09-6DEC-4282-9DDB-203FF2958FC4}" type="presOf" srcId="{CBD585C1-4496-4515-9720-048D008031AF}" destId="{501BE18F-F90C-4124-A05A-B89E9B07C398}" srcOrd="0" destOrd="0" presId="urn:microsoft.com/office/officeart/2005/8/layout/arrow6"/>
    <dgm:cxn modelId="{920EFA1E-E4E1-4F2E-AB5E-299B62CF5A06}" srcId="{5F890B90-D6E9-4A1B-9C34-AA834408E477}" destId="{CBD585C1-4496-4515-9720-048D008031AF}" srcOrd="0" destOrd="0" parTransId="{B25F03B2-4D70-41F2-A926-C04A586AA79F}" sibTransId="{6408235D-0616-4E1F-A776-9F4DD265CEDF}"/>
    <dgm:cxn modelId="{D3C69632-0C54-4091-8C35-1C35F2C8EF7B}" srcId="{5F890B90-D6E9-4A1B-9C34-AA834408E477}" destId="{284CA1D4-8A52-4303-8EE5-AF1A46851CB9}" srcOrd="1" destOrd="0" parTransId="{B4566517-A603-40E4-88CC-EF27138DAEA2}" sibTransId="{4BCE66DB-AF8B-4C27-B6A3-8970F4942858}"/>
    <dgm:cxn modelId="{32404F8E-5C3A-48D1-80D0-68F866D01972}" type="presOf" srcId="{5F890B90-D6E9-4A1B-9C34-AA834408E477}" destId="{5C76247F-1B09-4491-9850-428CA00D8516}" srcOrd="0" destOrd="0" presId="urn:microsoft.com/office/officeart/2005/8/layout/arrow6"/>
    <dgm:cxn modelId="{484891DE-3027-4465-9EC6-5CE4B30700F0}" type="presOf" srcId="{284CA1D4-8A52-4303-8EE5-AF1A46851CB9}" destId="{13F17DC6-6228-48CC-81F1-517FEF415226}" srcOrd="0" destOrd="0" presId="urn:microsoft.com/office/officeart/2005/8/layout/arrow6"/>
    <dgm:cxn modelId="{D5E31767-A9E8-4533-A305-919290BC1E1F}" type="presParOf" srcId="{5C76247F-1B09-4491-9850-428CA00D8516}" destId="{8DCDA428-1A7F-479B-B799-1BB3F429023E}" srcOrd="0" destOrd="0" presId="urn:microsoft.com/office/officeart/2005/8/layout/arrow6"/>
    <dgm:cxn modelId="{692FC6D2-4BCC-4C87-9A3A-B66C4D6EB941}" type="presParOf" srcId="{5C76247F-1B09-4491-9850-428CA00D8516}" destId="{501BE18F-F90C-4124-A05A-B89E9B07C398}" srcOrd="1" destOrd="0" presId="urn:microsoft.com/office/officeart/2005/8/layout/arrow6"/>
    <dgm:cxn modelId="{618203A0-31A3-4F00-9A81-A86F81DFA32A}" type="presParOf" srcId="{5C76247F-1B09-4491-9850-428CA00D8516}" destId="{13F17DC6-6228-48CC-81F1-517FEF41522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CDF18B-9A9A-40D0-9946-034B51CF7F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F2474C4-27CD-450D-8CC0-5E6E53D2D423}">
      <dgm:prSet phldrT="[文字]"/>
      <dgm:spPr/>
      <dgm:t>
        <a:bodyPr/>
        <a:lstStyle/>
        <a:p>
          <a:r>
            <a:rPr lang="zh-TW" altLang="en-US" dirty="0"/>
            <a:t>專家系統</a:t>
          </a:r>
        </a:p>
      </dgm:t>
    </dgm:pt>
    <dgm:pt modelId="{4957B2D0-DECA-4595-952F-5E4F53A0F9F8}" type="parTrans" cxnId="{93421D5B-7E18-4F29-BE56-C002C1693F29}">
      <dgm:prSet/>
      <dgm:spPr/>
      <dgm:t>
        <a:bodyPr/>
        <a:lstStyle/>
        <a:p>
          <a:endParaRPr lang="zh-TW" altLang="en-US"/>
        </a:p>
      </dgm:t>
    </dgm:pt>
    <dgm:pt modelId="{A9966997-C67E-4285-933E-E03D708C9232}" type="sibTrans" cxnId="{93421D5B-7E18-4F29-BE56-C002C1693F29}">
      <dgm:prSet/>
      <dgm:spPr/>
      <dgm:t>
        <a:bodyPr/>
        <a:lstStyle/>
        <a:p>
          <a:endParaRPr lang="zh-TW" altLang="en-US"/>
        </a:p>
      </dgm:t>
    </dgm:pt>
    <dgm:pt modelId="{EA6CC60A-E544-44A9-B091-20BBC58A5FB2}">
      <dgm:prSet phldrT="[文字]"/>
      <dgm:spPr/>
      <dgm:t>
        <a:bodyPr/>
        <a:lstStyle/>
        <a:p>
          <a:r>
            <a:rPr lang="zh-TW" altLang="en-US" dirty="0"/>
            <a:t>事實 </a:t>
          </a:r>
          <a:r>
            <a:rPr lang="en-US" altLang="zh-TW" dirty="0"/>
            <a:t>Fact</a:t>
          </a:r>
          <a:endParaRPr lang="zh-TW" altLang="en-US" dirty="0"/>
        </a:p>
      </dgm:t>
    </dgm:pt>
    <dgm:pt modelId="{E2A6ECCB-735A-458E-B57D-BC7A149CFE24}" type="parTrans" cxnId="{03BF7C53-0F7C-4436-8C7C-E9DCB4CF356D}">
      <dgm:prSet/>
      <dgm:spPr/>
      <dgm:t>
        <a:bodyPr/>
        <a:lstStyle/>
        <a:p>
          <a:endParaRPr lang="zh-TW" altLang="en-US"/>
        </a:p>
      </dgm:t>
    </dgm:pt>
    <dgm:pt modelId="{495000E5-84AF-4220-9419-C8E02A92F140}" type="sibTrans" cxnId="{03BF7C53-0F7C-4436-8C7C-E9DCB4CF356D}">
      <dgm:prSet/>
      <dgm:spPr/>
      <dgm:t>
        <a:bodyPr/>
        <a:lstStyle/>
        <a:p>
          <a:endParaRPr lang="zh-TW" altLang="en-US"/>
        </a:p>
      </dgm:t>
    </dgm:pt>
    <dgm:pt modelId="{A144E176-D1CF-4355-8901-791FB42FA0E1}">
      <dgm:prSet phldrT="[文字]"/>
      <dgm:spPr/>
      <dgm:t>
        <a:bodyPr/>
        <a:lstStyle/>
        <a:p>
          <a:r>
            <a:rPr lang="zh-TW" altLang="en-US" dirty="0"/>
            <a:t>規則 </a:t>
          </a:r>
          <a:r>
            <a:rPr lang="en-US" altLang="zh-TW" dirty="0"/>
            <a:t>Rule</a:t>
          </a:r>
          <a:endParaRPr lang="zh-TW" altLang="en-US" dirty="0"/>
        </a:p>
      </dgm:t>
    </dgm:pt>
    <dgm:pt modelId="{D5203CF9-185C-4803-B943-C7CF3577E456}" type="parTrans" cxnId="{E73D25D0-0B6E-4FAF-80DD-1977B8137F14}">
      <dgm:prSet/>
      <dgm:spPr/>
      <dgm:t>
        <a:bodyPr/>
        <a:lstStyle/>
        <a:p>
          <a:endParaRPr lang="zh-TW" altLang="en-US"/>
        </a:p>
      </dgm:t>
    </dgm:pt>
    <dgm:pt modelId="{385B5992-BEC8-4079-8637-866582529019}" type="sibTrans" cxnId="{E73D25D0-0B6E-4FAF-80DD-1977B8137F14}">
      <dgm:prSet/>
      <dgm:spPr/>
      <dgm:t>
        <a:bodyPr/>
        <a:lstStyle/>
        <a:p>
          <a:endParaRPr lang="zh-TW" altLang="en-US"/>
        </a:p>
      </dgm:t>
    </dgm:pt>
    <dgm:pt modelId="{E5600951-8125-4A50-8995-521BF12E9512}">
      <dgm:prSet phldrT="[文字]"/>
      <dgm:spPr/>
      <dgm:t>
        <a:bodyPr/>
        <a:lstStyle/>
        <a:p>
          <a:r>
            <a:rPr lang="zh-TW" altLang="en-US" dirty="0"/>
            <a:t>推理機</a:t>
          </a:r>
        </a:p>
      </dgm:t>
    </dgm:pt>
    <dgm:pt modelId="{0E802D14-D390-40D5-996D-7183FE4512E5}" type="parTrans" cxnId="{0DED6777-F2AD-4E88-8339-4B289A0F3A84}">
      <dgm:prSet/>
      <dgm:spPr/>
      <dgm:t>
        <a:bodyPr/>
        <a:lstStyle/>
        <a:p>
          <a:endParaRPr lang="zh-TW" altLang="en-US"/>
        </a:p>
      </dgm:t>
    </dgm:pt>
    <dgm:pt modelId="{DE30A5CE-D073-4B5F-BDA0-D15956FEBC8F}" type="sibTrans" cxnId="{0DED6777-F2AD-4E88-8339-4B289A0F3A84}">
      <dgm:prSet/>
      <dgm:spPr/>
      <dgm:t>
        <a:bodyPr/>
        <a:lstStyle/>
        <a:p>
          <a:endParaRPr lang="zh-TW" altLang="en-US"/>
        </a:p>
      </dgm:t>
    </dgm:pt>
    <dgm:pt modelId="{8BB6712A-4119-4340-8FEF-A73DFA327AEE}">
      <dgm:prSet phldrT="[文字]"/>
      <dgm:spPr/>
      <dgm:t>
        <a:bodyPr/>
        <a:lstStyle/>
        <a:p>
          <a:r>
            <a:rPr lang="zh-TW" altLang="en-US" dirty="0"/>
            <a:t>開發工具 </a:t>
          </a:r>
          <a:r>
            <a:rPr lang="en-US" altLang="zh-TW" dirty="0"/>
            <a:t>CLIPS</a:t>
          </a:r>
          <a:endParaRPr lang="zh-TW" altLang="en-US" dirty="0"/>
        </a:p>
      </dgm:t>
    </dgm:pt>
    <dgm:pt modelId="{70170650-1B2D-47DE-9C38-AC23EA4ED546}" type="parTrans" cxnId="{C23C26CE-32B9-44B7-B23F-5097DB9E2449}">
      <dgm:prSet/>
      <dgm:spPr/>
      <dgm:t>
        <a:bodyPr/>
        <a:lstStyle/>
        <a:p>
          <a:endParaRPr lang="zh-TW" altLang="en-US"/>
        </a:p>
      </dgm:t>
    </dgm:pt>
    <dgm:pt modelId="{C8DED563-621E-4AA2-85DE-31E95FA89712}" type="sibTrans" cxnId="{C23C26CE-32B9-44B7-B23F-5097DB9E2449}">
      <dgm:prSet/>
      <dgm:spPr/>
      <dgm:t>
        <a:bodyPr/>
        <a:lstStyle/>
        <a:p>
          <a:endParaRPr lang="zh-TW" altLang="en-US"/>
        </a:p>
      </dgm:t>
    </dgm:pt>
    <dgm:pt modelId="{0928EDDF-0DE9-4DBC-A126-8A2AA2665102}" type="pres">
      <dgm:prSet presAssocID="{66CDF18B-9A9A-40D0-9946-034B51CF7F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188C3F-9046-4923-9ED0-4B7B0798BD78}" type="pres">
      <dgm:prSet presAssocID="{EF2474C4-27CD-450D-8CC0-5E6E53D2D423}" presName="hierRoot1" presStyleCnt="0"/>
      <dgm:spPr/>
    </dgm:pt>
    <dgm:pt modelId="{8CE8BD34-597A-476F-9A9A-AF8F9F0D4960}" type="pres">
      <dgm:prSet presAssocID="{EF2474C4-27CD-450D-8CC0-5E6E53D2D423}" presName="composite" presStyleCnt="0"/>
      <dgm:spPr/>
    </dgm:pt>
    <dgm:pt modelId="{DD9EACB1-6F11-4D27-AC39-323EC463A50B}" type="pres">
      <dgm:prSet presAssocID="{EF2474C4-27CD-450D-8CC0-5E6E53D2D423}" presName="background" presStyleLbl="node0" presStyleIdx="0" presStyleCnt="1"/>
      <dgm:spPr/>
    </dgm:pt>
    <dgm:pt modelId="{B80DD9E1-02AD-474F-94AB-908AA3969D7B}" type="pres">
      <dgm:prSet presAssocID="{EF2474C4-27CD-450D-8CC0-5E6E53D2D423}" presName="text" presStyleLbl="fgAcc0" presStyleIdx="0" presStyleCnt="1">
        <dgm:presLayoutVars>
          <dgm:chPref val="3"/>
        </dgm:presLayoutVars>
      </dgm:prSet>
      <dgm:spPr/>
    </dgm:pt>
    <dgm:pt modelId="{D729B6A4-9CA5-42DA-92B1-54C840DCA932}" type="pres">
      <dgm:prSet presAssocID="{EF2474C4-27CD-450D-8CC0-5E6E53D2D423}" presName="hierChild2" presStyleCnt="0"/>
      <dgm:spPr/>
    </dgm:pt>
    <dgm:pt modelId="{E939DAEF-9E27-4439-A3F1-0030FBA9E83A}" type="pres">
      <dgm:prSet presAssocID="{E2A6ECCB-735A-458E-B57D-BC7A149CFE24}" presName="Name10" presStyleLbl="parChTrans1D2" presStyleIdx="0" presStyleCnt="4"/>
      <dgm:spPr/>
    </dgm:pt>
    <dgm:pt modelId="{E2D73B9C-1CB5-429B-8D15-2C63A2F73F51}" type="pres">
      <dgm:prSet presAssocID="{EA6CC60A-E544-44A9-B091-20BBC58A5FB2}" presName="hierRoot2" presStyleCnt="0"/>
      <dgm:spPr/>
    </dgm:pt>
    <dgm:pt modelId="{0339B50B-EDB0-4675-AA86-EE91C930E801}" type="pres">
      <dgm:prSet presAssocID="{EA6CC60A-E544-44A9-B091-20BBC58A5FB2}" presName="composite2" presStyleCnt="0"/>
      <dgm:spPr/>
    </dgm:pt>
    <dgm:pt modelId="{70DA9F22-0CC1-471E-BC8E-5ECE137EF35E}" type="pres">
      <dgm:prSet presAssocID="{EA6CC60A-E544-44A9-B091-20BBC58A5FB2}" presName="background2" presStyleLbl="node2" presStyleIdx="0" presStyleCnt="4"/>
      <dgm:spPr/>
    </dgm:pt>
    <dgm:pt modelId="{9DECD7F4-EDE8-48DE-BCEB-3CDFD652C480}" type="pres">
      <dgm:prSet presAssocID="{EA6CC60A-E544-44A9-B091-20BBC58A5FB2}" presName="text2" presStyleLbl="fgAcc2" presStyleIdx="0" presStyleCnt="4">
        <dgm:presLayoutVars>
          <dgm:chPref val="3"/>
        </dgm:presLayoutVars>
      </dgm:prSet>
      <dgm:spPr/>
    </dgm:pt>
    <dgm:pt modelId="{769E5043-35E7-46D9-BF33-EEF0C33904A2}" type="pres">
      <dgm:prSet presAssocID="{EA6CC60A-E544-44A9-B091-20BBC58A5FB2}" presName="hierChild3" presStyleCnt="0"/>
      <dgm:spPr/>
    </dgm:pt>
    <dgm:pt modelId="{CB96D44C-C0E3-4D19-B4C7-69529F3493C9}" type="pres">
      <dgm:prSet presAssocID="{D5203CF9-185C-4803-B943-C7CF3577E456}" presName="Name10" presStyleLbl="parChTrans1D2" presStyleIdx="1" presStyleCnt="4"/>
      <dgm:spPr/>
    </dgm:pt>
    <dgm:pt modelId="{A1C3683A-2190-4B19-B357-4CA6DDD9E9B6}" type="pres">
      <dgm:prSet presAssocID="{A144E176-D1CF-4355-8901-791FB42FA0E1}" presName="hierRoot2" presStyleCnt="0"/>
      <dgm:spPr/>
    </dgm:pt>
    <dgm:pt modelId="{C9936117-A580-4A9A-AC62-A7B11EF40E28}" type="pres">
      <dgm:prSet presAssocID="{A144E176-D1CF-4355-8901-791FB42FA0E1}" presName="composite2" presStyleCnt="0"/>
      <dgm:spPr/>
    </dgm:pt>
    <dgm:pt modelId="{9E945C48-70FE-46DD-94D5-FA7ADA5E7062}" type="pres">
      <dgm:prSet presAssocID="{A144E176-D1CF-4355-8901-791FB42FA0E1}" presName="background2" presStyleLbl="node2" presStyleIdx="1" presStyleCnt="4"/>
      <dgm:spPr/>
    </dgm:pt>
    <dgm:pt modelId="{B01A67B6-619D-43D2-8995-A713ABD831BC}" type="pres">
      <dgm:prSet presAssocID="{A144E176-D1CF-4355-8901-791FB42FA0E1}" presName="text2" presStyleLbl="fgAcc2" presStyleIdx="1" presStyleCnt="4">
        <dgm:presLayoutVars>
          <dgm:chPref val="3"/>
        </dgm:presLayoutVars>
      </dgm:prSet>
      <dgm:spPr/>
    </dgm:pt>
    <dgm:pt modelId="{39BC63D5-096F-4A9E-9409-7AC30FDF1323}" type="pres">
      <dgm:prSet presAssocID="{A144E176-D1CF-4355-8901-791FB42FA0E1}" presName="hierChild3" presStyleCnt="0"/>
      <dgm:spPr/>
    </dgm:pt>
    <dgm:pt modelId="{1ABA0287-3977-430F-B9F2-954156885043}" type="pres">
      <dgm:prSet presAssocID="{0E802D14-D390-40D5-996D-7183FE4512E5}" presName="Name10" presStyleLbl="parChTrans1D2" presStyleIdx="2" presStyleCnt="4"/>
      <dgm:spPr/>
    </dgm:pt>
    <dgm:pt modelId="{DCF5A756-CDE5-4AE4-9A01-8AA7D72CA7F2}" type="pres">
      <dgm:prSet presAssocID="{E5600951-8125-4A50-8995-521BF12E9512}" presName="hierRoot2" presStyleCnt="0"/>
      <dgm:spPr/>
    </dgm:pt>
    <dgm:pt modelId="{73368C62-AF56-4D4C-A513-3C723FD76B6B}" type="pres">
      <dgm:prSet presAssocID="{E5600951-8125-4A50-8995-521BF12E9512}" presName="composite2" presStyleCnt="0"/>
      <dgm:spPr/>
    </dgm:pt>
    <dgm:pt modelId="{665A4445-28D0-4237-A788-4498AF98CEF6}" type="pres">
      <dgm:prSet presAssocID="{E5600951-8125-4A50-8995-521BF12E9512}" presName="background2" presStyleLbl="node2" presStyleIdx="2" presStyleCnt="4"/>
      <dgm:spPr/>
    </dgm:pt>
    <dgm:pt modelId="{A8E4502B-D99A-40D1-93EB-44BAB28F1980}" type="pres">
      <dgm:prSet presAssocID="{E5600951-8125-4A50-8995-521BF12E9512}" presName="text2" presStyleLbl="fgAcc2" presStyleIdx="2" presStyleCnt="4">
        <dgm:presLayoutVars>
          <dgm:chPref val="3"/>
        </dgm:presLayoutVars>
      </dgm:prSet>
      <dgm:spPr/>
    </dgm:pt>
    <dgm:pt modelId="{DFC1125A-6EE3-4517-B1E7-89DE3DF828C4}" type="pres">
      <dgm:prSet presAssocID="{E5600951-8125-4A50-8995-521BF12E9512}" presName="hierChild3" presStyleCnt="0"/>
      <dgm:spPr/>
    </dgm:pt>
    <dgm:pt modelId="{12FC20E3-0D10-4F15-8CD8-B49BE6417EF4}" type="pres">
      <dgm:prSet presAssocID="{70170650-1B2D-47DE-9C38-AC23EA4ED546}" presName="Name10" presStyleLbl="parChTrans1D2" presStyleIdx="3" presStyleCnt="4"/>
      <dgm:spPr/>
    </dgm:pt>
    <dgm:pt modelId="{2FA859AE-8B71-45E8-877F-963F0CECD5E3}" type="pres">
      <dgm:prSet presAssocID="{8BB6712A-4119-4340-8FEF-A73DFA327AEE}" presName="hierRoot2" presStyleCnt="0"/>
      <dgm:spPr/>
    </dgm:pt>
    <dgm:pt modelId="{8CBF8D82-D200-4E3C-81BE-FA2558BE56A8}" type="pres">
      <dgm:prSet presAssocID="{8BB6712A-4119-4340-8FEF-A73DFA327AEE}" presName="composite2" presStyleCnt="0"/>
      <dgm:spPr/>
    </dgm:pt>
    <dgm:pt modelId="{FFC3908A-668B-49A0-ABB2-CDE9CA58BF13}" type="pres">
      <dgm:prSet presAssocID="{8BB6712A-4119-4340-8FEF-A73DFA327AEE}" presName="background2" presStyleLbl="node2" presStyleIdx="3" presStyleCnt="4"/>
      <dgm:spPr/>
    </dgm:pt>
    <dgm:pt modelId="{F4E048D9-7757-4BE6-B9D7-1E2CAC33098E}" type="pres">
      <dgm:prSet presAssocID="{8BB6712A-4119-4340-8FEF-A73DFA327AEE}" presName="text2" presStyleLbl="fgAcc2" presStyleIdx="3" presStyleCnt="4">
        <dgm:presLayoutVars>
          <dgm:chPref val="3"/>
        </dgm:presLayoutVars>
      </dgm:prSet>
      <dgm:spPr/>
    </dgm:pt>
    <dgm:pt modelId="{841DD5A1-D52D-49F8-B6D1-A8325C5BDC21}" type="pres">
      <dgm:prSet presAssocID="{8BB6712A-4119-4340-8FEF-A73DFA327AEE}" presName="hierChild3" presStyleCnt="0"/>
      <dgm:spPr/>
    </dgm:pt>
  </dgm:ptLst>
  <dgm:cxnLst>
    <dgm:cxn modelId="{E363D903-AC74-4F94-B74C-3D4E812FEFF2}" type="presOf" srcId="{0E802D14-D390-40D5-996D-7183FE4512E5}" destId="{1ABA0287-3977-430F-B9F2-954156885043}" srcOrd="0" destOrd="0" presId="urn:microsoft.com/office/officeart/2005/8/layout/hierarchy1"/>
    <dgm:cxn modelId="{F307D81F-DC8F-4C3E-A9DB-348DE20E6284}" type="presOf" srcId="{8BB6712A-4119-4340-8FEF-A73DFA327AEE}" destId="{F4E048D9-7757-4BE6-B9D7-1E2CAC33098E}" srcOrd="0" destOrd="0" presId="urn:microsoft.com/office/officeart/2005/8/layout/hierarchy1"/>
    <dgm:cxn modelId="{EA52512F-6C1F-43E2-BF21-1BC19EE8527E}" type="presOf" srcId="{EA6CC60A-E544-44A9-B091-20BBC58A5FB2}" destId="{9DECD7F4-EDE8-48DE-BCEB-3CDFD652C480}" srcOrd="0" destOrd="0" presId="urn:microsoft.com/office/officeart/2005/8/layout/hierarchy1"/>
    <dgm:cxn modelId="{F50D863C-22AE-43C4-9C1C-87B2E55B306B}" type="presOf" srcId="{E2A6ECCB-735A-458E-B57D-BC7A149CFE24}" destId="{E939DAEF-9E27-4439-A3F1-0030FBA9E83A}" srcOrd="0" destOrd="0" presId="urn:microsoft.com/office/officeart/2005/8/layout/hierarchy1"/>
    <dgm:cxn modelId="{93421D5B-7E18-4F29-BE56-C002C1693F29}" srcId="{66CDF18B-9A9A-40D0-9946-034B51CF7F22}" destId="{EF2474C4-27CD-450D-8CC0-5E6E53D2D423}" srcOrd="0" destOrd="0" parTransId="{4957B2D0-DECA-4595-952F-5E4F53A0F9F8}" sibTransId="{A9966997-C67E-4285-933E-E03D708C9232}"/>
    <dgm:cxn modelId="{672E9D66-75B6-44D8-923F-30015859796B}" type="presOf" srcId="{66CDF18B-9A9A-40D0-9946-034B51CF7F22}" destId="{0928EDDF-0DE9-4DBC-A126-8A2AA2665102}" srcOrd="0" destOrd="0" presId="urn:microsoft.com/office/officeart/2005/8/layout/hierarchy1"/>
    <dgm:cxn modelId="{3DF78A71-41D1-493F-91AD-726AE627F3CC}" type="presOf" srcId="{A144E176-D1CF-4355-8901-791FB42FA0E1}" destId="{B01A67B6-619D-43D2-8995-A713ABD831BC}" srcOrd="0" destOrd="0" presId="urn:microsoft.com/office/officeart/2005/8/layout/hierarchy1"/>
    <dgm:cxn modelId="{03BF7C53-0F7C-4436-8C7C-E9DCB4CF356D}" srcId="{EF2474C4-27CD-450D-8CC0-5E6E53D2D423}" destId="{EA6CC60A-E544-44A9-B091-20BBC58A5FB2}" srcOrd="0" destOrd="0" parTransId="{E2A6ECCB-735A-458E-B57D-BC7A149CFE24}" sibTransId="{495000E5-84AF-4220-9419-C8E02A92F140}"/>
    <dgm:cxn modelId="{0DED6777-F2AD-4E88-8339-4B289A0F3A84}" srcId="{EF2474C4-27CD-450D-8CC0-5E6E53D2D423}" destId="{E5600951-8125-4A50-8995-521BF12E9512}" srcOrd="2" destOrd="0" parTransId="{0E802D14-D390-40D5-996D-7183FE4512E5}" sibTransId="{DE30A5CE-D073-4B5F-BDA0-D15956FEBC8F}"/>
    <dgm:cxn modelId="{54295F90-3EE1-43BE-A0FD-714EBF6BE61B}" type="presOf" srcId="{D5203CF9-185C-4803-B943-C7CF3577E456}" destId="{CB96D44C-C0E3-4D19-B4C7-69529F3493C9}" srcOrd="0" destOrd="0" presId="urn:microsoft.com/office/officeart/2005/8/layout/hierarchy1"/>
    <dgm:cxn modelId="{F73A1FBA-3936-4053-ADA5-19924CFC01B2}" type="presOf" srcId="{E5600951-8125-4A50-8995-521BF12E9512}" destId="{A8E4502B-D99A-40D1-93EB-44BAB28F1980}" srcOrd="0" destOrd="0" presId="urn:microsoft.com/office/officeart/2005/8/layout/hierarchy1"/>
    <dgm:cxn modelId="{2E6519C4-B9CE-4DB4-9980-9B5C9A926840}" type="presOf" srcId="{EF2474C4-27CD-450D-8CC0-5E6E53D2D423}" destId="{B80DD9E1-02AD-474F-94AB-908AA3969D7B}" srcOrd="0" destOrd="0" presId="urn:microsoft.com/office/officeart/2005/8/layout/hierarchy1"/>
    <dgm:cxn modelId="{C23C26CE-32B9-44B7-B23F-5097DB9E2449}" srcId="{EF2474C4-27CD-450D-8CC0-5E6E53D2D423}" destId="{8BB6712A-4119-4340-8FEF-A73DFA327AEE}" srcOrd="3" destOrd="0" parTransId="{70170650-1B2D-47DE-9C38-AC23EA4ED546}" sibTransId="{C8DED563-621E-4AA2-85DE-31E95FA89712}"/>
    <dgm:cxn modelId="{E73D25D0-0B6E-4FAF-80DD-1977B8137F14}" srcId="{EF2474C4-27CD-450D-8CC0-5E6E53D2D423}" destId="{A144E176-D1CF-4355-8901-791FB42FA0E1}" srcOrd="1" destOrd="0" parTransId="{D5203CF9-185C-4803-B943-C7CF3577E456}" sibTransId="{385B5992-BEC8-4079-8637-866582529019}"/>
    <dgm:cxn modelId="{AD6D94D9-AB04-44B5-9E22-76F3B7A12B93}" type="presOf" srcId="{70170650-1B2D-47DE-9C38-AC23EA4ED546}" destId="{12FC20E3-0D10-4F15-8CD8-B49BE6417EF4}" srcOrd="0" destOrd="0" presId="urn:microsoft.com/office/officeart/2005/8/layout/hierarchy1"/>
    <dgm:cxn modelId="{C76A1BF9-1102-4CA4-BFA8-8C7258707FBD}" type="presParOf" srcId="{0928EDDF-0DE9-4DBC-A126-8A2AA2665102}" destId="{0C188C3F-9046-4923-9ED0-4B7B0798BD78}" srcOrd="0" destOrd="0" presId="urn:microsoft.com/office/officeart/2005/8/layout/hierarchy1"/>
    <dgm:cxn modelId="{AC4B3D89-E21A-49CF-AD53-305C145842EF}" type="presParOf" srcId="{0C188C3F-9046-4923-9ED0-4B7B0798BD78}" destId="{8CE8BD34-597A-476F-9A9A-AF8F9F0D4960}" srcOrd="0" destOrd="0" presId="urn:microsoft.com/office/officeart/2005/8/layout/hierarchy1"/>
    <dgm:cxn modelId="{BE65CC46-E076-4BD1-95ED-AE559173D85B}" type="presParOf" srcId="{8CE8BD34-597A-476F-9A9A-AF8F9F0D4960}" destId="{DD9EACB1-6F11-4D27-AC39-323EC463A50B}" srcOrd="0" destOrd="0" presId="urn:microsoft.com/office/officeart/2005/8/layout/hierarchy1"/>
    <dgm:cxn modelId="{866FC551-2D7E-4ED1-9BC8-23D46C8CFD32}" type="presParOf" srcId="{8CE8BD34-597A-476F-9A9A-AF8F9F0D4960}" destId="{B80DD9E1-02AD-474F-94AB-908AA3969D7B}" srcOrd="1" destOrd="0" presId="urn:microsoft.com/office/officeart/2005/8/layout/hierarchy1"/>
    <dgm:cxn modelId="{EC5E9D9B-ED8B-4F2D-9447-9CB701D2B18B}" type="presParOf" srcId="{0C188C3F-9046-4923-9ED0-4B7B0798BD78}" destId="{D729B6A4-9CA5-42DA-92B1-54C840DCA932}" srcOrd="1" destOrd="0" presId="urn:microsoft.com/office/officeart/2005/8/layout/hierarchy1"/>
    <dgm:cxn modelId="{285E1143-7976-4E59-BA13-4CA4D5168960}" type="presParOf" srcId="{D729B6A4-9CA5-42DA-92B1-54C840DCA932}" destId="{E939DAEF-9E27-4439-A3F1-0030FBA9E83A}" srcOrd="0" destOrd="0" presId="urn:microsoft.com/office/officeart/2005/8/layout/hierarchy1"/>
    <dgm:cxn modelId="{A99D31C5-DD64-4CDF-A2E4-ED08B7366460}" type="presParOf" srcId="{D729B6A4-9CA5-42DA-92B1-54C840DCA932}" destId="{E2D73B9C-1CB5-429B-8D15-2C63A2F73F51}" srcOrd="1" destOrd="0" presId="urn:microsoft.com/office/officeart/2005/8/layout/hierarchy1"/>
    <dgm:cxn modelId="{AB253F96-620A-4121-920F-1BE6CC6BFB44}" type="presParOf" srcId="{E2D73B9C-1CB5-429B-8D15-2C63A2F73F51}" destId="{0339B50B-EDB0-4675-AA86-EE91C930E801}" srcOrd="0" destOrd="0" presId="urn:microsoft.com/office/officeart/2005/8/layout/hierarchy1"/>
    <dgm:cxn modelId="{C6C1ABD4-ED9D-4CFF-9040-C08E2CD4AA8D}" type="presParOf" srcId="{0339B50B-EDB0-4675-AA86-EE91C930E801}" destId="{70DA9F22-0CC1-471E-BC8E-5ECE137EF35E}" srcOrd="0" destOrd="0" presId="urn:microsoft.com/office/officeart/2005/8/layout/hierarchy1"/>
    <dgm:cxn modelId="{A438F00D-E318-459F-9405-D647502ACC46}" type="presParOf" srcId="{0339B50B-EDB0-4675-AA86-EE91C930E801}" destId="{9DECD7F4-EDE8-48DE-BCEB-3CDFD652C480}" srcOrd="1" destOrd="0" presId="urn:microsoft.com/office/officeart/2005/8/layout/hierarchy1"/>
    <dgm:cxn modelId="{B851B190-F00C-453E-B3A1-A40F0C9D271F}" type="presParOf" srcId="{E2D73B9C-1CB5-429B-8D15-2C63A2F73F51}" destId="{769E5043-35E7-46D9-BF33-EEF0C33904A2}" srcOrd="1" destOrd="0" presId="urn:microsoft.com/office/officeart/2005/8/layout/hierarchy1"/>
    <dgm:cxn modelId="{89337B5A-1A4A-4FBE-89A9-98E730476A58}" type="presParOf" srcId="{D729B6A4-9CA5-42DA-92B1-54C840DCA932}" destId="{CB96D44C-C0E3-4D19-B4C7-69529F3493C9}" srcOrd="2" destOrd="0" presId="urn:microsoft.com/office/officeart/2005/8/layout/hierarchy1"/>
    <dgm:cxn modelId="{3A052E72-D6D8-48CB-BB7B-8574C3095597}" type="presParOf" srcId="{D729B6A4-9CA5-42DA-92B1-54C840DCA932}" destId="{A1C3683A-2190-4B19-B357-4CA6DDD9E9B6}" srcOrd="3" destOrd="0" presId="urn:microsoft.com/office/officeart/2005/8/layout/hierarchy1"/>
    <dgm:cxn modelId="{BDB7FAF8-E9FE-4EAF-9B37-474CC3E5D6D2}" type="presParOf" srcId="{A1C3683A-2190-4B19-B357-4CA6DDD9E9B6}" destId="{C9936117-A580-4A9A-AC62-A7B11EF40E28}" srcOrd="0" destOrd="0" presId="urn:microsoft.com/office/officeart/2005/8/layout/hierarchy1"/>
    <dgm:cxn modelId="{C28CAD74-1E6D-49A6-B129-075DDCA0E281}" type="presParOf" srcId="{C9936117-A580-4A9A-AC62-A7B11EF40E28}" destId="{9E945C48-70FE-46DD-94D5-FA7ADA5E7062}" srcOrd="0" destOrd="0" presId="urn:microsoft.com/office/officeart/2005/8/layout/hierarchy1"/>
    <dgm:cxn modelId="{21FBD139-8382-4309-9F86-38EFC32DE9C7}" type="presParOf" srcId="{C9936117-A580-4A9A-AC62-A7B11EF40E28}" destId="{B01A67B6-619D-43D2-8995-A713ABD831BC}" srcOrd="1" destOrd="0" presId="urn:microsoft.com/office/officeart/2005/8/layout/hierarchy1"/>
    <dgm:cxn modelId="{5C265965-5545-4031-9F20-5CA071DB80BE}" type="presParOf" srcId="{A1C3683A-2190-4B19-B357-4CA6DDD9E9B6}" destId="{39BC63D5-096F-4A9E-9409-7AC30FDF1323}" srcOrd="1" destOrd="0" presId="urn:microsoft.com/office/officeart/2005/8/layout/hierarchy1"/>
    <dgm:cxn modelId="{47E9C9B8-2D5E-4B42-AF14-DFCB34737E51}" type="presParOf" srcId="{D729B6A4-9CA5-42DA-92B1-54C840DCA932}" destId="{1ABA0287-3977-430F-B9F2-954156885043}" srcOrd="4" destOrd="0" presId="urn:microsoft.com/office/officeart/2005/8/layout/hierarchy1"/>
    <dgm:cxn modelId="{76967BD6-5DD1-4C5F-B48A-82AE7CC50AEB}" type="presParOf" srcId="{D729B6A4-9CA5-42DA-92B1-54C840DCA932}" destId="{DCF5A756-CDE5-4AE4-9A01-8AA7D72CA7F2}" srcOrd="5" destOrd="0" presId="urn:microsoft.com/office/officeart/2005/8/layout/hierarchy1"/>
    <dgm:cxn modelId="{5F3F952C-FE91-47B6-B244-C2D0BE1C6D05}" type="presParOf" srcId="{DCF5A756-CDE5-4AE4-9A01-8AA7D72CA7F2}" destId="{73368C62-AF56-4D4C-A513-3C723FD76B6B}" srcOrd="0" destOrd="0" presId="urn:microsoft.com/office/officeart/2005/8/layout/hierarchy1"/>
    <dgm:cxn modelId="{44F127DF-D71E-42D6-B7B2-9209A4B4285D}" type="presParOf" srcId="{73368C62-AF56-4D4C-A513-3C723FD76B6B}" destId="{665A4445-28D0-4237-A788-4498AF98CEF6}" srcOrd="0" destOrd="0" presId="urn:microsoft.com/office/officeart/2005/8/layout/hierarchy1"/>
    <dgm:cxn modelId="{57ECADE8-5DB8-45DF-87D6-49DF8A67FEC4}" type="presParOf" srcId="{73368C62-AF56-4D4C-A513-3C723FD76B6B}" destId="{A8E4502B-D99A-40D1-93EB-44BAB28F1980}" srcOrd="1" destOrd="0" presId="urn:microsoft.com/office/officeart/2005/8/layout/hierarchy1"/>
    <dgm:cxn modelId="{02DB44A0-4F9A-40BF-A136-631D2C0ACDCE}" type="presParOf" srcId="{DCF5A756-CDE5-4AE4-9A01-8AA7D72CA7F2}" destId="{DFC1125A-6EE3-4517-B1E7-89DE3DF828C4}" srcOrd="1" destOrd="0" presId="urn:microsoft.com/office/officeart/2005/8/layout/hierarchy1"/>
    <dgm:cxn modelId="{273E719C-D7EE-46FD-88AC-B52A7A1032D8}" type="presParOf" srcId="{D729B6A4-9CA5-42DA-92B1-54C840DCA932}" destId="{12FC20E3-0D10-4F15-8CD8-B49BE6417EF4}" srcOrd="6" destOrd="0" presId="urn:microsoft.com/office/officeart/2005/8/layout/hierarchy1"/>
    <dgm:cxn modelId="{D78F21F0-9230-4300-8354-447D78054A9F}" type="presParOf" srcId="{D729B6A4-9CA5-42DA-92B1-54C840DCA932}" destId="{2FA859AE-8B71-45E8-877F-963F0CECD5E3}" srcOrd="7" destOrd="0" presId="urn:microsoft.com/office/officeart/2005/8/layout/hierarchy1"/>
    <dgm:cxn modelId="{673F5438-8F40-44FD-8A30-62C616A991FF}" type="presParOf" srcId="{2FA859AE-8B71-45E8-877F-963F0CECD5E3}" destId="{8CBF8D82-D200-4E3C-81BE-FA2558BE56A8}" srcOrd="0" destOrd="0" presId="urn:microsoft.com/office/officeart/2005/8/layout/hierarchy1"/>
    <dgm:cxn modelId="{1258697B-267B-46DC-A2D8-A1241162B5B9}" type="presParOf" srcId="{8CBF8D82-D200-4E3C-81BE-FA2558BE56A8}" destId="{FFC3908A-668B-49A0-ABB2-CDE9CA58BF13}" srcOrd="0" destOrd="0" presId="urn:microsoft.com/office/officeart/2005/8/layout/hierarchy1"/>
    <dgm:cxn modelId="{2BB53A18-4A1F-4995-AEE7-AB2B4D960CA6}" type="presParOf" srcId="{8CBF8D82-D200-4E3C-81BE-FA2558BE56A8}" destId="{F4E048D9-7757-4BE6-B9D7-1E2CAC33098E}" srcOrd="1" destOrd="0" presId="urn:microsoft.com/office/officeart/2005/8/layout/hierarchy1"/>
    <dgm:cxn modelId="{0968495A-99CC-4078-A143-B045536DF73E}" type="presParOf" srcId="{2FA859AE-8B71-45E8-877F-963F0CECD5E3}" destId="{841DD5A1-D52D-49F8-B6D1-A8325C5BDC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1F85F-F1CF-4247-BA61-A0819A97E7B1}">
      <dsp:nvSpPr>
        <dsp:cNvPr id="0" name=""/>
        <dsp:cNvSpPr/>
      </dsp:nvSpPr>
      <dsp:spPr>
        <a:xfrm>
          <a:off x="1695" y="657840"/>
          <a:ext cx="2246864" cy="22468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Timeslot</a:t>
          </a:r>
          <a:endParaRPr lang="zh-TW" altLang="en-US" sz="2800" kern="1200" dirty="0"/>
        </a:p>
      </dsp:txBody>
      <dsp:txXfrm>
        <a:off x="330741" y="986886"/>
        <a:ext cx="1588772" cy="1588772"/>
      </dsp:txXfrm>
    </dsp:sp>
    <dsp:sp modelId="{BCEE47BD-7EF7-4DD8-B043-1B281A6ADEAF}">
      <dsp:nvSpPr>
        <dsp:cNvPr id="0" name=""/>
        <dsp:cNvSpPr/>
      </dsp:nvSpPr>
      <dsp:spPr>
        <a:xfrm>
          <a:off x="2431004" y="1129681"/>
          <a:ext cx="1303181" cy="130318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100" kern="1200"/>
        </a:p>
      </dsp:txBody>
      <dsp:txXfrm>
        <a:off x="2603741" y="1628017"/>
        <a:ext cx="957707" cy="306509"/>
      </dsp:txXfrm>
    </dsp:sp>
    <dsp:sp modelId="{A76F7791-00EA-4000-946F-BAA659B364CA}">
      <dsp:nvSpPr>
        <dsp:cNvPr id="0" name=""/>
        <dsp:cNvSpPr/>
      </dsp:nvSpPr>
      <dsp:spPr>
        <a:xfrm>
          <a:off x="3916631" y="657840"/>
          <a:ext cx="2246864" cy="22468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Task</a:t>
          </a:r>
          <a:endParaRPr lang="zh-TW" altLang="en-US" sz="2800" kern="1200" dirty="0"/>
        </a:p>
      </dsp:txBody>
      <dsp:txXfrm>
        <a:off x="4245677" y="986886"/>
        <a:ext cx="1588772" cy="1588772"/>
      </dsp:txXfrm>
    </dsp:sp>
    <dsp:sp modelId="{FEC305AB-04EA-4EC3-A801-A2B9084A9416}">
      <dsp:nvSpPr>
        <dsp:cNvPr id="0" name=""/>
        <dsp:cNvSpPr/>
      </dsp:nvSpPr>
      <dsp:spPr>
        <a:xfrm>
          <a:off x="6345941" y="1129681"/>
          <a:ext cx="1303181" cy="130318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400" kern="1200"/>
        </a:p>
      </dsp:txBody>
      <dsp:txXfrm>
        <a:off x="6518678" y="1398136"/>
        <a:ext cx="957707" cy="766271"/>
      </dsp:txXfrm>
    </dsp:sp>
    <dsp:sp modelId="{1B22810D-CC20-49BC-9D52-8EA2B347548F}">
      <dsp:nvSpPr>
        <dsp:cNvPr id="0" name=""/>
        <dsp:cNvSpPr/>
      </dsp:nvSpPr>
      <dsp:spPr>
        <a:xfrm>
          <a:off x="7831568" y="657840"/>
          <a:ext cx="2246864" cy="22468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Timetable</a:t>
          </a:r>
          <a:endParaRPr lang="zh-TW" altLang="en-US" sz="2400" kern="1200" dirty="0"/>
        </a:p>
      </dsp:txBody>
      <dsp:txXfrm>
        <a:off x="8160614" y="986886"/>
        <a:ext cx="1588772" cy="1588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A6A7E-676F-4709-81B9-85803A7DB077}">
      <dsp:nvSpPr>
        <dsp:cNvPr id="0" name=""/>
        <dsp:cNvSpPr/>
      </dsp:nvSpPr>
      <dsp:spPr>
        <a:xfrm>
          <a:off x="770727" y="0"/>
          <a:ext cx="8734906" cy="48190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7FEC6-A752-41A9-8B51-7983F1FDA679}">
      <dsp:nvSpPr>
        <dsp:cNvPr id="0" name=""/>
        <dsp:cNvSpPr/>
      </dsp:nvSpPr>
      <dsp:spPr>
        <a:xfrm>
          <a:off x="3802" y="1445728"/>
          <a:ext cx="3293293" cy="19276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Data Preprocessing: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Ball production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(timeslot)</a:t>
          </a:r>
        </a:p>
      </dsp:txBody>
      <dsp:txXfrm>
        <a:off x="97902" y="1539828"/>
        <a:ext cx="3105093" cy="1739438"/>
      </dsp:txXfrm>
    </dsp:sp>
    <dsp:sp modelId="{DB45FEF7-C0DD-4AAC-B37C-7D174B0B2D01}">
      <dsp:nvSpPr>
        <dsp:cNvPr id="0" name=""/>
        <dsp:cNvSpPr/>
      </dsp:nvSpPr>
      <dsp:spPr>
        <a:xfrm>
          <a:off x="3491533" y="1445728"/>
          <a:ext cx="3293293" cy="19276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Data Preprocessing: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Box production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(task)(course)</a:t>
          </a:r>
          <a:endParaRPr lang="zh-TW" altLang="en-US" sz="2400" kern="1200" dirty="0"/>
        </a:p>
      </dsp:txBody>
      <dsp:txXfrm>
        <a:off x="3585633" y="1539828"/>
        <a:ext cx="3105093" cy="1739438"/>
      </dsp:txXfrm>
    </dsp:sp>
    <dsp:sp modelId="{1D501877-D516-437F-BFE8-D496702CF332}">
      <dsp:nvSpPr>
        <dsp:cNvPr id="0" name=""/>
        <dsp:cNvSpPr/>
      </dsp:nvSpPr>
      <dsp:spPr>
        <a:xfrm>
          <a:off x="6979265" y="1445728"/>
          <a:ext cx="3293293" cy="19276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Timetabling: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Best-first search tree</a:t>
          </a:r>
          <a:endParaRPr lang="zh-TW" altLang="en-US" sz="2400" kern="1200" dirty="0"/>
        </a:p>
      </dsp:txBody>
      <dsp:txXfrm>
        <a:off x="7073365" y="1539828"/>
        <a:ext cx="3105093" cy="1739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DA428-1A7F-479B-B799-1BB3F429023E}">
      <dsp:nvSpPr>
        <dsp:cNvPr id="0" name=""/>
        <dsp:cNvSpPr/>
      </dsp:nvSpPr>
      <dsp:spPr>
        <a:xfrm>
          <a:off x="0" y="1081518"/>
          <a:ext cx="6918774" cy="276750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BE18F-F90C-4124-A05A-B89E9B07C398}">
      <dsp:nvSpPr>
        <dsp:cNvPr id="0" name=""/>
        <dsp:cNvSpPr/>
      </dsp:nvSpPr>
      <dsp:spPr>
        <a:xfrm>
          <a:off x="830252" y="1565832"/>
          <a:ext cx="2283195" cy="135607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7348" rIns="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dirty="0"/>
            <a:t>Data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dirty="0"/>
            <a:t>Structure</a:t>
          </a:r>
          <a:endParaRPr lang="zh-TW" altLang="en-US" sz="3300" kern="1200" dirty="0"/>
        </a:p>
      </dsp:txBody>
      <dsp:txXfrm>
        <a:off x="830252" y="1565832"/>
        <a:ext cx="2283195" cy="1356079"/>
      </dsp:txXfrm>
    </dsp:sp>
    <dsp:sp modelId="{13F17DC6-6228-48CC-81F1-517FEF415226}">
      <dsp:nvSpPr>
        <dsp:cNvPr id="0" name=""/>
        <dsp:cNvSpPr/>
      </dsp:nvSpPr>
      <dsp:spPr>
        <a:xfrm>
          <a:off x="3459387" y="2008634"/>
          <a:ext cx="2698321" cy="135607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7348" rIns="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dirty="0"/>
            <a:t>Solution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dirty="0"/>
            <a:t>Search</a:t>
          </a:r>
          <a:endParaRPr lang="zh-TW" altLang="en-US" sz="3300" kern="1200" dirty="0"/>
        </a:p>
      </dsp:txBody>
      <dsp:txXfrm>
        <a:off x="3459387" y="2008634"/>
        <a:ext cx="2698321" cy="13560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C20E3-0D10-4F15-8CD8-B49BE6417EF4}">
      <dsp:nvSpPr>
        <dsp:cNvPr id="0" name=""/>
        <dsp:cNvSpPr/>
      </dsp:nvSpPr>
      <dsp:spPr>
        <a:xfrm>
          <a:off x="4369599" y="1726947"/>
          <a:ext cx="3431197" cy="544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933"/>
              </a:lnTo>
              <a:lnTo>
                <a:pt x="3431197" y="370933"/>
              </a:lnTo>
              <a:lnTo>
                <a:pt x="3431197" y="5443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A0287-3977-430F-B9F2-954156885043}">
      <dsp:nvSpPr>
        <dsp:cNvPr id="0" name=""/>
        <dsp:cNvSpPr/>
      </dsp:nvSpPr>
      <dsp:spPr>
        <a:xfrm>
          <a:off x="4369599" y="1726947"/>
          <a:ext cx="1143732" cy="544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933"/>
              </a:lnTo>
              <a:lnTo>
                <a:pt x="1143732" y="370933"/>
              </a:lnTo>
              <a:lnTo>
                <a:pt x="1143732" y="5443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6D44C-C0E3-4D19-B4C7-69529F3493C9}">
      <dsp:nvSpPr>
        <dsp:cNvPr id="0" name=""/>
        <dsp:cNvSpPr/>
      </dsp:nvSpPr>
      <dsp:spPr>
        <a:xfrm>
          <a:off x="3225866" y="1726947"/>
          <a:ext cx="1143732" cy="544312"/>
        </a:xfrm>
        <a:custGeom>
          <a:avLst/>
          <a:gdLst/>
          <a:ahLst/>
          <a:cxnLst/>
          <a:rect l="0" t="0" r="0" b="0"/>
          <a:pathLst>
            <a:path>
              <a:moveTo>
                <a:pt x="1143732" y="0"/>
              </a:moveTo>
              <a:lnTo>
                <a:pt x="1143732" y="370933"/>
              </a:lnTo>
              <a:lnTo>
                <a:pt x="0" y="370933"/>
              </a:lnTo>
              <a:lnTo>
                <a:pt x="0" y="5443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9DAEF-9E27-4439-A3F1-0030FBA9E83A}">
      <dsp:nvSpPr>
        <dsp:cNvPr id="0" name=""/>
        <dsp:cNvSpPr/>
      </dsp:nvSpPr>
      <dsp:spPr>
        <a:xfrm>
          <a:off x="938402" y="1726947"/>
          <a:ext cx="3431197" cy="544312"/>
        </a:xfrm>
        <a:custGeom>
          <a:avLst/>
          <a:gdLst/>
          <a:ahLst/>
          <a:cxnLst/>
          <a:rect l="0" t="0" r="0" b="0"/>
          <a:pathLst>
            <a:path>
              <a:moveTo>
                <a:pt x="3431197" y="0"/>
              </a:moveTo>
              <a:lnTo>
                <a:pt x="3431197" y="370933"/>
              </a:lnTo>
              <a:lnTo>
                <a:pt x="0" y="370933"/>
              </a:lnTo>
              <a:lnTo>
                <a:pt x="0" y="5443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EACB1-6F11-4D27-AC39-323EC463A50B}">
      <dsp:nvSpPr>
        <dsp:cNvPr id="0" name=""/>
        <dsp:cNvSpPr/>
      </dsp:nvSpPr>
      <dsp:spPr>
        <a:xfrm>
          <a:off x="3433818" y="538505"/>
          <a:ext cx="1871562" cy="1188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DD9E1-02AD-474F-94AB-908AA3969D7B}">
      <dsp:nvSpPr>
        <dsp:cNvPr id="0" name=""/>
        <dsp:cNvSpPr/>
      </dsp:nvSpPr>
      <dsp:spPr>
        <a:xfrm>
          <a:off x="3641769" y="736059"/>
          <a:ext cx="1871562" cy="118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專家系統</a:t>
          </a:r>
        </a:p>
      </dsp:txBody>
      <dsp:txXfrm>
        <a:off x="3676577" y="770867"/>
        <a:ext cx="1801946" cy="1118825"/>
      </dsp:txXfrm>
    </dsp:sp>
    <dsp:sp modelId="{70DA9F22-0CC1-471E-BC8E-5ECE137EF35E}">
      <dsp:nvSpPr>
        <dsp:cNvPr id="0" name=""/>
        <dsp:cNvSpPr/>
      </dsp:nvSpPr>
      <dsp:spPr>
        <a:xfrm>
          <a:off x="2621" y="2271260"/>
          <a:ext cx="1871562" cy="1188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CD7F4-EDE8-48DE-BCEB-3CDFD652C480}">
      <dsp:nvSpPr>
        <dsp:cNvPr id="0" name=""/>
        <dsp:cNvSpPr/>
      </dsp:nvSpPr>
      <dsp:spPr>
        <a:xfrm>
          <a:off x="210572" y="2468814"/>
          <a:ext cx="1871562" cy="118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事實 </a:t>
          </a:r>
          <a:r>
            <a:rPr lang="en-US" altLang="zh-TW" sz="3000" kern="1200" dirty="0"/>
            <a:t>Fact</a:t>
          </a:r>
          <a:endParaRPr lang="zh-TW" altLang="en-US" sz="3000" kern="1200" dirty="0"/>
        </a:p>
      </dsp:txBody>
      <dsp:txXfrm>
        <a:off x="245380" y="2503622"/>
        <a:ext cx="1801946" cy="1118825"/>
      </dsp:txXfrm>
    </dsp:sp>
    <dsp:sp modelId="{9E945C48-70FE-46DD-94D5-FA7ADA5E7062}">
      <dsp:nvSpPr>
        <dsp:cNvPr id="0" name=""/>
        <dsp:cNvSpPr/>
      </dsp:nvSpPr>
      <dsp:spPr>
        <a:xfrm>
          <a:off x="2290085" y="2271260"/>
          <a:ext cx="1871562" cy="1188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A67B6-619D-43D2-8995-A713ABD831BC}">
      <dsp:nvSpPr>
        <dsp:cNvPr id="0" name=""/>
        <dsp:cNvSpPr/>
      </dsp:nvSpPr>
      <dsp:spPr>
        <a:xfrm>
          <a:off x="2498037" y="2468814"/>
          <a:ext cx="1871562" cy="118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規則 </a:t>
          </a:r>
          <a:r>
            <a:rPr lang="en-US" altLang="zh-TW" sz="3000" kern="1200" dirty="0"/>
            <a:t>Rule</a:t>
          </a:r>
          <a:endParaRPr lang="zh-TW" altLang="en-US" sz="3000" kern="1200" dirty="0"/>
        </a:p>
      </dsp:txBody>
      <dsp:txXfrm>
        <a:off x="2532845" y="2503622"/>
        <a:ext cx="1801946" cy="1118825"/>
      </dsp:txXfrm>
    </dsp:sp>
    <dsp:sp modelId="{665A4445-28D0-4237-A788-4498AF98CEF6}">
      <dsp:nvSpPr>
        <dsp:cNvPr id="0" name=""/>
        <dsp:cNvSpPr/>
      </dsp:nvSpPr>
      <dsp:spPr>
        <a:xfrm>
          <a:off x="4577550" y="2271260"/>
          <a:ext cx="1871562" cy="1188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4502B-D99A-40D1-93EB-44BAB28F1980}">
      <dsp:nvSpPr>
        <dsp:cNvPr id="0" name=""/>
        <dsp:cNvSpPr/>
      </dsp:nvSpPr>
      <dsp:spPr>
        <a:xfrm>
          <a:off x="4785502" y="2468814"/>
          <a:ext cx="1871562" cy="118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推理機</a:t>
          </a:r>
        </a:p>
      </dsp:txBody>
      <dsp:txXfrm>
        <a:off x="4820310" y="2503622"/>
        <a:ext cx="1801946" cy="1118825"/>
      </dsp:txXfrm>
    </dsp:sp>
    <dsp:sp modelId="{FFC3908A-668B-49A0-ABB2-CDE9CA58BF13}">
      <dsp:nvSpPr>
        <dsp:cNvPr id="0" name=""/>
        <dsp:cNvSpPr/>
      </dsp:nvSpPr>
      <dsp:spPr>
        <a:xfrm>
          <a:off x="6865015" y="2271260"/>
          <a:ext cx="1871562" cy="1188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048D9-7757-4BE6-B9D7-1E2CAC33098E}">
      <dsp:nvSpPr>
        <dsp:cNvPr id="0" name=""/>
        <dsp:cNvSpPr/>
      </dsp:nvSpPr>
      <dsp:spPr>
        <a:xfrm>
          <a:off x="7072966" y="2468814"/>
          <a:ext cx="1871562" cy="118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開發工具 </a:t>
          </a:r>
          <a:r>
            <a:rPr lang="en-US" altLang="zh-TW" sz="3000" kern="1200" dirty="0"/>
            <a:t>CLIPS</a:t>
          </a:r>
          <a:endParaRPr lang="zh-TW" altLang="en-US" sz="3000" kern="1200" dirty="0"/>
        </a:p>
      </dsp:txBody>
      <dsp:txXfrm>
        <a:off x="7107774" y="2503622"/>
        <a:ext cx="1801946" cy="1118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607CD-D61D-44F7-BA24-58ABED3675BD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0A40E-5B68-4D04-AF29-3C4DA77B9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52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Basic Strength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同一個老師不能出現在兩個時段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同一個課程不能出現在兩個時段</a:t>
            </a:r>
            <a:endParaRPr lang="en-US" altLang="zh-TW" dirty="0"/>
          </a:p>
          <a:p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Weak Strength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符合老師的喜好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不符合老師的喜好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必修課盡量不衝堂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多年級課程合開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(</a:t>
            </a:r>
            <a:r>
              <a:rPr lang="zh-TW" altLang="en-US" dirty="0"/>
              <a:t>教授、副教授、助理教授的上課時數調整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Strong Strength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某些時段必須排除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一天不能超過四門課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(</a:t>
            </a:r>
            <a:r>
              <a:rPr lang="zh-TW" altLang="en-US" dirty="0"/>
              <a:t>兼職校務行政人員某些時段無法排課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B79E1-DC8B-4201-B3FB-89891CC79A5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1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運算節點的狀況</a:t>
            </a:r>
            <a:r>
              <a:rPr lang="en-US" altLang="zh-TW" dirty="0"/>
              <a:t>:</a:t>
            </a:r>
            <a:r>
              <a:rPr lang="zh-TW" altLang="en-US" dirty="0"/>
              <a:t> 此結果是否符合授課教師的要求、有無影響到學生的修課權利</a:t>
            </a:r>
            <a:r>
              <a:rPr lang="en-US" altLang="zh-TW" dirty="0"/>
              <a:t>(</a:t>
            </a:r>
            <a:r>
              <a:rPr lang="zh-TW" altLang="en-US" dirty="0"/>
              <a:t>例如必修衝堂很多，則勢必只能選一個來上</a:t>
            </a:r>
            <a:r>
              <a:rPr lang="en-US" altLang="zh-TW" dirty="0"/>
              <a:t>)</a:t>
            </a:r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當課程對到老師想上課的時段，則進行加分，而課程若是排到老師不想上課的時段則進行扣分。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因為影響到了學生都想修課的權利，可能因此導致學生得因此延畢。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例如 比起排出符合老師期望的時段，更希望排出的結果沒有排到不想上課的時段，此時就可以把扣分權重設定的比較高。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5615C-CB49-4AC4-9563-0323ADF89F6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39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基於時間成本，我們無法把全部的可能性與最佳狀況一一找出，但我們可以透過評分的方式，知道排列的過程中，每個節點的狀況，再根據</a:t>
            </a:r>
            <a:r>
              <a:rPr lang="en-US" altLang="zh-TW" baseline="0" dirty="0"/>
              <a:t> branch-and-bound strategy </a:t>
            </a:r>
            <a:r>
              <a:rPr lang="zh-TW" altLang="en-US" baseline="0" dirty="0"/>
              <a:t>來找出較佳的近似解。</a:t>
            </a:r>
            <a:endParaRPr lang="en-US" altLang="zh-TW" baseline="0" dirty="0"/>
          </a:p>
          <a:p>
            <a:pPr marL="228600" indent="-228600">
              <a:buAutoNum type="arabicPeriod"/>
            </a:pPr>
            <a:r>
              <a:rPr lang="en-US" altLang="zh-TW" dirty="0"/>
              <a:t>branch-and-bound strategy</a:t>
            </a:r>
            <a:r>
              <a:rPr lang="zh-TW" altLang="en-US" dirty="0"/>
              <a:t>將在下頁詳細介紹。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物理限制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e.g.</a:t>
            </a:r>
            <a:r>
              <a:rPr lang="zh-TW" altLang="en-US" dirty="0"/>
              <a:t>老師不得在同一時段上不同堂課。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系上規定</a:t>
            </a:r>
            <a:r>
              <a:rPr lang="en-US" altLang="zh-TW" dirty="0"/>
              <a:t>:</a:t>
            </a:r>
            <a:r>
              <a:rPr lang="zh-TW" altLang="en-US" dirty="0"/>
              <a:t> 一天最多上四堂課。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5615C-CB49-4AC4-9563-0323ADF89F6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5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挑選</a:t>
            </a:r>
            <a:r>
              <a:rPr lang="en-US" altLang="zh-TW" dirty="0"/>
              <a:t>:</a:t>
            </a:r>
            <a:r>
              <a:rPr lang="zh-TW" altLang="en-US" dirty="0"/>
              <a:t> 選出目前分數最高的節點作為排列對象。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以此節點來做擴展。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將剛擴展完的節點，評斷是否違反</a:t>
            </a:r>
            <a:r>
              <a:rPr lang="en-US" altLang="zh-TW" dirty="0"/>
              <a:t>strong</a:t>
            </a:r>
            <a:r>
              <a:rPr lang="en-US" altLang="zh-TW" baseline="0" dirty="0"/>
              <a:t> strategy</a:t>
            </a:r>
            <a:r>
              <a:rPr lang="zh-TW" altLang="en-US" baseline="0" dirty="0"/>
              <a:t>，若違反則直接剔除該節點。</a:t>
            </a:r>
            <a:endParaRPr lang="en-US" altLang="zh-TW" baseline="0" dirty="0"/>
          </a:p>
          <a:p>
            <a:pPr marL="228600" indent="-228600">
              <a:buAutoNum type="arabicPeriod"/>
            </a:pPr>
            <a:endParaRPr lang="en-US" altLang="zh-TW" baseline="0" dirty="0"/>
          </a:p>
          <a:p>
            <a:pPr marL="228600" indent="-228600">
              <a:buAutoNum type="arabicPeriod"/>
            </a:pPr>
            <a:r>
              <a:rPr lang="zh-TW" altLang="en-US" dirty="0"/>
              <a:t>將新產生的節點進行評分，並回到</a:t>
            </a:r>
            <a:r>
              <a:rPr lang="en-US" altLang="zh-TW" dirty="0"/>
              <a:t>(1)</a:t>
            </a:r>
            <a:r>
              <a:rPr lang="zh-TW" altLang="en-US" dirty="0"/>
              <a:t>的挑選動作。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5615C-CB49-4AC4-9563-0323ADF89F6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71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5615C-CB49-4AC4-9563-0323ADF89F6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6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AB</a:t>
            </a:r>
            <a:r>
              <a:rPr lang="zh-TW" altLang="en-US" dirty="0"/>
              <a:t>交叉比較的結果 </a:t>
            </a:r>
            <a:r>
              <a:rPr lang="en-US" altLang="zh-TW" dirty="0"/>
              <a:t>vs </a:t>
            </a:r>
            <a:r>
              <a:rPr lang="zh-TW" altLang="en-US" dirty="0"/>
              <a:t>現行課表</a:t>
            </a:r>
          </a:p>
          <a:p>
            <a:r>
              <a:rPr lang="zh-TW" altLang="en-US" dirty="0"/>
              <a:t>幫助系上排課</a:t>
            </a:r>
          </a:p>
          <a:p>
            <a:r>
              <a:rPr lang="zh-TW" altLang="en-US" dirty="0"/>
              <a:t>降低開發維護成本</a:t>
            </a:r>
          </a:p>
          <a:p>
            <a:r>
              <a:rPr lang="zh-TW" altLang="en-US" dirty="0"/>
              <a:t>效能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B79E1-DC8B-4201-B3FB-89891CC79A5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06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AB</a:t>
            </a:r>
            <a:r>
              <a:rPr lang="zh-TW" altLang="en-US" dirty="0"/>
              <a:t>交叉比較的結果 </a:t>
            </a:r>
            <a:r>
              <a:rPr lang="en-US" altLang="zh-TW" dirty="0"/>
              <a:t>vs </a:t>
            </a:r>
            <a:r>
              <a:rPr lang="zh-TW" altLang="en-US" dirty="0"/>
              <a:t>現行課表</a:t>
            </a:r>
          </a:p>
          <a:p>
            <a:r>
              <a:rPr lang="zh-TW" altLang="en-US" dirty="0"/>
              <a:t>幫助系上排課、降低開發維護成本</a:t>
            </a:r>
          </a:p>
          <a:p>
            <a:r>
              <a:rPr lang="zh-TW" altLang="en-US" dirty="0"/>
              <a:t>效能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B79E1-DC8B-4201-B3FB-89891CC79A5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3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1. Performance</a:t>
            </a:r>
          </a:p>
          <a:p>
            <a:r>
              <a:rPr lang="en-US" altLang="zh-TW" sz="1200" dirty="0"/>
              <a:t>	</a:t>
            </a:r>
            <a:r>
              <a:rPr lang="zh-TW" altLang="en-US" sz="1200" dirty="0"/>
              <a:t>平行化處理</a:t>
            </a:r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zh-TW" altLang="en-US" sz="1200" dirty="0"/>
              <a:t>機器學習</a:t>
            </a:r>
            <a:endParaRPr lang="en-US" altLang="zh-TW" sz="1200" dirty="0"/>
          </a:p>
          <a:p>
            <a:r>
              <a:rPr lang="en-US" altLang="zh-TW" sz="1200" dirty="0"/>
              <a:t>2. Scale</a:t>
            </a:r>
          </a:p>
          <a:p>
            <a:r>
              <a:rPr lang="en-US" altLang="zh-TW" sz="1200" dirty="0"/>
              <a:t>	</a:t>
            </a:r>
            <a:r>
              <a:rPr lang="zh-TW" altLang="en-US" sz="1200" dirty="0"/>
              <a:t>處理各種</a:t>
            </a:r>
            <a:r>
              <a:rPr lang="en-US" altLang="zh-TW" sz="1200" dirty="0"/>
              <a:t>Time-tabling Problem </a:t>
            </a:r>
          </a:p>
          <a:p>
            <a:r>
              <a:rPr lang="en-US" altLang="zh-TW" sz="1200" dirty="0"/>
              <a:t>(e.g.</a:t>
            </a:r>
            <a:r>
              <a:rPr lang="zh-TW" altLang="en-US" sz="1200" dirty="0"/>
              <a:t>火車時刻表、</a:t>
            </a:r>
            <a:r>
              <a:rPr lang="en-US" altLang="zh-TW" sz="1200" dirty="0"/>
              <a:t>CPU</a:t>
            </a:r>
            <a:r>
              <a:rPr lang="zh-TW" altLang="en-US" sz="1200" dirty="0"/>
              <a:t>排程、工作班表、課表</a:t>
            </a:r>
            <a:r>
              <a:rPr lang="en-US" altLang="zh-TW" sz="1200" dirty="0"/>
              <a:t>)</a:t>
            </a:r>
          </a:p>
          <a:p>
            <a:pPr marL="342900" indent="-342900">
              <a:buAutoNum type="arabicPeriod"/>
            </a:pP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B79E1-DC8B-4201-B3FB-89891CC79A5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79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8975-CBFA-4DF8-9E57-A815605632C5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58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DE88-85CE-4D10-B2CF-D70BD6351933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37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F777-77FB-4653-8A8E-B46EEE0CABAB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70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7F59-B352-46E0-9E35-A4E63EDEA0D1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77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0848-A5D1-43BE-B077-A47038E68826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552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0B46-619E-4CF9-9F90-EC39310E653A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4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E380-673A-4DE8-98F7-0C1BB94129FE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22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30-7085-473D-8800-0181C4682CC0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3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92FD-8E0A-4E4B-901D-F148E04F774A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99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5C1A-E66D-4C12-8AF7-D67ED58CC901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0966-A90F-458D-BB75-82D3968ABDB0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86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C0A6-2250-4046-A151-291470A54B1B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11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163A-342B-4E0C-8FC2-00D212AF8FF2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55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7B2D-6E59-44A5-B030-378365787336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3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7A07-7AF1-4DA7-8C73-3745A3ECE49A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72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B93E-3A83-4AEE-A89D-63D2C94B9159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3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0CE1-4C1D-4E3E-97C5-F7768539CFF6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27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59D476-F57C-4218-9DBB-DB128BF75F7A}" type="datetime1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7139-1E14-4E6D-9005-D528FF74CA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033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20095-A8D6-45D2-94A1-250DDE57A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51" y="897385"/>
            <a:ext cx="11220517" cy="3329581"/>
          </a:xfrm>
        </p:spPr>
        <p:txBody>
          <a:bodyPr/>
          <a:lstStyle/>
          <a:p>
            <a:r>
              <a:rPr lang="zh-TW" altLang="en-US" dirty="0"/>
              <a:t>用</a:t>
            </a:r>
            <a:r>
              <a:rPr lang="zh-TW" altLang="en-US" b="1" dirty="0"/>
              <a:t>規則基</a:t>
            </a:r>
            <a:r>
              <a:rPr lang="en-US" altLang="zh-TW" b="1" dirty="0"/>
              <a:t>(rule-based)</a:t>
            </a:r>
            <a:r>
              <a:rPr lang="zh-TW" altLang="en-US" dirty="0"/>
              <a:t>方式開發之</a:t>
            </a:r>
            <a:r>
              <a:rPr lang="zh-TW" altLang="en-US" b="1" dirty="0"/>
              <a:t>系所排課系統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04137F-05BA-412B-9DC7-CCD78B17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84" y="4828622"/>
            <a:ext cx="8825658" cy="1137172"/>
          </a:xfrm>
        </p:spPr>
        <p:txBody>
          <a:bodyPr>
            <a:no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指導老師</a:t>
            </a:r>
            <a:r>
              <a:rPr lang="en-US" altLang="zh-TW" sz="2800" dirty="0">
                <a:solidFill>
                  <a:schemeClr val="tx1"/>
                </a:solidFill>
              </a:rPr>
              <a:t>:</a:t>
            </a:r>
            <a:r>
              <a:rPr lang="zh-TW" altLang="en-US" sz="2800" dirty="0">
                <a:solidFill>
                  <a:schemeClr val="tx1"/>
                </a:solidFill>
              </a:rPr>
              <a:t> 徐國勛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組員</a:t>
            </a:r>
            <a:r>
              <a:rPr lang="en-US" altLang="zh-TW" sz="2800" dirty="0">
                <a:solidFill>
                  <a:schemeClr val="tx1"/>
                </a:solidFill>
              </a:rPr>
              <a:t>: </a:t>
            </a:r>
            <a:r>
              <a:rPr lang="zh-TW" altLang="en-US" sz="2800" dirty="0">
                <a:solidFill>
                  <a:schemeClr val="tx1"/>
                </a:solidFill>
              </a:rPr>
              <a:t>張祐嘉 林仲鎧 莊文宏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F7D96D-20FC-4029-8412-9CB2AB38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14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規則基</a:t>
            </a:r>
            <a:r>
              <a:rPr lang="en-US" altLang="zh-TW" dirty="0"/>
              <a:t>(Rule-based)</a:t>
            </a:r>
            <a:r>
              <a:rPr lang="zh-TW" altLang="en-US" dirty="0"/>
              <a:t>好處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4293" y="1680056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800" dirty="0"/>
              <a:t>專家系統</a:t>
            </a:r>
            <a:endParaRPr lang="en-US" altLang="zh-TW" sz="2800" dirty="0"/>
          </a:p>
          <a:p>
            <a:pPr lvl="1"/>
            <a:r>
              <a:rPr lang="zh-TW" altLang="en-US" sz="2800" dirty="0"/>
              <a:t>專家知識的模組化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與</a:t>
            </a:r>
            <a:r>
              <a:rPr lang="en-US" altLang="zh-TW" sz="2800" dirty="0"/>
              <a:t>Procedural Programming</a:t>
            </a:r>
            <a:r>
              <a:rPr lang="zh-TW" altLang="en-US" sz="2800" dirty="0"/>
              <a:t>比較</a:t>
            </a:r>
            <a:endParaRPr lang="en-US" altLang="zh-TW" sz="2800" dirty="0"/>
          </a:p>
          <a:p>
            <a:pPr lvl="1"/>
            <a:r>
              <a:rPr lang="zh-TW" altLang="en-US" sz="2800" dirty="0"/>
              <a:t>省略大量的</a:t>
            </a:r>
            <a:r>
              <a:rPr lang="en-US" altLang="zh-TW" sz="2800" dirty="0"/>
              <a:t>for</a:t>
            </a:r>
            <a:r>
              <a:rPr lang="zh-TW" altLang="en-US" sz="2800" dirty="0"/>
              <a:t>、</a:t>
            </a:r>
            <a:r>
              <a:rPr lang="en-US" altLang="zh-TW" sz="2800" dirty="0"/>
              <a:t>nested</a:t>
            </a:r>
            <a:r>
              <a:rPr lang="zh-TW" altLang="en-US" sz="2800" dirty="0"/>
              <a:t> </a:t>
            </a:r>
            <a:r>
              <a:rPr lang="en-US" altLang="zh-TW" sz="2800" dirty="0"/>
              <a:t>for</a:t>
            </a:r>
            <a:r>
              <a:rPr lang="zh-TW" altLang="en-US" sz="2800" dirty="0"/>
              <a:t>、</a:t>
            </a:r>
            <a:r>
              <a:rPr lang="en-US" altLang="zh-TW" sz="2800" dirty="0"/>
              <a:t>if</a:t>
            </a:r>
            <a:r>
              <a:rPr lang="zh-TW" altLang="en-US" sz="2800" dirty="0"/>
              <a:t>、</a:t>
            </a:r>
            <a:r>
              <a:rPr lang="en-US" altLang="zh-TW" sz="2800" dirty="0"/>
              <a:t>nested</a:t>
            </a:r>
            <a:r>
              <a:rPr lang="zh-TW" altLang="en-US" sz="2800" dirty="0"/>
              <a:t> </a:t>
            </a:r>
            <a:r>
              <a:rPr lang="en-US" altLang="zh-TW" sz="2800" dirty="0"/>
              <a:t>if</a:t>
            </a:r>
            <a:r>
              <a:rPr lang="zh-TW" altLang="en-US" sz="2800" dirty="0"/>
              <a:t>的使用</a:t>
            </a:r>
            <a:endParaRPr lang="en-US" altLang="zh-TW" sz="2800" dirty="0"/>
          </a:p>
          <a:p>
            <a:pPr lvl="2"/>
            <a:r>
              <a:rPr lang="zh-TW" altLang="en-US" sz="2800" dirty="0"/>
              <a:t>舉例：大一禮拜一 不排課</a:t>
            </a:r>
            <a:endParaRPr lang="en-US" altLang="zh-TW" sz="2800" dirty="0"/>
          </a:p>
          <a:p>
            <a:pPr lvl="3"/>
            <a:r>
              <a:rPr lang="en-US" altLang="zh-TW" sz="2600" dirty="0"/>
              <a:t>Match</a:t>
            </a:r>
            <a:r>
              <a:rPr lang="zh-TW" altLang="en-US" sz="2600" dirty="0"/>
              <a:t> </a:t>
            </a:r>
            <a:r>
              <a:rPr lang="en-US" altLang="zh-TW" sz="2600" dirty="0"/>
              <a:t>Pattern:</a:t>
            </a:r>
            <a:r>
              <a:rPr lang="zh-TW" altLang="en-US" sz="2600" dirty="0"/>
              <a:t> </a:t>
            </a:r>
            <a:r>
              <a:rPr lang="en-US" altLang="zh-TW" sz="2600" dirty="0"/>
              <a:t>ball</a:t>
            </a:r>
            <a:r>
              <a:rPr lang="zh-TW" altLang="en-US" sz="2600" dirty="0"/>
              <a:t> 年級屬性</a:t>
            </a:r>
            <a:r>
              <a:rPr lang="en-US" altLang="zh-TW" sz="2600" dirty="0"/>
              <a:t>:</a:t>
            </a:r>
            <a:r>
              <a:rPr lang="zh-TW" altLang="en-US" sz="2600" dirty="0"/>
              <a:t>大一 星期屬性</a:t>
            </a:r>
            <a:r>
              <a:rPr lang="en-US" altLang="zh-TW" sz="2600" dirty="0"/>
              <a:t>:</a:t>
            </a:r>
            <a:r>
              <a:rPr lang="zh-TW" altLang="en-US" sz="2600" dirty="0"/>
              <a:t>一</a:t>
            </a:r>
            <a:endParaRPr lang="en-US" altLang="zh-TW" sz="2600" dirty="0"/>
          </a:p>
          <a:p>
            <a:pPr lvl="3"/>
            <a:r>
              <a:rPr lang="zh-TW" altLang="en-US" sz="2600" dirty="0"/>
              <a:t>處理動作 </a:t>
            </a:r>
            <a:r>
              <a:rPr lang="en-US" altLang="zh-TW" sz="2600" dirty="0"/>
              <a:t>:</a:t>
            </a:r>
            <a:r>
              <a:rPr lang="zh-TW" altLang="en-US" sz="2600" dirty="0"/>
              <a:t> 將球刪除</a:t>
            </a:r>
            <a:endParaRPr lang="en-US" altLang="zh-TW" sz="2600" dirty="0"/>
          </a:p>
          <a:p>
            <a:pPr lvl="1"/>
            <a:r>
              <a:rPr lang="zh-TW" altLang="en-US" sz="2800" dirty="0"/>
              <a:t>可以用更加直觀 更靠近人類思考的方式開發系統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3A66CC-3F3C-4D70-9FED-99C978F0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18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系統 </a:t>
            </a:r>
            <a:r>
              <a:rPr lang="en-US" altLang="zh-TW" dirty="0"/>
              <a:t>(</a:t>
            </a:r>
            <a:r>
              <a:rPr lang="zh-TW" altLang="en-US" dirty="0"/>
              <a:t>資料結構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4A997-1126-4120-89CE-D3B67C7D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72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排列組合： 輸入資料簡化</a:t>
            </a:r>
            <a:endParaRPr lang="en-US" altLang="zh-TW" sz="3200" dirty="0"/>
          </a:p>
          <a:p>
            <a:pPr lvl="1"/>
            <a:r>
              <a:rPr lang="zh-TW" altLang="en-US" sz="3000" dirty="0"/>
              <a:t>減少使用者所需輸入的資料量</a:t>
            </a:r>
            <a:endParaRPr lang="en-US" altLang="zh-TW" sz="3000" dirty="0"/>
          </a:p>
          <a:p>
            <a:pPr lvl="1"/>
            <a:r>
              <a:rPr lang="zh-TW" altLang="en-US" sz="2800" dirty="0"/>
              <a:t>舉例： 針對輸入的</a:t>
            </a:r>
            <a:r>
              <a:rPr lang="en-US" altLang="zh-TW" sz="2800" dirty="0"/>
              <a:t>Timeslot</a:t>
            </a:r>
            <a:r>
              <a:rPr lang="zh-TW" altLang="en-US" sz="2800" dirty="0"/>
              <a:t>資料做簡化</a:t>
            </a:r>
            <a:endParaRPr lang="en-US" altLang="zh-TW" sz="3000" dirty="0"/>
          </a:p>
          <a:p>
            <a:r>
              <a:rPr lang="zh-TW" altLang="en-US" sz="3200" dirty="0"/>
              <a:t>篩選：篩選規則的生成</a:t>
            </a:r>
            <a:endParaRPr lang="en-US" altLang="zh-TW" sz="3200" dirty="0"/>
          </a:p>
          <a:p>
            <a:pPr lvl="1"/>
            <a:r>
              <a:rPr lang="zh-TW" altLang="en-US" sz="3000" dirty="0"/>
              <a:t>以使用者輸入的篩選條件生成規則</a:t>
            </a:r>
            <a:endParaRPr lang="en-US" altLang="zh-TW" sz="3000" dirty="0"/>
          </a:p>
          <a:p>
            <a:pPr lvl="1"/>
            <a:r>
              <a:rPr lang="zh-TW" altLang="en-US" sz="2800" dirty="0"/>
              <a:t>舉例： 「大一禮拜一不排課」篩選規則的生成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977D3F-0235-4398-8CE8-EDDE561F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84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一天</a:t>
            </a:r>
            <a:r>
              <a:rPr lang="en-US" altLang="zh-TW" sz="3200" dirty="0"/>
              <a:t>2</a:t>
            </a:r>
            <a:r>
              <a:rPr lang="zh-TW" altLang="en-US" sz="3200" dirty="0"/>
              <a:t>個時段 * 上課</a:t>
            </a:r>
            <a:r>
              <a:rPr lang="en-US" altLang="zh-TW" sz="3200" dirty="0"/>
              <a:t>5</a:t>
            </a:r>
            <a:r>
              <a:rPr lang="zh-TW" altLang="en-US" sz="3200" dirty="0"/>
              <a:t>天 * </a:t>
            </a:r>
            <a:r>
              <a:rPr lang="en-US" altLang="zh-TW" sz="3200" dirty="0"/>
              <a:t>4</a:t>
            </a:r>
            <a:r>
              <a:rPr lang="zh-TW" altLang="en-US" sz="3200" dirty="0"/>
              <a:t>個年級 </a:t>
            </a:r>
            <a:r>
              <a:rPr lang="en-US" altLang="zh-TW" sz="3200" dirty="0"/>
              <a:t>=</a:t>
            </a:r>
            <a:r>
              <a:rPr lang="zh-TW" altLang="en-US" sz="3200" dirty="0"/>
              <a:t> </a:t>
            </a:r>
            <a:r>
              <a:rPr lang="en-US" altLang="zh-TW" sz="3200" dirty="0"/>
              <a:t>40</a:t>
            </a:r>
            <a:r>
              <a:rPr lang="zh-TW" altLang="en-US" sz="3200" dirty="0"/>
              <a:t>個</a:t>
            </a:r>
            <a:r>
              <a:rPr lang="en-US" altLang="zh-TW" sz="3200" dirty="0"/>
              <a:t>ball</a:t>
            </a:r>
          </a:p>
          <a:p>
            <a:pPr marL="0" indent="0">
              <a:buNone/>
            </a:pPr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(ball (grade 1)</a:t>
            </a:r>
            <a:r>
              <a:rPr lang="zh-TW" altLang="en-US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(week 1) (period morning))</a:t>
            </a:r>
          </a:p>
          <a:p>
            <a:pPr marL="0" indent="0">
              <a:buNone/>
            </a:pPr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(ball (grade 1)</a:t>
            </a:r>
            <a:r>
              <a:rPr lang="zh-TW" altLang="en-US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(week 1) (period afternoon))</a:t>
            </a:r>
          </a:p>
          <a:p>
            <a:pPr marL="0" indent="0">
              <a:buNone/>
            </a:pPr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(ball (grade 1)</a:t>
            </a:r>
            <a:r>
              <a:rPr lang="zh-TW" altLang="en-US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(week 2) (period morning))</a:t>
            </a:r>
          </a:p>
          <a:p>
            <a:pPr marL="0" indent="0">
              <a:buNone/>
            </a:pPr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(ball (grade 1)</a:t>
            </a:r>
            <a:r>
              <a:rPr lang="zh-TW" altLang="en-US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(week 2) (period afternoon))</a:t>
            </a:r>
          </a:p>
          <a:p>
            <a:pPr marL="0" indent="0">
              <a:buNone/>
            </a:pPr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…(36</a:t>
            </a:r>
            <a:r>
              <a:rPr lang="zh-TW" altLang="en-US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more)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977D3F-0235-4398-8CE8-EDDE561F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18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排列組合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1" y="1511380"/>
            <a:ext cx="12652639" cy="4195481"/>
          </a:xfrm>
        </p:spPr>
        <p:txBody>
          <a:bodyPr>
            <a:noAutofit/>
          </a:bodyPr>
          <a:lstStyle/>
          <a:p>
            <a:r>
              <a:rPr lang="en-US" altLang="zh-TW" sz="2800" u="sng" dirty="0">
                <a:solidFill>
                  <a:srgbClr val="FF0000"/>
                </a:solidFill>
              </a:rPr>
              <a:t>Lookup table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/>
              <a:t>→ 排列組合 → 生成</a:t>
            </a:r>
            <a:r>
              <a:rPr lang="en-US" altLang="zh-TW" sz="2800" dirty="0"/>
              <a:t>ball</a:t>
            </a:r>
          </a:p>
          <a:p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timeres_source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attrname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week)</a:t>
            </a:r>
          </a:p>
          <a:p>
            <a:pPr marL="0" indent="0"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</a:t>
            </a:r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attrvalue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"Monday" "Tuesday" "Wednesday" </a:t>
            </a:r>
          </a:p>
          <a:p>
            <a:pPr marL="0" indent="0"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		</a:t>
            </a:r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"Thursday" "Friday"))</a:t>
            </a:r>
          </a:p>
          <a:p>
            <a:pPr marL="0" indent="0"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timeres_source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attrname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period)</a:t>
            </a:r>
          </a:p>
          <a:p>
            <a:pPr marL="0" indent="0"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</a:t>
            </a:r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attrvalue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"morning" "afternoon"))</a:t>
            </a:r>
          </a:p>
          <a:p>
            <a:pPr marL="0" indent="0"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timeres_source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attrname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grade)</a:t>
            </a:r>
          </a:p>
          <a:p>
            <a:pPr marL="0" indent="0"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</a:t>
            </a:r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attrvalue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"1" "2" "3" "4"))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8CE669-4D2E-43E4-B5D5-0964F93C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5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排列組合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7801" y="1395970"/>
            <a:ext cx="10801643" cy="419548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Lookup table </a:t>
            </a:r>
            <a:r>
              <a:rPr lang="zh-TW" altLang="en-US" sz="2400" dirty="0"/>
              <a:t>→ </a:t>
            </a:r>
            <a:r>
              <a:rPr lang="zh-TW" altLang="en-US" sz="2400" u="sng" dirty="0">
                <a:solidFill>
                  <a:srgbClr val="FF0000"/>
                </a:solidFill>
              </a:rPr>
              <a:t>排列組合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/>
              <a:t>→ 生成</a:t>
            </a:r>
            <a:r>
              <a:rPr lang="en-US" altLang="zh-TW" sz="2400" dirty="0"/>
              <a:t>ball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TW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defrule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DATA_PREPROCESSING::combination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(declare (salience 10))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(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c_group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?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$?)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(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c_length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?cl)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(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lut_ball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?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(value $?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fv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?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$?))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(ball (number -1) (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$?</a:t>
            </a:r>
            <a:r>
              <a:rPr lang="en-US" altLang="zh-TW" sz="24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oa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(test (= (length ?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oa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?cl))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=&gt;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(assert (ball (number -1) (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?</a:t>
            </a:r>
            <a:r>
              <a:rPr lang="en-US" altLang="zh-TW" sz="24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oa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(+ (length ?</a:t>
            </a:r>
            <a:r>
              <a:rPr lang="en-US" altLang="zh-TW" sz="2400" dirty="0" err="1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fv</a:t>
            </a:r>
            <a:r>
              <a:rPr lang="en-US" altLang="zh-TW" sz="24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1)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))))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E84028-3C5F-43D9-98C5-07974117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78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排列組合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2189" y="1475869"/>
            <a:ext cx="9993775" cy="4195481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Lookup table </a:t>
            </a:r>
            <a:r>
              <a:rPr lang="zh-TW" altLang="en-US" sz="2800" dirty="0"/>
              <a:t>→ 排列組合 → </a:t>
            </a:r>
            <a:r>
              <a:rPr lang="zh-TW" altLang="en-US" sz="2800" u="sng" dirty="0">
                <a:solidFill>
                  <a:srgbClr val="FF0000"/>
                </a:solidFill>
              </a:rPr>
              <a:t>生成</a:t>
            </a:r>
            <a:r>
              <a:rPr lang="en-US" altLang="zh-TW" sz="2800" u="sng" dirty="0">
                <a:solidFill>
                  <a:srgbClr val="FF0000"/>
                </a:solidFill>
              </a:rPr>
              <a:t>ball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TW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lut_ball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grade) (value "1" "2" "3" "4"))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lut_ball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period) (value "morning" "afternoon"))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lut_ball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week) (value "Monday" "Tuesday" "Wednesday" 									"Thursday" "Friday"))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(ball (number 0) 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period grade week))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(ball (number 1) 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1 4 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(ball (number 2) (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attr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1 4 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…(38</a:t>
            </a:r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more)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B27E72-DD88-40F6-BC3C-B79B8EBF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19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篩選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24" y="1324949"/>
            <a:ext cx="10109185" cy="4195481"/>
          </a:xfrm>
        </p:spPr>
        <p:txBody>
          <a:bodyPr>
            <a:noAutofit/>
          </a:bodyPr>
          <a:lstStyle/>
          <a:p>
            <a:r>
              <a:rPr lang="zh-TW" alt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篩選條件</a:t>
            </a:r>
            <a:r>
              <a:rPr lang="en-US" altLang="zh-TW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Generation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→ 生成篩選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ball_slrule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"    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lut_ball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period)(value $?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period_value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lut_ball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week)(value $?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week_value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lut_ball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grade)(value $?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grade_value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(test (and (&lt;= (member$ week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atn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 (length ?tat))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           (= (member$ \"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Monday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\"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week_value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 (nth$ (member$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atn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 ?tat))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(&lt;= (member$ grade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atn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 (length ?tat))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           (= (member$ \"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\"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grade_value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 (nth$ (member$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atn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 ?tat))))")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大一禮拜一不排課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A54DD4-45B3-46A1-9EF9-F9C76C48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57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篩選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2289" y="1688933"/>
            <a:ext cx="10943687" cy="4195481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篩選條件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TW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Generation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→ 生成篩選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defrule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INITIALIZATION::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ball_selection_codegen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spr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&lt;- (</a:t>
            </a:r>
            <a:r>
              <a:rPr lang="en-US" altLang="zh-TW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ball_slrule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sprc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&lt;- 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ball_rulecount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rcnum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=&gt;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(retract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spr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(assert 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ball_rulecount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(+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rcnum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1)))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(printout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"(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defrule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DATA_PREPROCESSING::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ball_selection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" (+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rcnum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1)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 "    (declare (salience 10))"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"    (ball (number 0)(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$?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atn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))"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 "    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c_length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?cl)"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"    ?b &lt;- (ball (number -1)(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$?tat))"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sprc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"    =&gt;"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 "    (retract ?b))"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BC796D-9011-4287-91BC-09310653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390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篩選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2290" y="1303903"/>
            <a:ext cx="11088688" cy="4195481"/>
          </a:xfrm>
        </p:spPr>
        <p:txBody>
          <a:bodyPr>
            <a:noAutofit/>
          </a:bodyPr>
          <a:lstStyle/>
          <a:p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篩選條件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Rule Generation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zh-TW" altLang="en-US" sz="18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生成篩選</a:t>
            </a:r>
            <a:r>
              <a:rPr lang="en-US" altLang="zh-TW" sz="18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defrule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DATA_PREPROCESSING::ball_selection7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(declare (salience 10))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(ball (number 0)(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$?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atn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c_length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?cl)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?b &lt;- (ball (number -1)(</a:t>
            </a:r>
            <a:r>
              <a:rPr lang="en-US" altLang="zh-TW" sz="18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TW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$?tat))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lut_ball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period)(value $?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period_value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lut_ball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week)(value $?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week_value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lut_ball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grade)(value $?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grade_value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(test (and (&lt;= (member$ week ?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atn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(length ?tat))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(= (member$ "</a:t>
            </a:r>
            <a:r>
              <a:rPr lang="en-US" altLang="zh-TW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Monday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?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week_value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(nth$ (member$ </a:t>
            </a:r>
            <a:r>
              <a:rPr lang="en-US" altLang="zh-TW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atn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?tat))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(&lt;= (member$ grade ?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atn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(length ?tat))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(= (member$ "</a:t>
            </a:r>
            <a:r>
              <a:rPr lang="en-US" altLang="zh-TW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?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grade_value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(nth$ (member$ </a:t>
            </a:r>
            <a:r>
              <a:rPr lang="en-US" altLang="zh-TW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altLang="zh-TW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atn</a:t>
            </a:r>
            <a:r>
              <a:rPr lang="en-US" altLang="zh-TW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?tat))))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=&gt;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(retract ?b))</a:t>
            </a:r>
            <a:endParaRPr lang="zh-TW" altLang="en-US" sz="1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9471E5-E71F-4303-9146-C0E993A7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07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2190" y="1853248"/>
            <a:ext cx="980734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dirty="0"/>
              <a:t>系上每學期排課皆採人工方式進行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	</a:t>
            </a:r>
            <a:r>
              <a:rPr lang="zh-TW" altLang="en-US" sz="3200" dirty="0"/>
              <a:t>→耗工耗時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	</a:t>
            </a:r>
            <a:r>
              <a:rPr lang="zh-TW" altLang="en-US" sz="3200" dirty="0"/>
              <a:t>→排課限制的取捨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If </a:t>
            </a:r>
            <a:r>
              <a:rPr lang="zh-TW" altLang="en-US" sz="3200" dirty="0"/>
              <a:t>排課可以交給電腦代勞 → 排課系統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If</a:t>
            </a:r>
            <a:r>
              <a:rPr lang="zh-TW" altLang="en-US" sz="3200" dirty="0"/>
              <a:t> 排課系統的輸入乃至於維護可以很直觀 → 規則基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B59F54-B2CC-488D-86B1-3966C01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5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 系統 </a:t>
            </a:r>
            <a:r>
              <a:rPr lang="en-US" altLang="zh-TW" dirty="0"/>
              <a:t>(</a:t>
            </a:r>
            <a:r>
              <a:rPr lang="zh-TW" altLang="en-US" dirty="0"/>
              <a:t>排課方法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FA3DDD-8D40-4962-96F9-3DEDAE7A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522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>
            <a:extLst>
              <a:ext uri="{FF2B5EF4-FFF2-40B4-BE49-F238E27FC236}">
                <a16:creationId xmlns:a16="http://schemas.microsoft.com/office/drawing/2014/main" id="{55792348-CAA3-4771-8DA4-921B62B911D1}"/>
              </a:ext>
            </a:extLst>
          </p:cNvPr>
          <p:cNvSpPr/>
          <p:nvPr/>
        </p:nvSpPr>
        <p:spPr>
          <a:xfrm>
            <a:off x="6549787" y="3127407"/>
            <a:ext cx="2921528" cy="2921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58C15AD-3F75-40D1-822B-19C8E0BF1CD2}"/>
              </a:ext>
            </a:extLst>
          </p:cNvPr>
          <p:cNvSpPr/>
          <p:nvPr/>
        </p:nvSpPr>
        <p:spPr>
          <a:xfrm>
            <a:off x="2732414" y="3127407"/>
            <a:ext cx="2921528" cy="2921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A06333-4B3D-4AEE-9A31-BCA42C7B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排課需求</a:t>
            </a:r>
          </a:p>
        </p:txBody>
      </p:sp>
      <p:sp>
        <p:nvSpPr>
          <p:cNvPr id="4" name="AutoShape 6" descr="http://bpic.588ku.com/element_origin_min_pic/01/35/93/42573bfd1610c10.jpg">
            <a:extLst>
              <a:ext uri="{FF2B5EF4-FFF2-40B4-BE49-F238E27FC236}">
                <a16:creationId xmlns:a16="http://schemas.microsoft.com/office/drawing/2014/main" id="{79BB2098-7498-4247-859A-53B98EE86B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5126" y="2863907"/>
            <a:ext cx="263500" cy="2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842A45C-CBFF-4D9D-BE90-427C5468412B}"/>
              </a:ext>
            </a:extLst>
          </p:cNvPr>
          <p:cNvSpPr/>
          <p:nvPr/>
        </p:nvSpPr>
        <p:spPr>
          <a:xfrm>
            <a:off x="4661671" y="542628"/>
            <a:ext cx="2921528" cy="2921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44AE9F-F85E-462A-9013-4FCF92CF5AA1}"/>
              </a:ext>
            </a:extLst>
          </p:cNvPr>
          <p:cNvSpPr txBox="1"/>
          <p:nvPr/>
        </p:nvSpPr>
        <p:spPr>
          <a:xfrm>
            <a:off x="4708060" y="1654053"/>
            <a:ext cx="4436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Basic Constraint</a:t>
            </a:r>
            <a:endParaRPr lang="zh-TW" altLang="en-US" sz="28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B7DC3-7BE6-4D5C-B87E-9AB0BA309AF7}"/>
              </a:ext>
            </a:extLst>
          </p:cNvPr>
          <p:cNvSpPr txBox="1"/>
          <p:nvPr/>
        </p:nvSpPr>
        <p:spPr>
          <a:xfrm>
            <a:off x="6487640" y="4147141"/>
            <a:ext cx="351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Strong Constraint</a:t>
            </a:r>
            <a:endParaRPr lang="zh-TW" altLang="en-US" sz="28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72ECEA-EA0F-4D32-BA74-B5A8CB4C5FDD}"/>
              </a:ext>
            </a:extLst>
          </p:cNvPr>
          <p:cNvSpPr txBox="1"/>
          <p:nvPr/>
        </p:nvSpPr>
        <p:spPr>
          <a:xfrm>
            <a:off x="2732414" y="4173409"/>
            <a:ext cx="403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Weak Constraint</a:t>
            </a:r>
            <a:endParaRPr lang="zh-TW" altLang="en-US" sz="28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F3C745D-10F3-48EA-8C5C-E2D3C6CCFA9F}"/>
              </a:ext>
            </a:extLst>
          </p:cNvPr>
          <p:cNvSpPr txBox="1"/>
          <p:nvPr/>
        </p:nvSpPr>
        <p:spPr>
          <a:xfrm>
            <a:off x="5207325" y="2222228"/>
            <a:ext cx="224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e.g. </a:t>
            </a:r>
            <a:r>
              <a:rPr lang="zh-TW" altLang="en-US" dirty="0"/>
              <a:t>一個老師不能</a:t>
            </a:r>
            <a:endParaRPr lang="en-US" altLang="zh-TW" dirty="0"/>
          </a:p>
          <a:p>
            <a:r>
              <a:rPr lang="zh-TW" altLang="en-US" dirty="0"/>
              <a:t>同時出現在兩課程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47BF2A0-2EDB-45D1-89E9-E53FC3FE65AE}"/>
              </a:ext>
            </a:extLst>
          </p:cNvPr>
          <p:cNvSpPr txBox="1"/>
          <p:nvPr/>
        </p:nvSpPr>
        <p:spPr>
          <a:xfrm>
            <a:off x="2988386" y="4674310"/>
            <a:ext cx="2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e.g. </a:t>
            </a:r>
            <a:r>
              <a:rPr lang="zh-TW" altLang="en-US" dirty="0"/>
              <a:t>符合老師的喜好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8F1F66-30EA-4D57-82A7-DB5D661F7945}"/>
              </a:ext>
            </a:extLst>
          </p:cNvPr>
          <p:cNvSpPr txBox="1"/>
          <p:nvPr/>
        </p:nvSpPr>
        <p:spPr>
          <a:xfrm>
            <a:off x="6831109" y="4674310"/>
            <a:ext cx="264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e.g. </a:t>
            </a:r>
            <a:r>
              <a:rPr lang="zh-TW" altLang="en-US" dirty="0"/>
              <a:t>某些時段必須排除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BF8C06B-ACF1-4A09-9DC2-5E7C6278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0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評分與搜尋樹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381741"/>
            <a:ext cx="11032671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為什麼需要評分</a:t>
            </a:r>
            <a:r>
              <a:rPr lang="en-US" altLang="zh-TW" sz="2400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lvl="1"/>
            <a:r>
              <a:rPr lang="zh-TW" altLang="en-US" sz="2400" dirty="0"/>
              <a:t>了解每個運算節點符合需求的狀況。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400" dirty="0"/>
              <a:t>	(</a:t>
            </a:r>
            <a:r>
              <a:rPr lang="zh-TW" altLang="en-US" sz="2400" dirty="0"/>
              <a:t>每一個運算節點同時也代表一個獨立的結果</a:t>
            </a:r>
            <a:r>
              <a:rPr lang="en-US" altLang="zh-TW" sz="2400" dirty="0"/>
              <a:t>)</a:t>
            </a:r>
          </a:p>
          <a:p>
            <a:pPr lvl="1"/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評分之機制</a:t>
            </a:r>
            <a:r>
              <a:rPr lang="en-US" altLang="zh-TW" sz="2400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lvl="1"/>
            <a:r>
              <a:rPr lang="zh-TW" altLang="en-US" sz="2400" dirty="0"/>
              <a:t>課程安排的時間，根據老師意願來進行加減分。</a:t>
            </a:r>
            <a:endParaRPr lang="en-US" altLang="zh-TW" sz="2400" dirty="0"/>
          </a:p>
          <a:p>
            <a:pPr lvl="1"/>
            <a:r>
              <a:rPr lang="zh-TW" altLang="en-US" sz="2400" dirty="0"/>
              <a:t>不同年級必修課在同一時段，則進行扣分。</a:t>
            </a:r>
            <a:endParaRPr lang="en-US" altLang="zh-TW" sz="2400" dirty="0"/>
          </a:p>
          <a:p>
            <a:pPr lvl="1"/>
            <a:r>
              <a:rPr lang="zh-TW" altLang="en-US" sz="2400" dirty="0"/>
              <a:t>加減分幅度為自定義權重。</a:t>
            </a:r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2E846-6BFA-4770-9F17-498E65D0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905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評分與搜尋樹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TW" sz="2000" dirty="0"/>
          </a:p>
          <a:p>
            <a:pPr lvl="1"/>
            <a:r>
              <a:rPr lang="zh-TW" altLang="en-US" sz="2000" dirty="0"/>
              <a:t>利用 </a:t>
            </a:r>
            <a:r>
              <a:rPr lang="en-US" altLang="zh-TW" sz="2000" dirty="0"/>
              <a:t>branch-and-bound strategy</a:t>
            </a:r>
            <a:r>
              <a:rPr lang="zh-TW" altLang="en-US" sz="2000" dirty="0"/>
              <a:t>，根據節點的</a:t>
            </a:r>
            <a:r>
              <a:rPr lang="zh-TW" altLang="en-US" sz="2000" b="1" dirty="0"/>
              <a:t>分數</a:t>
            </a:r>
            <a:r>
              <a:rPr lang="zh-TW" altLang="en-US" sz="2000" dirty="0"/>
              <a:t>來得出較佳的近似解。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而其他限制，例如物理限制或是系上規定，若違反則直接將該節點剔除。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FA648C-363A-4A60-8C43-5EDD8877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9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評分與搜尋樹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4293" y="1627973"/>
            <a:ext cx="8946541" cy="8148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/>
              <a:t>搜尋樹的流程</a:t>
            </a:r>
            <a:r>
              <a:rPr lang="en-US" altLang="zh-TW" sz="2800" dirty="0"/>
              <a:t>(by branch-and-bound strategy) 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427303" y="4249916"/>
            <a:ext cx="1852944" cy="541368"/>
          </a:xfrm>
          <a:prstGeom prst="round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2. </a:t>
            </a:r>
            <a:r>
              <a:rPr lang="zh-TW" altLang="en-US" sz="3600" dirty="0">
                <a:solidFill>
                  <a:schemeClr val="tx1"/>
                </a:solidFill>
              </a:rPr>
              <a:t>擴展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7106443" y="4249916"/>
            <a:ext cx="1852944" cy="541368"/>
          </a:xfrm>
          <a:prstGeom prst="round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4. </a:t>
            </a:r>
            <a:r>
              <a:rPr lang="zh-TW" altLang="en-US" sz="3600" dirty="0">
                <a:solidFill>
                  <a:schemeClr val="tx1"/>
                </a:solidFill>
              </a:rPr>
              <a:t>評分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869770" y="5635595"/>
            <a:ext cx="1852944" cy="541368"/>
          </a:xfrm>
          <a:prstGeom prst="round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3. </a:t>
            </a:r>
            <a:r>
              <a:rPr lang="zh-TW" altLang="en-US" sz="3600" dirty="0">
                <a:solidFill>
                  <a:schemeClr val="tx1"/>
                </a:solidFill>
              </a:rPr>
              <a:t>篩選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4816727" y="2664048"/>
            <a:ext cx="1852944" cy="541368"/>
          </a:xfrm>
          <a:prstGeom prst="round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1. </a:t>
            </a:r>
            <a:r>
              <a:rPr lang="zh-TW" altLang="en-US" sz="3600" dirty="0">
                <a:solidFill>
                  <a:schemeClr val="tx1"/>
                </a:solidFill>
              </a:rPr>
              <a:t>挑選</a:t>
            </a:r>
          </a:p>
        </p:txBody>
      </p:sp>
      <p:sp>
        <p:nvSpPr>
          <p:cNvPr id="8" name="右彎箭號 7"/>
          <p:cNvSpPr/>
          <p:nvPr/>
        </p:nvSpPr>
        <p:spPr>
          <a:xfrm rot="5400000" flipV="1">
            <a:off x="3288808" y="2779686"/>
            <a:ext cx="1164455" cy="14209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右彎箭號 8"/>
          <p:cNvSpPr/>
          <p:nvPr/>
        </p:nvSpPr>
        <p:spPr>
          <a:xfrm flipV="1">
            <a:off x="3321925" y="5012508"/>
            <a:ext cx="1420950" cy="11644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右彎箭號 9"/>
          <p:cNvSpPr/>
          <p:nvPr/>
        </p:nvSpPr>
        <p:spPr>
          <a:xfrm rot="16200000" flipV="1">
            <a:off x="7066958" y="4812555"/>
            <a:ext cx="1164455" cy="14209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右彎箭號 10"/>
          <p:cNvSpPr/>
          <p:nvPr/>
        </p:nvSpPr>
        <p:spPr>
          <a:xfrm rot="10800000" flipV="1">
            <a:off x="6904887" y="2814724"/>
            <a:ext cx="1420950" cy="11644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A61572B5-75A3-4245-9A6B-6E2202FB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644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圖: 接點 4"/>
          <p:cNvSpPr/>
          <p:nvPr/>
        </p:nvSpPr>
        <p:spPr>
          <a:xfrm>
            <a:off x="4523015" y="424543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tx1"/>
                </a:solidFill>
              </a:rPr>
              <a:t>∅</a:t>
            </a:r>
          </a:p>
        </p:txBody>
      </p:sp>
      <p:sp>
        <p:nvSpPr>
          <p:cNvPr id="6" name="流程圖: 接點 5"/>
          <p:cNvSpPr/>
          <p:nvPr/>
        </p:nvSpPr>
        <p:spPr>
          <a:xfrm>
            <a:off x="2683329" y="2258786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2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4523015" y="2258786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</a:rPr>
              <a:t>-1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流程圖: 接點 7"/>
          <p:cNvSpPr/>
          <p:nvPr/>
        </p:nvSpPr>
        <p:spPr>
          <a:xfrm>
            <a:off x="6362701" y="2258786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1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流程圖: 接點 8"/>
          <p:cNvSpPr/>
          <p:nvPr/>
        </p:nvSpPr>
        <p:spPr>
          <a:xfrm>
            <a:off x="3415394" y="4055476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</a:rPr>
              <a:t>-1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1649459" y="4055476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0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流程圖: 接點 10"/>
          <p:cNvSpPr/>
          <p:nvPr/>
        </p:nvSpPr>
        <p:spPr>
          <a:xfrm>
            <a:off x="5881008" y="3995059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1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8308524" y="5562600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4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7345138" y="3995059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3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6656615" y="5562600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2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endCxn id="6" idx="0"/>
          </p:cNvCxnSpPr>
          <p:nvPr/>
        </p:nvCxnSpPr>
        <p:spPr>
          <a:xfrm flipH="1">
            <a:off x="3165022" y="1191986"/>
            <a:ext cx="1357993" cy="1066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cxnSpLocks/>
            <a:endCxn id="7" idx="0"/>
          </p:cNvCxnSpPr>
          <p:nvPr/>
        </p:nvCxnSpPr>
        <p:spPr>
          <a:xfrm flipH="1">
            <a:off x="5004708" y="1436913"/>
            <a:ext cx="1" cy="8218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8" idx="0"/>
          </p:cNvCxnSpPr>
          <p:nvPr/>
        </p:nvCxnSpPr>
        <p:spPr>
          <a:xfrm>
            <a:off x="5544502" y="1191986"/>
            <a:ext cx="1299892" cy="1066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0" idx="0"/>
          </p:cNvCxnSpPr>
          <p:nvPr/>
        </p:nvCxnSpPr>
        <p:spPr>
          <a:xfrm flipH="1">
            <a:off x="2131152" y="3173186"/>
            <a:ext cx="622663" cy="8822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  <a:endCxn id="9" idx="0"/>
          </p:cNvCxnSpPr>
          <p:nvPr/>
        </p:nvCxnSpPr>
        <p:spPr>
          <a:xfrm>
            <a:off x="3462477" y="3173186"/>
            <a:ext cx="434610" cy="8822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6362701" y="3203394"/>
            <a:ext cx="287860" cy="6229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237369" y="3116312"/>
            <a:ext cx="382632" cy="7100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7237369" y="4867003"/>
            <a:ext cx="342356" cy="6955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3" idx="5"/>
          </p:cNvCxnSpPr>
          <p:nvPr/>
        </p:nvCxnSpPr>
        <p:spPr>
          <a:xfrm>
            <a:off x="8167439" y="4775548"/>
            <a:ext cx="450781" cy="7870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1F3978-CF39-4689-87C5-7973915D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93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B157C-5408-41E2-AB9F-C06073B9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結論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E830B2-5504-4682-A74D-138433DE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4DF21B-EBA1-4A00-A299-CC004E9A6DA4}"/>
              </a:ext>
            </a:extLst>
          </p:cNvPr>
          <p:cNvSpPr txBox="1"/>
          <p:nvPr/>
        </p:nvSpPr>
        <p:spPr>
          <a:xfrm>
            <a:off x="2947386" y="2200548"/>
            <a:ext cx="5095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4000" dirty="0"/>
              <a:t>排課可行性</a:t>
            </a:r>
            <a:endParaRPr lang="en-US" altLang="zh-TW" sz="4000" dirty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/>
              <a:t>課表比較</a:t>
            </a:r>
            <a:endParaRPr lang="en-US" altLang="zh-TW" sz="4000" dirty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/>
              <a:t>開發成本</a:t>
            </a:r>
            <a:endParaRPr lang="en-US" altLang="zh-TW" sz="4000" dirty="0"/>
          </a:p>
          <a:p>
            <a:endParaRPr lang="en-US" altLang="zh-TW" sz="4000" dirty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4170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128E06-DFDF-4860-B476-800FDF2F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074" y="145917"/>
            <a:ext cx="6977760" cy="61879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D8B157C-5408-41E2-AB9F-C06073B9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E830B2-5504-4682-A74D-138433DE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ECF255-0B56-4A0C-849F-EA7CF4A72161}"/>
              </a:ext>
            </a:extLst>
          </p:cNvPr>
          <p:cNvSpPr txBox="1"/>
          <p:nvPr/>
        </p:nvSpPr>
        <p:spPr>
          <a:xfrm>
            <a:off x="5461246" y="6282523"/>
            <a:ext cx="628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排課可行性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	|	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課表比較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	|	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開發成本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	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0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06333-4B3D-4AEE-9A31-BCA42C7B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TW" altLang="en-US" dirty="0"/>
              <a:t>結論</a:t>
            </a:r>
            <a:r>
              <a:rPr lang="en-US" altLang="zh-TW" dirty="0"/>
              <a:t>(A&amp;B vs </a:t>
            </a:r>
            <a:r>
              <a:rPr lang="zh-TW" altLang="en-US" dirty="0"/>
              <a:t>現行課表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AutoShape 6" descr="http://bpic.588ku.com/element_origin_min_pic/01/35/93/42573bfd1610c10.jpg">
            <a:extLst>
              <a:ext uri="{FF2B5EF4-FFF2-40B4-BE49-F238E27FC236}">
                <a16:creationId xmlns:a16="http://schemas.microsoft.com/office/drawing/2014/main" id="{79BB2098-7498-4247-859A-53B98EE86B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E3229D-F834-46F9-B5E8-7F643918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FEBB86-C0CF-4CD8-A08E-A28064838421}"/>
              </a:ext>
            </a:extLst>
          </p:cNvPr>
          <p:cNvSpPr txBox="1"/>
          <p:nvPr/>
        </p:nvSpPr>
        <p:spPr>
          <a:xfrm>
            <a:off x="5461246" y="6282523"/>
            <a:ext cx="62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50000"/>
                  </a:schemeClr>
                </a:solidFill>
              </a:rPr>
              <a:t>排課可行性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	|	</a:t>
            </a:r>
            <a:r>
              <a:rPr lang="zh-TW" altLang="en-US" b="1" dirty="0"/>
              <a:t>課表比較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	|	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開發成本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33184C4-34DE-4E07-A05D-66878A36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252" y="1287624"/>
            <a:ext cx="5409352" cy="341374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937086D-3A06-4917-9F8B-85A802319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53" y="2387668"/>
            <a:ext cx="4969593" cy="310427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DC6C569-888C-4822-931D-1BAF211A4F04}"/>
              </a:ext>
            </a:extLst>
          </p:cNvPr>
          <p:cNvSpPr/>
          <p:nvPr/>
        </p:nvSpPr>
        <p:spPr>
          <a:xfrm>
            <a:off x="3732246" y="3539074"/>
            <a:ext cx="1612112" cy="1518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23501-6EAD-4E25-B286-8FCB907AED92}"/>
              </a:ext>
            </a:extLst>
          </p:cNvPr>
          <p:cNvSpPr/>
          <p:nvPr/>
        </p:nvSpPr>
        <p:spPr>
          <a:xfrm>
            <a:off x="5461246" y="2515748"/>
            <a:ext cx="1765177" cy="165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BF73599-598B-4010-AE44-FBD30B9090EA}"/>
              </a:ext>
            </a:extLst>
          </p:cNvPr>
          <p:cNvCxnSpPr>
            <a:stCxn id="21" idx="3"/>
          </p:cNvCxnSpPr>
          <p:nvPr/>
        </p:nvCxnSpPr>
        <p:spPr>
          <a:xfrm flipV="1">
            <a:off x="7226423" y="3344126"/>
            <a:ext cx="147369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73D6CE0D-2EA6-4E15-A4CD-2E82229C381F}"/>
              </a:ext>
            </a:extLst>
          </p:cNvPr>
          <p:cNvCxnSpPr>
            <a:stCxn id="20" idx="2"/>
          </p:cNvCxnSpPr>
          <p:nvPr/>
        </p:nvCxnSpPr>
        <p:spPr>
          <a:xfrm rot="5400000" flipH="1" flipV="1">
            <a:off x="6300202" y="2675033"/>
            <a:ext cx="620258" cy="4144059"/>
          </a:xfrm>
          <a:prstGeom prst="bentConnector4">
            <a:avLst>
              <a:gd name="adj1" fmla="val -36856"/>
              <a:gd name="adj2" fmla="val 597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87A9D74-1E56-4DB2-B03D-594379793BC8}"/>
              </a:ext>
            </a:extLst>
          </p:cNvPr>
          <p:cNvSpPr txBox="1"/>
          <p:nvPr/>
        </p:nvSpPr>
        <p:spPr>
          <a:xfrm>
            <a:off x="8904203" y="2981889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FFFF00"/>
                </a:solidFill>
              </a:rPr>
              <a:t>兩堂必修課在同一時段</a:t>
            </a:r>
            <a:endParaRPr lang="en-US" altLang="zh-TW" sz="3600" dirty="0">
              <a:solidFill>
                <a:srgbClr val="FFFF00"/>
              </a:solidFill>
            </a:endParaRPr>
          </a:p>
          <a:p>
            <a:r>
              <a:rPr lang="zh-TW" altLang="en-US" sz="3600" dirty="0">
                <a:solidFill>
                  <a:srgbClr val="FFFF00"/>
                </a:solidFill>
              </a:rPr>
              <a:t>，違反規則</a:t>
            </a:r>
          </a:p>
        </p:txBody>
      </p:sp>
    </p:spTree>
    <p:extLst>
      <p:ext uri="{BB962C8B-B14F-4D97-AF65-F5344CB8AC3E}">
        <p14:creationId xmlns:p14="http://schemas.microsoft.com/office/powerpoint/2010/main" val="2079525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85D4F-EA75-4641-8672-EB349F3C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r>
              <a:rPr lang="en-US" altLang="zh-TW" dirty="0"/>
              <a:t>(A&amp;B vs </a:t>
            </a:r>
            <a:r>
              <a:rPr lang="zh-TW" altLang="en-US" dirty="0"/>
              <a:t>現行課表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F4FD94-51C0-417F-909E-0D8F4B42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12AE2C-1C42-4E21-95D6-899B13441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4" y="2621902"/>
            <a:ext cx="7845411" cy="26472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8F7E53-2764-42A6-82B7-CA7A8D3E23F9}"/>
              </a:ext>
            </a:extLst>
          </p:cNvPr>
          <p:cNvSpPr txBox="1"/>
          <p:nvPr/>
        </p:nvSpPr>
        <p:spPr>
          <a:xfrm>
            <a:off x="8291805" y="2621902"/>
            <a:ext cx="38162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取排課系統</a:t>
            </a:r>
            <a:r>
              <a:rPr lang="zh-TW" altLang="en-US" sz="2400" dirty="0">
                <a:solidFill>
                  <a:srgbClr val="FFFF00"/>
                </a:solidFill>
              </a:rPr>
              <a:t>多組結果</a:t>
            </a:r>
            <a:r>
              <a:rPr lang="zh-TW" altLang="en-US" sz="2400" dirty="0"/>
              <a:t>中，</a:t>
            </a:r>
            <a:endParaRPr lang="en-US" altLang="zh-TW" sz="2400" dirty="0"/>
          </a:p>
          <a:p>
            <a:r>
              <a:rPr lang="zh-TW" altLang="en-US" sz="2400" dirty="0"/>
              <a:t>其中一個分數較高結果比對如下：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>
                <a:solidFill>
                  <a:srgbClr val="FFFF00"/>
                </a:solidFill>
              </a:rPr>
              <a:t>滿足</a:t>
            </a:r>
            <a:r>
              <a:rPr lang="en-US" altLang="zh-TW" sz="2400" dirty="0">
                <a:solidFill>
                  <a:srgbClr val="FFFF00"/>
                </a:solidFill>
              </a:rPr>
              <a:t>desire</a:t>
            </a:r>
            <a:r>
              <a:rPr lang="zh-TW" altLang="en-US" sz="2400" dirty="0">
                <a:solidFill>
                  <a:srgbClr val="FFFF00"/>
                </a:solidFill>
              </a:rPr>
              <a:t>規則數 </a:t>
            </a:r>
            <a:r>
              <a:rPr lang="en-US" altLang="zh-TW" sz="2400" dirty="0">
                <a:solidFill>
                  <a:srgbClr val="FFFF00"/>
                </a:solidFill>
              </a:rPr>
              <a:t>= 10</a:t>
            </a:r>
          </a:p>
          <a:p>
            <a:r>
              <a:rPr lang="zh-TW" altLang="en-US" sz="2400" dirty="0">
                <a:solidFill>
                  <a:srgbClr val="FFFF00"/>
                </a:solidFill>
              </a:rPr>
              <a:t>違反</a:t>
            </a:r>
            <a:r>
              <a:rPr lang="en-US" altLang="zh-TW" sz="2400" dirty="0" err="1">
                <a:solidFill>
                  <a:srgbClr val="FFFF00"/>
                </a:solidFill>
              </a:rPr>
              <a:t>undesire</a:t>
            </a:r>
            <a:r>
              <a:rPr lang="zh-TW" altLang="en-US" sz="2400" dirty="0">
                <a:solidFill>
                  <a:srgbClr val="FFFF00"/>
                </a:solidFill>
              </a:rPr>
              <a:t>規則數 </a:t>
            </a:r>
            <a:r>
              <a:rPr lang="en-US" altLang="zh-TW" sz="2400" dirty="0">
                <a:solidFill>
                  <a:srgbClr val="FFFF00"/>
                </a:solidFill>
              </a:rPr>
              <a:t>=</a:t>
            </a:r>
            <a:r>
              <a:rPr lang="zh-TW" altLang="en-US" sz="2400" dirty="0">
                <a:solidFill>
                  <a:srgbClr val="FFFF00"/>
                </a:solidFill>
              </a:rPr>
              <a:t> </a:t>
            </a:r>
            <a:r>
              <a:rPr lang="en-US" altLang="zh-TW" sz="2400" dirty="0">
                <a:solidFill>
                  <a:srgbClr val="FFFF00"/>
                </a:solidFill>
              </a:rPr>
              <a:t>0</a:t>
            </a:r>
          </a:p>
          <a:p>
            <a:r>
              <a:rPr lang="zh-TW" altLang="en-US" sz="2400" dirty="0">
                <a:solidFill>
                  <a:srgbClr val="FFFF00"/>
                </a:solidFill>
              </a:rPr>
              <a:t>滿足必修不衝堂數 </a:t>
            </a:r>
            <a:r>
              <a:rPr lang="en-US" altLang="zh-TW" sz="2400" dirty="0">
                <a:solidFill>
                  <a:srgbClr val="FFFF00"/>
                </a:solidFill>
              </a:rPr>
              <a:t>= 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116674-9A4F-4FDF-9891-95CF9E6041F0}"/>
              </a:ext>
            </a:extLst>
          </p:cNvPr>
          <p:cNvSpPr txBox="1"/>
          <p:nvPr/>
        </p:nvSpPr>
        <p:spPr>
          <a:xfrm>
            <a:off x="5461246" y="6282523"/>
            <a:ext cx="62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50000"/>
                  </a:schemeClr>
                </a:solidFill>
              </a:rPr>
              <a:t>排課可行性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	|	</a:t>
            </a:r>
            <a:r>
              <a:rPr lang="zh-TW" altLang="en-US" b="1" dirty="0"/>
              <a:t>課表比較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	|	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開發成本</a:t>
            </a:r>
          </a:p>
        </p:txBody>
      </p:sp>
    </p:spTree>
    <p:extLst>
      <p:ext uri="{BB962C8B-B14F-4D97-AF65-F5344CB8AC3E}">
        <p14:creationId xmlns:p14="http://schemas.microsoft.com/office/powerpoint/2010/main" val="25727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Timetabling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135" y="1644545"/>
            <a:ext cx="1223094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系所排課問題 </a:t>
            </a:r>
            <a:r>
              <a:rPr lang="en-US" altLang="zh-TW" sz="3200" dirty="0"/>
              <a:t>-&gt;</a:t>
            </a:r>
            <a:r>
              <a:rPr lang="zh-TW" altLang="en-US" sz="3200" dirty="0"/>
              <a:t> 排程</a:t>
            </a:r>
            <a:r>
              <a:rPr lang="en-US" altLang="zh-TW" sz="3200" dirty="0"/>
              <a:t>(Scheduling)</a:t>
            </a:r>
            <a:r>
              <a:rPr lang="zh-TW" altLang="en-US" sz="3200" dirty="0"/>
              <a:t>問題 </a:t>
            </a:r>
            <a:r>
              <a:rPr lang="en-US" altLang="zh-TW" sz="3200" dirty="0"/>
              <a:t>-&gt; Timetabling Problem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Timetabling Problem</a:t>
            </a:r>
          </a:p>
          <a:p>
            <a:pPr marL="0" indent="0">
              <a:buNone/>
            </a:pPr>
            <a:endParaRPr lang="en-US" altLang="zh-TW" sz="3200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594362303"/>
              </p:ext>
            </p:extLst>
          </p:nvPr>
        </p:nvGraphicFramePr>
        <p:xfrm>
          <a:off x="1048373" y="2858610"/>
          <a:ext cx="10080128" cy="356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4D1591-092F-464C-BCCB-939DD719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623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06333-4B3D-4AEE-9A31-BCA42C7B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r>
              <a:rPr lang="en-US" altLang="zh-TW" dirty="0"/>
              <a:t>(</a:t>
            </a:r>
            <a:r>
              <a:rPr lang="zh-TW" altLang="en-US" dirty="0"/>
              <a:t>開發成本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AutoShape 6" descr="http://bpic.588ku.com/element_origin_min_pic/01/35/93/42573bfd1610c10.jpg">
            <a:extLst>
              <a:ext uri="{FF2B5EF4-FFF2-40B4-BE49-F238E27FC236}">
                <a16:creationId xmlns:a16="http://schemas.microsoft.com/office/drawing/2014/main" id="{79BB2098-7498-4247-859A-53B98EE86B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2901D2-2765-4931-8349-CEB2794E71F9}"/>
              </a:ext>
            </a:extLst>
          </p:cNvPr>
          <p:cNvSpPr txBox="1"/>
          <p:nvPr/>
        </p:nvSpPr>
        <p:spPr>
          <a:xfrm>
            <a:off x="4092605" y="1393797"/>
            <a:ext cx="87533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en-US" altLang="zh-TW" sz="1400" dirty="0" err="1"/>
              <a:t>defrule</a:t>
            </a:r>
            <a:r>
              <a:rPr lang="en-US" altLang="zh-TW" sz="1400" dirty="0"/>
              <a:t> MAIN::unavailable-period 			;</a:t>
            </a:r>
            <a:r>
              <a:rPr lang="zh-TW" altLang="en-US" sz="1400" dirty="0"/>
              <a:t>篩選：不可使用的時段</a:t>
            </a:r>
            <a:endParaRPr lang="en-US" altLang="zh-TW" sz="1400" dirty="0"/>
          </a:p>
          <a:p>
            <a:r>
              <a:rPr lang="en-US" altLang="zh-TW" sz="1400" dirty="0"/>
              <a:t>	(unavailable-ball (grade ?g)(</a:t>
            </a:r>
            <a:r>
              <a:rPr lang="en-US" altLang="zh-TW" sz="1400" dirty="0" err="1"/>
              <a:t>num</a:t>
            </a:r>
            <a:r>
              <a:rPr lang="en-US" altLang="zh-TW" sz="1400" dirty="0"/>
              <a:t> $? ?un $?))</a:t>
            </a:r>
          </a:p>
          <a:p>
            <a:r>
              <a:rPr lang="en-US" altLang="zh-TW" sz="1400" dirty="0"/>
              <a:t>	(ball (</a:t>
            </a:r>
            <a:r>
              <a:rPr lang="en-US" altLang="zh-TW" sz="1400" dirty="0" err="1"/>
              <a:t>resultNumber</a:t>
            </a:r>
            <a:r>
              <a:rPr lang="en-US" altLang="zh-TW" sz="1400" dirty="0"/>
              <a:t> ?x)(</a:t>
            </a:r>
            <a:r>
              <a:rPr lang="en-US" altLang="zh-TW" sz="1400" dirty="0" err="1"/>
              <a:t>periodNumber</a:t>
            </a:r>
            <a:r>
              <a:rPr lang="en-US" altLang="zh-TW" sz="1400" dirty="0"/>
              <a:t> ?un)(grade ?g)(</a:t>
            </a:r>
            <a:r>
              <a:rPr lang="en-US" altLang="zh-TW" sz="1400" dirty="0" err="1"/>
              <a:t>classID</a:t>
            </a:r>
            <a:r>
              <a:rPr lang="en-US" altLang="zh-TW" sz="1400" dirty="0"/>
              <a:t> ?y))</a:t>
            </a:r>
          </a:p>
          <a:p>
            <a:r>
              <a:rPr lang="en-US" altLang="zh-TW" sz="1400" dirty="0"/>
              <a:t>	(course (name ?z)(</a:t>
            </a:r>
            <a:r>
              <a:rPr lang="en-US" altLang="zh-TW" sz="1400" dirty="0" err="1"/>
              <a:t>classID</a:t>
            </a:r>
            <a:r>
              <a:rPr lang="en-US" altLang="zh-TW" sz="1400" dirty="0"/>
              <a:t> ?y))</a:t>
            </a:r>
          </a:p>
          <a:p>
            <a:r>
              <a:rPr lang="en-US" altLang="zh-TW" sz="1400" dirty="0"/>
              <a:t>	=&gt;</a:t>
            </a:r>
          </a:p>
          <a:p>
            <a:r>
              <a:rPr lang="en-US" altLang="zh-TW" sz="1400" dirty="0"/>
              <a:t>	(assert (result-</a:t>
            </a:r>
            <a:r>
              <a:rPr lang="en-US" altLang="zh-TW" sz="1400" dirty="0" err="1"/>
              <a:t>ToBeDeleted</a:t>
            </a:r>
            <a:r>
              <a:rPr lang="en-US" altLang="zh-TW" sz="1400" dirty="0"/>
              <a:t> (</a:t>
            </a:r>
            <a:r>
              <a:rPr lang="en-US" altLang="zh-TW" sz="1400" dirty="0" err="1"/>
              <a:t>num</a:t>
            </a:r>
            <a:r>
              <a:rPr lang="en-US" altLang="zh-TW" sz="1400" dirty="0"/>
              <a:t> ?x)) )</a:t>
            </a:r>
          </a:p>
          <a:p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71EC04-1BE8-4DAC-A195-FBD6B5D55877}"/>
              </a:ext>
            </a:extLst>
          </p:cNvPr>
          <p:cNvSpPr txBox="1"/>
          <p:nvPr/>
        </p:nvSpPr>
        <p:spPr>
          <a:xfrm>
            <a:off x="4092605" y="3749457"/>
            <a:ext cx="83627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course-data = [class1, class2, class3……….]</a:t>
            </a:r>
          </a:p>
          <a:p>
            <a:r>
              <a:rPr lang="en-US" altLang="zh-TW" sz="1400" dirty="0"/>
              <a:t>Unavailable-time = [time1, time2, time3………..]</a:t>
            </a:r>
          </a:p>
          <a:p>
            <a:r>
              <a:rPr lang="en-US" altLang="zh-TW" sz="1400" dirty="0"/>
              <a:t>current-schedule = [case1, case2, case3]</a:t>
            </a:r>
          </a:p>
          <a:p>
            <a:r>
              <a:rPr lang="en-US" altLang="zh-TW" sz="1400" dirty="0"/>
              <a:t>for(</a:t>
            </a:r>
            <a:r>
              <a:rPr lang="en-US" altLang="zh-TW" sz="1400" dirty="0" err="1"/>
              <a:t>i</a:t>
            </a:r>
            <a:r>
              <a:rPr lang="en-US" altLang="zh-TW" sz="1400" dirty="0"/>
              <a:t>=0;i&lt;length(current-schedule);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++){</a:t>
            </a:r>
          </a:p>
          <a:p>
            <a:r>
              <a:rPr lang="en-US" altLang="zh-TW" sz="1400" dirty="0"/>
              <a:t>	for(j=0;j&lt;length(course-data);</a:t>
            </a:r>
            <a:r>
              <a:rPr lang="en-US" altLang="zh-TW" sz="1400" dirty="0" err="1"/>
              <a:t>j++</a:t>
            </a:r>
            <a:r>
              <a:rPr lang="en-US" altLang="zh-TW" sz="1400" dirty="0"/>
              <a:t>){</a:t>
            </a:r>
          </a:p>
          <a:p>
            <a:r>
              <a:rPr lang="en-US" altLang="zh-TW" sz="1400" dirty="0"/>
              <a:t>		if(current-schedule[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== course-data[j]){</a:t>
            </a:r>
          </a:p>
          <a:p>
            <a:r>
              <a:rPr lang="en-US" altLang="zh-TW" sz="1400" dirty="0"/>
              <a:t>				for(k=0;k&lt;length(unavailable-time);k++){		</a:t>
            </a:r>
          </a:p>
          <a:p>
            <a:r>
              <a:rPr lang="en-US" altLang="zh-TW" sz="1400" dirty="0"/>
              <a:t>						if(current-schedule[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== unavailable-time[k]){</a:t>
            </a:r>
          </a:p>
          <a:p>
            <a:r>
              <a:rPr lang="en-US" altLang="zh-TW" sz="1400" dirty="0"/>
              <a:t>							current-schedule[j] == 0;</a:t>
            </a:r>
          </a:p>
          <a:p>
            <a:r>
              <a:rPr lang="en-US" altLang="zh-TW" sz="1400" dirty="0"/>
              <a:t>						}</a:t>
            </a:r>
          </a:p>
          <a:p>
            <a:r>
              <a:rPr lang="en-US" altLang="zh-TW" sz="1400" dirty="0"/>
              <a:t>				}</a:t>
            </a:r>
          </a:p>
          <a:p>
            <a:r>
              <a:rPr lang="en-US" altLang="zh-TW" sz="1400" dirty="0"/>
              <a:t>		}</a:t>
            </a:r>
          </a:p>
          <a:p>
            <a:r>
              <a:rPr lang="en-US" altLang="zh-TW" sz="1400" dirty="0"/>
              <a:t>	}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2D7FAF-19C3-4D2A-AB2E-6ADF9AA54982}"/>
              </a:ext>
            </a:extLst>
          </p:cNvPr>
          <p:cNvSpPr txBox="1"/>
          <p:nvPr/>
        </p:nvSpPr>
        <p:spPr>
          <a:xfrm>
            <a:off x="745725" y="2032986"/>
            <a:ext cx="223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Rule-based</a:t>
            </a:r>
            <a:endParaRPr lang="zh-TW" altLang="en-US" sz="2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84025B-2258-493F-BC00-22E986824C27}"/>
              </a:ext>
            </a:extLst>
          </p:cNvPr>
          <p:cNvSpPr txBox="1"/>
          <p:nvPr/>
        </p:nvSpPr>
        <p:spPr>
          <a:xfrm>
            <a:off x="745725" y="4209495"/>
            <a:ext cx="223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Procedural</a:t>
            </a:r>
            <a:endParaRPr lang="zh-TW" altLang="en-US" sz="2800" b="1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A17EF63-B876-4D78-873F-C5A77ED55C6F}"/>
              </a:ext>
            </a:extLst>
          </p:cNvPr>
          <p:cNvCxnSpPr>
            <a:cxnSpLocks/>
          </p:cNvCxnSpPr>
          <p:nvPr/>
        </p:nvCxnSpPr>
        <p:spPr>
          <a:xfrm>
            <a:off x="266330" y="3437878"/>
            <a:ext cx="1060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FE93EF95-3F52-4AE7-ACDE-0DF48A67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D87AC4F-CAAC-43BD-B108-AE5541744A85}"/>
              </a:ext>
            </a:extLst>
          </p:cNvPr>
          <p:cNvSpPr txBox="1"/>
          <p:nvPr/>
        </p:nvSpPr>
        <p:spPr>
          <a:xfrm>
            <a:off x="5461246" y="6282523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50000"/>
                  </a:schemeClr>
                </a:solidFill>
              </a:rPr>
              <a:t>排課可行性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	|	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課表比較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	|	</a:t>
            </a:r>
            <a:r>
              <a:rPr lang="zh-TW" altLang="en-US" b="1" dirty="0"/>
              <a:t>開發成本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9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897F5-BA7F-48A2-B3F0-B84E1C7B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352E11DE-9FE1-462F-8615-6CF2CACA0AD5}"/>
              </a:ext>
            </a:extLst>
          </p:cNvPr>
          <p:cNvSpPr/>
          <p:nvPr/>
        </p:nvSpPr>
        <p:spPr>
          <a:xfrm>
            <a:off x="4199109" y="275207"/>
            <a:ext cx="7343866" cy="633091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E45EC79-2452-42CE-AFF4-1FC7E2671157}"/>
              </a:ext>
            </a:extLst>
          </p:cNvPr>
          <p:cNvSpPr/>
          <p:nvPr/>
        </p:nvSpPr>
        <p:spPr>
          <a:xfrm>
            <a:off x="5620908" y="275207"/>
            <a:ext cx="4500268" cy="387954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8E25C0-ECE5-4E57-BBFA-230AB1667A75}"/>
              </a:ext>
            </a:extLst>
          </p:cNvPr>
          <p:cNvSpPr txBox="1"/>
          <p:nvPr/>
        </p:nvSpPr>
        <p:spPr>
          <a:xfrm>
            <a:off x="6365291" y="2715615"/>
            <a:ext cx="372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Performance</a:t>
            </a:r>
            <a:endParaRPr lang="zh-TW" altLang="en-US" sz="36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F7561D-CBFB-4921-9953-FB486F45885B}"/>
              </a:ext>
            </a:extLst>
          </p:cNvPr>
          <p:cNvSpPr txBox="1"/>
          <p:nvPr/>
        </p:nvSpPr>
        <p:spPr>
          <a:xfrm>
            <a:off x="7138634" y="4610995"/>
            <a:ext cx="1889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/>
              <a:t>Scale</a:t>
            </a:r>
            <a:endParaRPr lang="zh-TW" altLang="en-US" sz="44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CE0324C-DBF8-4D9E-A78C-E76DB29D5F3C}"/>
              </a:ext>
            </a:extLst>
          </p:cNvPr>
          <p:cNvSpPr txBox="1"/>
          <p:nvPr/>
        </p:nvSpPr>
        <p:spPr>
          <a:xfrm>
            <a:off x="6605302" y="3428375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平行化處理、機器學習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EC6F78-6025-40C6-92B2-073063616F7C}"/>
              </a:ext>
            </a:extLst>
          </p:cNvPr>
          <p:cNvSpPr txBox="1"/>
          <p:nvPr/>
        </p:nvSpPr>
        <p:spPr>
          <a:xfrm>
            <a:off x="6000482" y="5380436"/>
            <a:ext cx="445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TW" altLang="en-US" dirty="0"/>
              <a:t>推導出處理其他</a:t>
            </a:r>
            <a:r>
              <a:rPr lang="en-US" altLang="zh-TW" dirty="0"/>
              <a:t>Time-tabling</a:t>
            </a:r>
            <a:r>
              <a:rPr lang="zh-TW" altLang="en-US" dirty="0"/>
              <a:t> </a:t>
            </a:r>
            <a:r>
              <a:rPr lang="en-US" altLang="zh-TW" dirty="0"/>
              <a:t>problem</a:t>
            </a:r>
          </a:p>
          <a:p>
            <a:pPr lvl="0">
              <a:defRPr/>
            </a:pPr>
            <a:r>
              <a:rPr lang="en-US" altLang="zh-TW" dirty="0"/>
              <a:t> (</a:t>
            </a:r>
            <a:r>
              <a:rPr lang="zh-TW" altLang="en-US" dirty="0"/>
              <a:t>火車時刻表、</a:t>
            </a:r>
            <a:r>
              <a:rPr lang="en-US" altLang="zh-TW" dirty="0"/>
              <a:t>CPU</a:t>
            </a:r>
            <a:r>
              <a:rPr lang="zh-TW" altLang="en-US" dirty="0"/>
              <a:t>排程、課表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0F4639-C7AD-4418-8FE6-F43E560D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127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63E4-607E-4BF9-8CFB-4CE4AEEA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F8ADA-24A2-4C01-BED7-134FD31B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2773"/>
            <a:ext cx="10348882" cy="5211191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[1] R. </a:t>
            </a:r>
            <a:r>
              <a:rPr lang="en-US" altLang="zh-TW" dirty="0" err="1"/>
              <a:t>Engelmore</a:t>
            </a:r>
            <a:r>
              <a:rPr lang="en-US" altLang="zh-TW" dirty="0"/>
              <a:t> and T. Morgan. Blackboard System. Reading, MA: Addison-Wesley, 1988</a:t>
            </a:r>
          </a:p>
          <a:p>
            <a:r>
              <a:rPr lang="en-US" altLang="zh-TW" dirty="0"/>
              <a:t>[2]</a:t>
            </a:r>
            <a:r>
              <a:rPr lang="zh-TW" altLang="en-US" dirty="0"/>
              <a:t> </a:t>
            </a:r>
            <a:r>
              <a:rPr lang="en-US" altLang="zh-TW" dirty="0"/>
              <a:t>H.P. </a:t>
            </a:r>
            <a:r>
              <a:rPr lang="en-US" altLang="zh-TW" dirty="0" err="1"/>
              <a:t>Nii</a:t>
            </a:r>
            <a:r>
              <a:rPr lang="en-US" altLang="zh-TW" dirty="0"/>
              <a:t>. Blackboard systems: Blackboard application systems, blackboard</a:t>
            </a:r>
            <a:br>
              <a:rPr lang="en-US" altLang="zh-TW" dirty="0"/>
            </a:br>
            <a:r>
              <a:rPr lang="en-US" altLang="zh-TW" dirty="0"/>
              <a:t>systems from a knowledge engineering perspective. The AI magazine, pages</a:t>
            </a:r>
            <a:br>
              <a:rPr lang="en-US" altLang="zh-TW" dirty="0"/>
            </a:br>
            <a:r>
              <a:rPr lang="en-US" altLang="zh-TW" dirty="0"/>
              <a:t>82-106, August 1986.</a:t>
            </a:r>
          </a:p>
          <a:p>
            <a:r>
              <a:rPr lang="en-US" altLang="zh-TW" dirty="0"/>
              <a:t>[3]</a:t>
            </a:r>
            <a:r>
              <a:rPr lang="zh-TW" altLang="en-US" dirty="0"/>
              <a:t> </a:t>
            </a:r>
            <a:r>
              <a:rPr lang="en-US" altLang="zh-TW" dirty="0"/>
              <a:t>H.P. </a:t>
            </a:r>
            <a:r>
              <a:rPr lang="en-US" altLang="zh-TW" dirty="0" err="1"/>
              <a:t>Nii</a:t>
            </a:r>
            <a:r>
              <a:rPr lang="en-US" altLang="zh-TW" dirty="0"/>
              <a:t>. Blackboard systems: The blackboard model of problem solving and the</a:t>
            </a:r>
            <a:br>
              <a:rPr lang="en-US" altLang="zh-TW" dirty="0"/>
            </a:br>
            <a:r>
              <a:rPr lang="en-US" altLang="zh-TW" dirty="0"/>
              <a:t>evolution of blackboard architectures. The AI magazine, pages 38-53, Summer</a:t>
            </a:r>
            <a:br>
              <a:rPr lang="en-US" altLang="zh-TW" dirty="0"/>
            </a:br>
            <a:r>
              <a:rPr lang="en-US" altLang="zh-TW" dirty="0"/>
              <a:t>1986.</a:t>
            </a:r>
          </a:p>
          <a:p>
            <a:r>
              <a:rPr lang="en-US" altLang="zh-TW" dirty="0"/>
              <a:t>[4]</a:t>
            </a:r>
            <a:r>
              <a:rPr lang="zh-TW" altLang="en-US" dirty="0"/>
              <a:t> </a:t>
            </a:r>
            <a:r>
              <a:rPr lang="en-US" altLang="zh-TW" dirty="0"/>
              <a:t>S. </a:t>
            </a:r>
            <a:r>
              <a:rPr lang="en-US" altLang="zh-TW" dirty="0" err="1"/>
              <a:t>Vranes</a:t>
            </a:r>
            <a:r>
              <a:rPr lang="en-US" altLang="zh-TW" dirty="0"/>
              <a:t> and </a:t>
            </a:r>
            <a:r>
              <a:rPr lang="en-US" altLang="zh-TW" dirty="0" err="1"/>
              <a:t>M.Stanojevic</a:t>
            </a:r>
            <a:r>
              <a:rPr lang="en-US" altLang="zh-TW" dirty="0"/>
              <a:t>. Integrating multiple paradigms within the</a:t>
            </a:r>
            <a:br>
              <a:rPr lang="en-US" altLang="zh-TW" dirty="0"/>
            </a:br>
            <a:r>
              <a:rPr lang="en-US" altLang="zh-TW" dirty="0"/>
              <a:t>blackboard framework. IEEE Transaction on Software Engineering, 21(3): 244-262,</a:t>
            </a:r>
            <a:br>
              <a:rPr lang="en-US" altLang="zh-TW" dirty="0"/>
            </a:br>
            <a:r>
              <a:rPr lang="en-US" altLang="zh-TW" dirty="0"/>
              <a:t>March 1995.</a:t>
            </a:r>
          </a:p>
          <a:p>
            <a:r>
              <a:rPr lang="en-US" altLang="zh-TW" dirty="0"/>
              <a:t>[5]</a:t>
            </a:r>
            <a:r>
              <a:rPr lang="zh-TW" altLang="en-US" dirty="0"/>
              <a:t> </a:t>
            </a:r>
            <a:r>
              <a:rPr lang="en-US" altLang="zh-TW" dirty="0"/>
              <a:t>J. Lee, J. Yen, and J. </a:t>
            </a:r>
            <a:r>
              <a:rPr lang="en-US" altLang="zh-TW" dirty="0" err="1"/>
              <a:t>Passtor</a:t>
            </a:r>
            <a:r>
              <a:rPr lang="en-US" altLang="zh-TW" dirty="0"/>
              <a:t>. A tool for task-based knowledge and</a:t>
            </a:r>
            <a:br>
              <a:rPr lang="en-US" altLang="zh-TW" dirty="0"/>
            </a:br>
            <a:r>
              <a:rPr lang="en-US" altLang="zh-TW" dirty="0"/>
              <a:t>specification acquisition. International Journal of Intelligent Systems,</a:t>
            </a:r>
            <a:br>
              <a:rPr lang="en-US" altLang="zh-TW" dirty="0"/>
            </a:br>
            <a:r>
              <a:rPr lang="en-US" altLang="zh-TW" dirty="0"/>
              <a:t>9(9):839-851, Sep. 1994.</a:t>
            </a:r>
          </a:p>
          <a:p>
            <a:r>
              <a:rPr lang="en-US" altLang="zh-TW" dirty="0"/>
              <a:t>[6]</a:t>
            </a:r>
            <a:r>
              <a:rPr lang="zh-TW" altLang="en-US" dirty="0"/>
              <a:t> </a:t>
            </a:r>
            <a:r>
              <a:rPr lang="en-US" altLang="zh-TW" dirty="0"/>
              <a:t>J. Yen and J. Lee. A task-based methodology for specifying expert systems. IEEE</a:t>
            </a:r>
            <a:br>
              <a:rPr lang="en-US" altLang="zh-TW" dirty="0"/>
            </a:br>
            <a:r>
              <a:rPr lang="en-US" altLang="zh-TW" dirty="0"/>
              <a:t>Expert, 8(1):8-15, Feb. 1993.</a:t>
            </a:r>
          </a:p>
          <a:p>
            <a:r>
              <a:rPr lang="en-US" altLang="zh-TW" dirty="0"/>
              <a:t>[7]</a:t>
            </a:r>
            <a:r>
              <a:rPr lang="zh-TW" altLang="en-US" dirty="0"/>
              <a:t> </a:t>
            </a:r>
            <a:r>
              <a:rPr lang="en-US" altLang="zh-TW" dirty="0"/>
              <a:t>B. N. Freeman-Benson, J. Maloney, and A. Boring. An incremental constraint</a:t>
            </a:r>
            <a:br>
              <a:rPr lang="en-US" altLang="zh-TW" dirty="0"/>
            </a:br>
            <a:r>
              <a:rPr lang="en-US" altLang="zh-TW" dirty="0"/>
              <a:t>solver. Communication of the ACM, 33(1):54-63, January 1990.</a:t>
            </a:r>
          </a:p>
          <a:p>
            <a:r>
              <a:rPr lang="en-US" altLang="zh-TW" dirty="0"/>
              <a:t>[8]</a:t>
            </a:r>
            <a:r>
              <a:rPr lang="zh-TW" altLang="en-US" dirty="0"/>
              <a:t> </a:t>
            </a:r>
            <a:r>
              <a:rPr lang="en-US" altLang="zh-TW" dirty="0"/>
              <a:t>H.D. Pfeiffer and R.T. Hartley. The conceptual programming environment, cp. In</a:t>
            </a:r>
            <a:br>
              <a:rPr lang="en-US" altLang="zh-TW" dirty="0"/>
            </a:br>
            <a:r>
              <a:rPr lang="en-US" altLang="zh-TW" dirty="0"/>
              <a:t>T.E. Nagle, J.A. Nagle, L.L. </a:t>
            </a:r>
            <a:r>
              <a:rPr lang="en-US" altLang="zh-TW" dirty="0" err="1"/>
              <a:t>Gerholz</a:t>
            </a:r>
            <a:r>
              <a:rPr lang="en-US" altLang="zh-TW" dirty="0"/>
              <a:t>, and P.W. Eklund, editors, Conceptual</a:t>
            </a:r>
            <a:br>
              <a:rPr lang="en-US" altLang="zh-TW" dirty="0"/>
            </a:br>
            <a:r>
              <a:rPr lang="en-US" altLang="zh-TW" dirty="0"/>
              <a:t>Structures: Current Research and Practice, pages 87-107. England: Ellis</a:t>
            </a:r>
            <a:br>
              <a:rPr lang="en-US" altLang="zh-TW" dirty="0"/>
            </a:br>
            <a:r>
              <a:rPr lang="en-US" altLang="zh-TW" dirty="0"/>
              <a:t>Horwood, 1992.</a:t>
            </a:r>
          </a:p>
          <a:p>
            <a:r>
              <a:rPr lang="en-US" altLang="zh-TW" dirty="0"/>
              <a:t>[9]</a:t>
            </a:r>
            <a:r>
              <a:rPr lang="zh-TW" altLang="en-US" dirty="0"/>
              <a:t> </a:t>
            </a:r>
            <a:r>
              <a:rPr lang="en-US" altLang="zh-TW" dirty="0"/>
              <a:t>J.F. Sowa. Conceptual Structures: Information Processing in Mind and Machine.</a:t>
            </a:r>
            <a:br>
              <a:rPr lang="en-US" altLang="zh-TW" dirty="0"/>
            </a:br>
            <a:r>
              <a:rPr lang="en-US" altLang="zh-TW" dirty="0"/>
              <a:t>Reading, MA: Addison-Wesley, 1984.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6D8AC1-E9C4-48C4-B340-06B63B4D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016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5D230-6AA2-4E6D-9343-C61B0E1E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6478CC-DFE7-4597-AA27-C79C6E95B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333" y="2662519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/>
              <a:t>Thanks for listening</a:t>
            </a:r>
            <a:endParaRPr lang="zh-TW" altLang="en-US" sz="7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E223C7-8462-4B23-9BF8-E553C7E4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37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5D230-6AA2-4E6D-9343-C61B0E1E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6478CC-DFE7-4597-AA27-C79C6E95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/>
              <a:t>Q &amp; A</a:t>
            </a:r>
            <a:endParaRPr lang="zh-TW" altLang="en-US" sz="7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2428B4-E960-47E7-95C2-8D998C0A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88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解題方針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952004"/>
              </p:ext>
            </p:extLst>
          </p:nvPr>
        </p:nvGraphicFramePr>
        <p:xfrm>
          <a:off x="1103312" y="1429305"/>
          <a:ext cx="10276361" cy="4819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AAC566-E721-4B67-A2EC-7D78DEFE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67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573" y="1507423"/>
            <a:ext cx="8946541" cy="4195481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A/B</a:t>
            </a:r>
            <a:r>
              <a:rPr lang="zh-TW" altLang="en-US" sz="3200" dirty="0"/>
              <a:t> </a:t>
            </a:r>
            <a:r>
              <a:rPr lang="en-US" altLang="zh-TW" sz="3200" dirty="0"/>
              <a:t>Test </a:t>
            </a:r>
          </a:p>
          <a:p>
            <a:pPr lvl="1"/>
            <a:r>
              <a:rPr lang="zh-TW" altLang="en-US" sz="3200" dirty="0"/>
              <a:t>相互驗證</a:t>
            </a:r>
            <a:endParaRPr lang="en-US" altLang="zh-TW" sz="3200" dirty="0"/>
          </a:p>
          <a:p>
            <a:pPr lvl="1"/>
            <a:r>
              <a:rPr lang="zh-TW" altLang="en-US" sz="3200" dirty="0"/>
              <a:t>快速測試改版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目的 改善系統效率</a:t>
            </a:r>
            <a:endParaRPr lang="en-US" altLang="zh-TW" sz="3200" dirty="0"/>
          </a:p>
          <a:p>
            <a:pPr lvl="1"/>
            <a:r>
              <a:rPr lang="en-US" altLang="zh-TW" sz="3200" dirty="0"/>
              <a:t>A</a:t>
            </a:r>
            <a:r>
              <a:rPr lang="zh-TW" altLang="en-US" sz="3200" dirty="0"/>
              <a:t> 系統 著重於 資料結構 的改善</a:t>
            </a:r>
            <a:endParaRPr lang="en-US" altLang="zh-TW" sz="3200" dirty="0"/>
          </a:p>
          <a:p>
            <a:pPr lvl="1"/>
            <a:r>
              <a:rPr lang="en-US" altLang="zh-TW" sz="3200" dirty="0"/>
              <a:t>B</a:t>
            </a:r>
            <a:r>
              <a:rPr lang="zh-TW" altLang="en-US" sz="3200" dirty="0"/>
              <a:t> 系統 著重於 排課方法 的改善</a:t>
            </a: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863157904"/>
              </p:ext>
            </p:extLst>
          </p:nvPr>
        </p:nvGraphicFramePr>
        <p:xfrm>
          <a:off x="4845375" y="679572"/>
          <a:ext cx="6918774" cy="4930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22F130-D736-4418-8C05-D07DBDBB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3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33428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規則基</a:t>
            </a:r>
            <a:r>
              <a:rPr lang="en-US" altLang="zh-TW" dirty="0"/>
              <a:t>(Rule-based)</a:t>
            </a:r>
            <a:r>
              <a:rPr lang="zh-TW" altLang="en-US" dirty="0"/>
              <a:t>專家系統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C5F815-A5A2-4635-B67A-CE0BBEAC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53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EA31BC-F974-4F3E-A18E-683CE5768292}"/>
              </a:ext>
            </a:extLst>
          </p:cNvPr>
          <p:cNvSpPr/>
          <p:nvPr/>
        </p:nvSpPr>
        <p:spPr>
          <a:xfrm>
            <a:off x="2179939" y="3715198"/>
            <a:ext cx="2551859" cy="485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C9436DE-EA66-4B96-8DD3-FA67E8519C96}"/>
              </a:ext>
            </a:extLst>
          </p:cNvPr>
          <p:cNvSpPr/>
          <p:nvPr/>
        </p:nvSpPr>
        <p:spPr>
          <a:xfrm>
            <a:off x="5436562" y="3747662"/>
            <a:ext cx="2287009" cy="453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D6DACDF-743D-49A3-877F-99410160DFD5}"/>
              </a:ext>
            </a:extLst>
          </p:cNvPr>
          <p:cNvSpPr/>
          <p:nvPr/>
        </p:nvSpPr>
        <p:spPr>
          <a:xfrm>
            <a:off x="2428831" y="4672256"/>
            <a:ext cx="2693585" cy="59851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F5B09C-6173-474A-9C10-162C90A1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8114" cy="1400530"/>
          </a:xfrm>
        </p:spPr>
        <p:txBody>
          <a:bodyPr/>
          <a:lstStyle/>
          <a:p>
            <a:r>
              <a:rPr lang="zh-TW" altLang="en-US" dirty="0"/>
              <a:t>流程式開發</a:t>
            </a:r>
            <a:r>
              <a:rPr lang="en-US" altLang="zh-TW" dirty="0"/>
              <a:t>(Procedural Programming)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5331793-9B8C-412A-BE47-BF0F04853ABB}"/>
              </a:ext>
            </a:extLst>
          </p:cNvPr>
          <p:cNvSpPr/>
          <p:nvPr/>
        </p:nvSpPr>
        <p:spPr>
          <a:xfrm>
            <a:off x="3046161" y="1672759"/>
            <a:ext cx="1755755" cy="103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C464EDA-A642-4A6F-9C8F-A3C30BCFA36B}"/>
              </a:ext>
            </a:extLst>
          </p:cNvPr>
          <p:cNvSpPr/>
          <p:nvPr/>
        </p:nvSpPr>
        <p:spPr>
          <a:xfrm>
            <a:off x="5330030" y="1672759"/>
            <a:ext cx="1974770" cy="10307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3A4648-B706-4BAB-90DF-7966D39EE6A7}"/>
              </a:ext>
            </a:extLst>
          </p:cNvPr>
          <p:cNvSpPr txBox="1"/>
          <p:nvPr/>
        </p:nvSpPr>
        <p:spPr>
          <a:xfrm>
            <a:off x="2739719" y="1924685"/>
            <a:ext cx="237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Condition 1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3A4648-B706-4BAB-90DF-7966D39EE6A7}"/>
              </a:ext>
            </a:extLst>
          </p:cNvPr>
          <p:cNvSpPr txBox="1"/>
          <p:nvPr/>
        </p:nvSpPr>
        <p:spPr>
          <a:xfrm>
            <a:off x="5185835" y="1924685"/>
            <a:ext cx="226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Condition 2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9E33F8-99BE-4B94-A968-BD5627E6946F}"/>
              </a:ext>
            </a:extLst>
          </p:cNvPr>
          <p:cNvSpPr txBox="1"/>
          <p:nvPr/>
        </p:nvSpPr>
        <p:spPr>
          <a:xfrm>
            <a:off x="1185382" y="3175119"/>
            <a:ext cx="10149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For(</a:t>
            </a:r>
            <a:r>
              <a:rPr lang="en-US" altLang="zh-TW" sz="3200" dirty="0" err="1"/>
              <a:t>a;b;c</a:t>
            </a:r>
            <a:r>
              <a:rPr lang="en-US" altLang="zh-TW" sz="3200" dirty="0"/>
              <a:t>){			</a:t>
            </a:r>
          </a:p>
          <a:p>
            <a:r>
              <a:rPr lang="en-US" altLang="zh-TW" sz="3200" dirty="0"/>
              <a:t>	if(	 condition_1 &amp;&amp; condition 2 ){</a:t>
            </a:r>
          </a:p>
          <a:p>
            <a:endParaRPr lang="en-US" altLang="zh-TW" sz="3200" dirty="0"/>
          </a:p>
          <a:p>
            <a:r>
              <a:rPr lang="en-US" altLang="zh-TW" sz="3200" dirty="0"/>
              <a:t>			//</a:t>
            </a:r>
            <a:r>
              <a:rPr lang="zh-TW" altLang="en-US" sz="3200" dirty="0"/>
              <a:t>處理動作</a:t>
            </a:r>
            <a:endParaRPr lang="en-US" altLang="zh-TW" sz="3200" dirty="0"/>
          </a:p>
          <a:p>
            <a:r>
              <a:rPr lang="en-US" altLang="zh-TW" sz="3200" dirty="0"/>
              <a:t>	}</a:t>
            </a:r>
          </a:p>
          <a:p>
            <a:r>
              <a:rPr lang="en-US" altLang="zh-TW" sz="3200" dirty="0"/>
              <a:t>}</a:t>
            </a:r>
            <a:endParaRPr lang="zh-TW" altLang="en-US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D2DABA-0F10-48D3-9C4E-9C5BD914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38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EA31BC-F974-4F3E-A18E-683CE5768292}"/>
              </a:ext>
            </a:extLst>
          </p:cNvPr>
          <p:cNvSpPr/>
          <p:nvPr/>
        </p:nvSpPr>
        <p:spPr>
          <a:xfrm flipV="1">
            <a:off x="2040195" y="2587245"/>
            <a:ext cx="4706834" cy="542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C9436DE-EA66-4B96-8DD3-FA67E8519C96}"/>
              </a:ext>
            </a:extLst>
          </p:cNvPr>
          <p:cNvSpPr/>
          <p:nvPr/>
        </p:nvSpPr>
        <p:spPr>
          <a:xfrm flipV="1">
            <a:off x="2040197" y="3146640"/>
            <a:ext cx="4706833" cy="4992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D6DACDF-743D-49A3-877F-99410160DFD5}"/>
              </a:ext>
            </a:extLst>
          </p:cNvPr>
          <p:cNvSpPr/>
          <p:nvPr/>
        </p:nvSpPr>
        <p:spPr>
          <a:xfrm>
            <a:off x="2040195" y="4366434"/>
            <a:ext cx="3665913" cy="59851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F5B09C-6173-474A-9C10-162C90A1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事實</a:t>
            </a:r>
            <a:r>
              <a:rPr lang="en-US" altLang="zh-TW" dirty="0"/>
              <a:t>(Fact)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規則</a:t>
            </a:r>
            <a:r>
              <a:rPr lang="en-US" altLang="zh-TW" dirty="0"/>
              <a:t>(Rule) </a:t>
            </a:r>
            <a:r>
              <a:rPr lang="zh-TW" altLang="en-US" dirty="0"/>
              <a:t>設計方式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5331793-9B8C-412A-BE47-BF0F04853ABB}"/>
              </a:ext>
            </a:extLst>
          </p:cNvPr>
          <p:cNvSpPr/>
          <p:nvPr/>
        </p:nvSpPr>
        <p:spPr>
          <a:xfrm>
            <a:off x="7696788" y="1405212"/>
            <a:ext cx="1596043" cy="103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C464EDA-A642-4A6F-9C8F-A3C30BCFA36B}"/>
              </a:ext>
            </a:extLst>
          </p:cNvPr>
          <p:cNvSpPr/>
          <p:nvPr/>
        </p:nvSpPr>
        <p:spPr>
          <a:xfrm>
            <a:off x="9954982" y="1405212"/>
            <a:ext cx="1596043" cy="10307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9E33F8-99BE-4B94-A968-BD5627E6946F}"/>
              </a:ext>
            </a:extLst>
          </p:cNvPr>
          <p:cNvSpPr txBox="1"/>
          <p:nvPr/>
        </p:nvSpPr>
        <p:spPr>
          <a:xfrm>
            <a:off x="1216223" y="1729609"/>
            <a:ext cx="662049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</a:t>
            </a:r>
            <a:r>
              <a:rPr lang="en-US" altLang="zh-TW" sz="3200" dirty="0" err="1"/>
              <a:t>defrule</a:t>
            </a:r>
            <a:r>
              <a:rPr lang="en-US" altLang="zh-TW" sz="3200" dirty="0"/>
              <a:t>	</a:t>
            </a:r>
            <a:r>
              <a:rPr lang="zh-TW" altLang="en-US" sz="3200" dirty="0"/>
              <a:t>規則名稱</a:t>
            </a:r>
            <a:endParaRPr lang="en-US" altLang="zh-TW" sz="3200" dirty="0"/>
          </a:p>
          <a:p>
            <a:r>
              <a:rPr lang="en-US" altLang="zh-TW" sz="3200" dirty="0"/>
              <a:t>			</a:t>
            </a:r>
          </a:p>
          <a:p>
            <a:r>
              <a:rPr lang="en-US" altLang="zh-TW" sz="3200" dirty="0"/>
              <a:t>		</a:t>
            </a:r>
            <a:r>
              <a:rPr lang="en-US" altLang="zh-TW" sz="4400" dirty="0"/>
              <a:t>Match Pattern</a:t>
            </a:r>
            <a:r>
              <a:rPr lang="en-US" altLang="zh-TW" sz="3200" dirty="0"/>
              <a:t>		</a:t>
            </a:r>
          </a:p>
          <a:p>
            <a:r>
              <a:rPr lang="en-US" altLang="zh-TW" sz="3200" dirty="0"/>
              <a:t>		</a:t>
            </a:r>
          </a:p>
          <a:p>
            <a:r>
              <a:rPr lang="en-US" altLang="zh-TW" sz="3200" dirty="0"/>
              <a:t>		=&gt;</a:t>
            </a:r>
          </a:p>
          <a:p>
            <a:r>
              <a:rPr lang="en-US" altLang="zh-TW" sz="3200" dirty="0"/>
              <a:t>		</a:t>
            </a:r>
            <a:r>
              <a:rPr lang="zh-TW" altLang="en-US" sz="3200" dirty="0"/>
              <a:t>處理動作</a:t>
            </a:r>
            <a:endParaRPr lang="en-US" altLang="zh-TW" sz="3200" dirty="0"/>
          </a:p>
          <a:p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3A4648-B706-4BAB-90DF-7966D39EE6A7}"/>
              </a:ext>
            </a:extLst>
          </p:cNvPr>
          <p:cNvSpPr txBox="1"/>
          <p:nvPr/>
        </p:nvSpPr>
        <p:spPr>
          <a:xfrm>
            <a:off x="7836715" y="1608385"/>
            <a:ext cx="1677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Fact_1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93BD39F-62D5-4651-B3FA-6C6C7AB35744}"/>
              </a:ext>
            </a:extLst>
          </p:cNvPr>
          <p:cNvSpPr txBox="1"/>
          <p:nvPr/>
        </p:nvSpPr>
        <p:spPr>
          <a:xfrm>
            <a:off x="10072744" y="1608385"/>
            <a:ext cx="1677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Fact_2</a:t>
            </a:r>
            <a:endParaRPr lang="zh-TW" altLang="en-US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428B9D7-8FD6-4E97-9AE1-2B93BCC8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8</a:t>
            </a:fld>
            <a:endParaRPr lang="zh-TW" altLang="en-US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B9FCE848-BAC8-485C-A0D9-AE2DBCED9A9A}"/>
              </a:ext>
            </a:extLst>
          </p:cNvPr>
          <p:cNvCxnSpPr>
            <a:stCxn id="5" idx="2"/>
          </p:cNvCxnSpPr>
          <p:nvPr/>
        </p:nvCxnSpPr>
        <p:spPr>
          <a:xfrm rot="5400000">
            <a:off x="7525020" y="1844430"/>
            <a:ext cx="378231" cy="1561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06784CCE-78FD-42DE-9B45-12D2938653C1}"/>
              </a:ext>
            </a:extLst>
          </p:cNvPr>
          <p:cNvCxnSpPr>
            <a:stCxn id="6" idx="2"/>
          </p:cNvCxnSpPr>
          <p:nvPr/>
        </p:nvCxnSpPr>
        <p:spPr>
          <a:xfrm rot="5400000">
            <a:off x="8392225" y="986103"/>
            <a:ext cx="910892" cy="3810666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8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EE5B4A01-E321-4FF0-B106-3A5F85FA5DEC}"/>
              </a:ext>
            </a:extLst>
          </p:cNvPr>
          <p:cNvSpPr/>
          <p:nvPr/>
        </p:nvSpPr>
        <p:spPr>
          <a:xfrm>
            <a:off x="1612671" y="3631624"/>
            <a:ext cx="8700656" cy="498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B010BBF-866C-4E09-8FEF-30F0C0CED9C5}"/>
              </a:ext>
            </a:extLst>
          </p:cNvPr>
          <p:cNvSpPr/>
          <p:nvPr/>
        </p:nvSpPr>
        <p:spPr>
          <a:xfrm>
            <a:off x="1612671" y="4221106"/>
            <a:ext cx="8700656" cy="49876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764BA99-464D-47F0-8FDF-A57F1A9296AB}"/>
              </a:ext>
            </a:extLst>
          </p:cNvPr>
          <p:cNvSpPr/>
          <p:nvPr/>
        </p:nvSpPr>
        <p:spPr>
          <a:xfrm>
            <a:off x="1612671" y="5291358"/>
            <a:ext cx="8700656" cy="101707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F5B09C-6173-474A-9C10-162C90A1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事實</a:t>
            </a:r>
            <a:r>
              <a:rPr lang="en-US" altLang="zh-TW" dirty="0"/>
              <a:t>(Fact)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規則</a:t>
            </a:r>
            <a:r>
              <a:rPr lang="en-US" altLang="zh-TW" dirty="0"/>
              <a:t>(Rule) </a:t>
            </a:r>
            <a:r>
              <a:rPr lang="zh-TW" altLang="en-US" dirty="0"/>
              <a:t>設計方式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5331793-9B8C-412A-BE47-BF0F04853ABB}"/>
              </a:ext>
            </a:extLst>
          </p:cNvPr>
          <p:cNvSpPr/>
          <p:nvPr/>
        </p:nvSpPr>
        <p:spPr>
          <a:xfrm>
            <a:off x="1014153" y="1690688"/>
            <a:ext cx="1596043" cy="103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C464EDA-A642-4A6F-9C8F-A3C30BCFA36B}"/>
              </a:ext>
            </a:extLst>
          </p:cNvPr>
          <p:cNvSpPr/>
          <p:nvPr/>
        </p:nvSpPr>
        <p:spPr>
          <a:xfrm>
            <a:off x="3236422" y="1690688"/>
            <a:ext cx="1596043" cy="10307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9E33F8-99BE-4B94-A968-BD5627E6946F}"/>
              </a:ext>
            </a:extLst>
          </p:cNvPr>
          <p:cNvSpPr txBox="1"/>
          <p:nvPr/>
        </p:nvSpPr>
        <p:spPr>
          <a:xfrm>
            <a:off x="1014153" y="3158836"/>
            <a:ext cx="8564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defrule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feed-monkey			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?m &lt;- ( monkey hungry 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?b &lt;- ( banana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&amp;:(&gt;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0) 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=&gt;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(retract ?m ?b)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(assert ( monkey happy 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            ( banana (- ?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1) 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3A4648-B706-4BAB-90DF-7966D39EE6A7}"/>
              </a:ext>
            </a:extLst>
          </p:cNvPr>
          <p:cNvSpPr txBox="1"/>
          <p:nvPr/>
        </p:nvSpPr>
        <p:spPr>
          <a:xfrm>
            <a:off x="1154080" y="1893861"/>
            <a:ext cx="1677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Fact_1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93BD39F-62D5-4651-B3FA-6C6C7AB35744}"/>
              </a:ext>
            </a:extLst>
          </p:cNvPr>
          <p:cNvSpPr txBox="1"/>
          <p:nvPr/>
        </p:nvSpPr>
        <p:spPr>
          <a:xfrm>
            <a:off x="3354184" y="1893861"/>
            <a:ext cx="1677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Fact_2</a:t>
            </a:r>
            <a:endParaRPr lang="zh-TW" altLang="en-US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C4B003-288D-4E1B-B0F1-2CC799FB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7139-1E14-4E6D-9005-D528FF74CAD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21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1737</TotalTime>
  <Words>1444</Words>
  <Application>Microsoft Office PowerPoint</Application>
  <PresentationFormat>寬螢幕</PresentationFormat>
  <Paragraphs>369</Paragraphs>
  <Slides>34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Arial Unicode MS</vt:lpstr>
      <vt:lpstr>新細明體</vt:lpstr>
      <vt:lpstr>Arial</vt:lpstr>
      <vt:lpstr>Calibri</vt:lpstr>
      <vt:lpstr>Century Gothic</vt:lpstr>
      <vt:lpstr>Wingdings</vt:lpstr>
      <vt:lpstr>Wingdings 3</vt:lpstr>
      <vt:lpstr>離子</vt:lpstr>
      <vt:lpstr>用規則基(rule-based)方式開發之系所排課系統</vt:lpstr>
      <vt:lpstr>動機</vt:lpstr>
      <vt:lpstr>Timetabling Problem</vt:lpstr>
      <vt:lpstr>解題方針</vt:lpstr>
      <vt:lpstr>研究方式</vt:lpstr>
      <vt:lpstr>規則基(Rule-based)專家系統</vt:lpstr>
      <vt:lpstr>流程式開發(Procedural Programming)</vt:lpstr>
      <vt:lpstr>事實(Fact) &amp; 規則(Rule) 設計方式</vt:lpstr>
      <vt:lpstr>事實(Fact) &amp; 規則(Rule) 設計方式</vt:lpstr>
      <vt:lpstr>規則基(Rule-based)好處</vt:lpstr>
      <vt:lpstr>A 系統 (資料結構)</vt:lpstr>
      <vt:lpstr>Overview</vt:lpstr>
      <vt:lpstr>排列組合</vt:lpstr>
      <vt:lpstr>排列組合(續)</vt:lpstr>
      <vt:lpstr>排列組合(續)</vt:lpstr>
      <vt:lpstr>排列組合(續)</vt:lpstr>
      <vt:lpstr>篩選</vt:lpstr>
      <vt:lpstr>篩選(續)</vt:lpstr>
      <vt:lpstr>篩選(續)</vt:lpstr>
      <vt:lpstr>B 系統 (排課方法)</vt:lpstr>
      <vt:lpstr>排課需求</vt:lpstr>
      <vt:lpstr>評分與搜尋樹</vt:lpstr>
      <vt:lpstr>評分與搜尋樹(續)</vt:lpstr>
      <vt:lpstr>評分與搜尋樹(續)</vt:lpstr>
      <vt:lpstr>PowerPoint 簡報</vt:lpstr>
      <vt:lpstr>結論</vt:lpstr>
      <vt:lpstr>結論</vt:lpstr>
      <vt:lpstr>結論(A&amp;B vs 現行課表)</vt:lpstr>
      <vt:lpstr>結論(A&amp;B vs 現行課表)</vt:lpstr>
      <vt:lpstr>結論(開發成本)</vt:lpstr>
      <vt:lpstr>未來展望</vt:lpstr>
      <vt:lpstr>參考資料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A3328</dc:creator>
  <cp:lastModifiedBy>A3328</cp:lastModifiedBy>
  <cp:revision>67</cp:revision>
  <dcterms:created xsi:type="dcterms:W3CDTF">2017-12-06T08:18:25Z</dcterms:created>
  <dcterms:modified xsi:type="dcterms:W3CDTF">2017-12-07T18:39:59Z</dcterms:modified>
</cp:coreProperties>
</file>