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3" r:id="rId8"/>
    <p:sldId id="264" r:id="rId9"/>
    <p:sldId id="266" r:id="rId10"/>
    <p:sldId id="271"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6/16/2024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6/16/2024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2285B-DF78-8FC1-97A3-3B55CED66117}"/>
              </a:ext>
            </a:extLst>
          </p:cNvPr>
          <p:cNvSpPr>
            <a:spLocks noGrp="1"/>
          </p:cNvSpPr>
          <p:nvPr>
            <p:ph type="ctrTitle"/>
          </p:nvPr>
        </p:nvSpPr>
        <p:spPr>
          <a:xfrm>
            <a:off x="0" y="2458064"/>
            <a:ext cx="10572000" cy="2763001"/>
          </a:xfrm>
        </p:spPr>
        <p:txBody>
          <a:bodyPr/>
          <a:lstStyle/>
          <a:p>
            <a:r>
              <a:rPr lang="es-ES" sz="4800" dirty="0"/>
              <a:t>PROYECTO FINAL DE DAW</a:t>
            </a:r>
            <a:br>
              <a:rPr lang="es-ES" sz="4800" dirty="0"/>
            </a:br>
            <a:br>
              <a:rPr lang="es-ES" dirty="0"/>
            </a:br>
            <a:r>
              <a:rPr lang="es-ES" sz="9600" dirty="0">
                <a:latin typeface="Consolas" panose="020B0609020204030204" pitchFamily="49" charset="0"/>
                <a:ea typeface="Verdana" panose="020B0604030504040204" pitchFamily="34" charset="0"/>
              </a:rPr>
              <a:t>SAI</a:t>
            </a:r>
            <a:br>
              <a:rPr lang="es-ES" sz="9600" dirty="0">
                <a:latin typeface="Consolas" panose="020B0609020204030204" pitchFamily="49" charset="0"/>
                <a:ea typeface="Verdana" panose="020B0604030504040204" pitchFamily="34" charset="0"/>
              </a:rPr>
            </a:br>
            <a:br>
              <a:rPr lang="es-ES" dirty="0"/>
            </a:br>
            <a:r>
              <a:rPr lang="es-ES" sz="3200" dirty="0"/>
              <a:t>Sistema administración de inventario</a:t>
            </a:r>
            <a:br>
              <a:rPr lang="es-ES" dirty="0"/>
            </a:br>
            <a:endParaRPr lang="es-ES" dirty="0"/>
          </a:p>
        </p:txBody>
      </p:sp>
      <p:sp>
        <p:nvSpPr>
          <p:cNvPr id="3" name="Subtítulo 2">
            <a:extLst>
              <a:ext uri="{FF2B5EF4-FFF2-40B4-BE49-F238E27FC236}">
                <a16:creationId xmlns:a16="http://schemas.microsoft.com/office/drawing/2014/main" id="{2890F322-B055-AF17-78EF-3CED08DF8806}"/>
              </a:ext>
            </a:extLst>
          </p:cNvPr>
          <p:cNvSpPr>
            <a:spLocks noGrp="1"/>
          </p:cNvSpPr>
          <p:nvPr>
            <p:ph type="subTitle" idx="1"/>
          </p:nvPr>
        </p:nvSpPr>
        <p:spPr>
          <a:xfrm>
            <a:off x="0" y="5615142"/>
            <a:ext cx="10572000" cy="1060959"/>
          </a:xfrm>
        </p:spPr>
        <p:txBody>
          <a:bodyPr>
            <a:normAutofit/>
          </a:bodyPr>
          <a:lstStyle/>
          <a:p>
            <a:r>
              <a:rPr lang="es-ES" sz="3200" b="1" dirty="0"/>
              <a:t>Jonathan Jiménez Díaz</a:t>
            </a:r>
          </a:p>
        </p:txBody>
      </p:sp>
      <p:pic>
        <p:nvPicPr>
          <p:cNvPr id="5" name="Imagen 4">
            <a:extLst>
              <a:ext uri="{FF2B5EF4-FFF2-40B4-BE49-F238E27FC236}">
                <a16:creationId xmlns:a16="http://schemas.microsoft.com/office/drawing/2014/main" id="{72A4E1C6-0C32-BFA2-00E5-8ADB8C6BB535}"/>
              </a:ext>
            </a:extLst>
          </p:cNvPr>
          <p:cNvPicPr>
            <a:picLocks noChangeAspect="1"/>
          </p:cNvPicPr>
          <p:nvPr/>
        </p:nvPicPr>
        <p:blipFill>
          <a:blip r:embed="rId2"/>
          <a:stretch>
            <a:fillRect/>
          </a:stretch>
        </p:blipFill>
        <p:spPr>
          <a:xfrm>
            <a:off x="7639665" y="0"/>
            <a:ext cx="4552335" cy="4916129"/>
          </a:xfrm>
          <a:prstGeom prst="ellipse">
            <a:avLst/>
          </a:prstGeom>
          <a:ln>
            <a:noFill/>
          </a:ln>
          <a:effectLst>
            <a:softEdge rad="112500"/>
          </a:effectLst>
        </p:spPr>
      </p:pic>
    </p:spTree>
    <p:extLst>
      <p:ext uri="{BB962C8B-B14F-4D97-AF65-F5344CB8AC3E}">
        <p14:creationId xmlns:p14="http://schemas.microsoft.com/office/powerpoint/2010/main" val="381999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120AE-B3B9-49C9-82AA-5B7B7579C012}"/>
              </a:ext>
            </a:extLst>
          </p:cNvPr>
          <p:cNvSpPr>
            <a:spLocks noGrp="1"/>
          </p:cNvSpPr>
          <p:nvPr>
            <p:ph type="title"/>
          </p:nvPr>
        </p:nvSpPr>
        <p:spPr/>
        <p:txBody>
          <a:bodyPr/>
          <a:lstStyle/>
          <a:p>
            <a:r>
              <a:rPr lang="es-CO" dirty="0" err="1"/>
              <a:t>Analisis</a:t>
            </a:r>
            <a:r>
              <a:rPr lang="es-CO" dirty="0"/>
              <a:t> de proyecto – Diagrama E-R</a:t>
            </a:r>
          </a:p>
        </p:txBody>
      </p:sp>
      <p:pic>
        <p:nvPicPr>
          <p:cNvPr id="2058" name="Picture 10">
            <a:extLst>
              <a:ext uri="{FF2B5EF4-FFF2-40B4-BE49-F238E27FC236}">
                <a16:creationId xmlns:a16="http://schemas.microsoft.com/office/drawing/2014/main" id="{A01CB3A6-2F6B-426B-8D7A-C230C8DAF3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46" y="2228891"/>
            <a:ext cx="6498454" cy="4368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23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E4F400-4FDE-4A79-B5DD-189636A42D87}"/>
              </a:ext>
            </a:extLst>
          </p:cNvPr>
          <p:cNvSpPr>
            <a:spLocks noGrp="1"/>
          </p:cNvSpPr>
          <p:nvPr>
            <p:ph type="title"/>
          </p:nvPr>
        </p:nvSpPr>
        <p:spPr/>
        <p:txBody>
          <a:bodyPr/>
          <a:lstStyle/>
          <a:p>
            <a:r>
              <a:rPr lang="es-CO" dirty="0"/>
              <a:t>Análisis del proyecto – Casos de uso</a:t>
            </a:r>
          </a:p>
        </p:txBody>
      </p:sp>
      <p:pic>
        <p:nvPicPr>
          <p:cNvPr id="4" name="Marcador de contenido 3">
            <a:extLst>
              <a:ext uri="{FF2B5EF4-FFF2-40B4-BE49-F238E27FC236}">
                <a16:creationId xmlns:a16="http://schemas.microsoft.com/office/drawing/2014/main" id="{25687CAE-473C-4C83-A23A-438B7BCBDF98}"/>
              </a:ext>
            </a:extLst>
          </p:cNvPr>
          <p:cNvPicPr>
            <a:picLocks noGrp="1"/>
          </p:cNvPicPr>
          <p:nvPr>
            <p:ph idx="1"/>
          </p:nvPr>
        </p:nvPicPr>
        <p:blipFill>
          <a:blip r:embed="rId2"/>
          <a:stretch>
            <a:fillRect/>
          </a:stretch>
        </p:blipFill>
        <p:spPr>
          <a:xfrm>
            <a:off x="110434" y="2737708"/>
            <a:ext cx="4053789" cy="2531188"/>
          </a:xfrm>
          <a:prstGeom prst="rect">
            <a:avLst/>
          </a:prstGeom>
          <a:ln>
            <a:noFill/>
          </a:ln>
          <a:effectLst>
            <a:outerShdw blurRad="292100" dist="139700" dir="2700000" algn="tl" rotWithShape="0">
              <a:srgbClr val="333333">
                <a:alpha val="65000"/>
              </a:srgbClr>
            </a:outerShdw>
          </a:effectLst>
        </p:spPr>
      </p:pic>
      <p:pic>
        <p:nvPicPr>
          <p:cNvPr id="5" name="Imagen 4">
            <a:extLst>
              <a:ext uri="{FF2B5EF4-FFF2-40B4-BE49-F238E27FC236}">
                <a16:creationId xmlns:a16="http://schemas.microsoft.com/office/drawing/2014/main" id="{590877D3-7DA4-4DE2-88FB-19EE7D48AEF1}"/>
              </a:ext>
            </a:extLst>
          </p:cNvPr>
          <p:cNvPicPr/>
          <p:nvPr/>
        </p:nvPicPr>
        <p:blipFill>
          <a:blip r:embed="rId3"/>
          <a:stretch>
            <a:fillRect/>
          </a:stretch>
        </p:blipFill>
        <p:spPr>
          <a:xfrm>
            <a:off x="4388166" y="2050742"/>
            <a:ext cx="4163886" cy="2147869"/>
          </a:xfrm>
          <a:prstGeom prst="rect">
            <a:avLst/>
          </a:prstGeom>
          <a:ln>
            <a:noFill/>
          </a:ln>
          <a:effectLst>
            <a:outerShdw blurRad="292100" dist="139700" dir="2700000" algn="tl" rotWithShape="0">
              <a:srgbClr val="333333">
                <a:alpha val="65000"/>
              </a:srgbClr>
            </a:outerShdw>
          </a:effectLst>
        </p:spPr>
      </p:pic>
      <p:pic>
        <p:nvPicPr>
          <p:cNvPr id="6" name="Imagen 5">
            <a:extLst>
              <a:ext uri="{FF2B5EF4-FFF2-40B4-BE49-F238E27FC236}">
                <a16:creationId xmlns:a16="http://schemas.microsoft.com/office/drawing/2014/main" id="{96537C1C-5CB6-4BC8-B47F-B63B5C9961FC}"/>
              </a:ext>
            </a:extLst>
          </p:cNvPr>
          <p:cNvPicPr/>
          <p:nvPr/>
        </p:nvPicPr>
        <p:blipFill>
          <a:blip r:embed="rId4"/>
          <a:stretch>
            <a:fillRect/>
          </a:stretch>
        </p:blipFill>
        <p:spPr>
          <a:xfrm>
            <a:off x="4388166" y="4483222"/>
            <a:ext cx="4163886" cy="1927589"/>
          </a:xfrm>
          <a:prstGeom prst="rect">
            <a:avLst/>
          </a:prstGeom>
          <a:ln>
            <a:noFill/>
          </a:ln>
          <a:effectLst>
            <a:outerShdw blurRad="292100" dist="139700" dir="2700000" algn="tl" rotWithShape="0">
              <a:srgbClr val="333333">
                <a:alpha val="65000"/>
              </a:srgbClr>
            </a:outerShdw>
          </a:effectLst>
        </p:spPr>
      </p:pic>
      <p:pic>
        <p:nvPicPr>
          <p:cNvPr id="7" name="Imagen 6">
            <a:extLst>
              <a:ext uri="{FF2B5EF4-FFF2-40B4-BE49-F238E27FC236}">
                <a16:creationId xmlns:a16="http://schemas.microsoft.com/office/drawing/2014/main" id="{435F53FE-0DB0-43EA-B927-EE63E9D8B52F}"/>
              </a:ext>
            </a:extLst>
          </p:cNvPr>
          <p:cNvPicPr/>
          <p:nvPr/>
        </p:nvPicPr>
        <p:blipFill>
          <a:blip r:embed="rId5"/>
          <a:stretch>
            <a:fillRect/>
          </a:stretch>
        </p:blipFill>
        <p:spPr>
          <a:xfrm>
            <a:off x="8639866" y="3455661"/>
            <a:ext cx="3441700" cy="1485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921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3A153-56AA-43FD-814A-58BAF3BC4822}"/>
              </a:ext>
            </a:extLst>
          </p:cNvPr>
          <p:cNvSpPr>
            <a:spLocks noGrp="1"/>
          </p:cNvSpPr>
          <p:nvPr>
            <p:ph type="title"/>
          </p:nvPr>
        </p:nvSpPr>
        <p:spPr/>
        <p:txBody>
          <a:bodyPr/>
          <a:lstStyle/>
          <a:p>
            <a:r>
              <a:rPr lang="es-CO" dirty="0"/>
              <a:t>DISEÑO – Paleta de colores y </a:t>
            </a:r>
            <a:r>
              <a:rPr lang="es-CO" dirty="0" err="1"/>
              <a:t>Wireframes</a:t>
            </a:r>
            <a:endParaRPr lang="es-CO" dirty="0"/>
          </a:p>
        </p:txBody>
      </p:sp>
      <p:pic>
        <p:nvPicPr>
          <p:cNvPr id="5" name="Marcador de contenido 4">
            <a:extLst>
              <a:ext uri="{FF2B5EF4-FFF2-40B4-BE49-F238E27FC236}">
                <a16:creationId xmlns:a16="http://schemas.microsoft.com/office/drawing/2014/main" id="{0AC66489-8CB3-4ABC-9534-0ABEE28F2EC0}"/>
              </a:ext>
            </a:extLst>
          </p:cNvPr>
          <p:cNvPicPr>
            <a:picLocks noGrp="1" noChangeAspect="1"/>
          </p:cNvPicPr>
          <p:nvPr>
            <p:ph idx="1"/>
          </p:nvPr>
        </p:nvPicPr>
        <p:blipFill>
          <a:blip r:embed="rId2"/>
          <a:stretch>
            <a:fillRect/>
          </a:stretch>
        </p:blipFill>
        <p:spPr>
          <a:xfrm>
            <a:off x="810000" y="2401648"/>
            <a:ext cx="10553700" cy="1254558"/>
          </a:xfrm>
        </p:spPr>
      </p:pic>
      <p:pic>
        <p:nvPicPr>
          <p:cNvPr id="7" name="Imagen 6">
            <a:extLst>
              <a:ext uri="{FF2B5EF4-FFF2-40B4-BE49-F238E27FC236}">
                <a16:creationId xmlns:a16="http://schemas.microsoft.com/office/drawing/2014/main" id="{F97B57E9-627F-4B54-BA01-22AB778490E9}"/>
              </a:ext>
            </a:extLst>
          </p:cNvPr>
          <p:cNvPicPr>
            <a:picLocks noChangeAspect="1"/>
          </p:cNvPicPr>
          <p:nvPr/>
        </p:nvPicPr>
        <p:blipFill>
          <a:blip r:embed="rId3"/>
          <a:stretch>
            <a:fillRect/>
          </a:stretch>
        </p:blipFill>
        <p:spPr>
          <a:xfrm>
            <a:off x="3320248" y="3656206"/>
            <a:ext cx="4947602" cy="3131815"/>
          </a:xfrm>
          <a:prstGeom prst="rect">
            <a:avLst/>
          </a:prstGeom>
        </p:spPr>
      </p:pic>
    </p:spTree>
    <p:extLst>
      <p:ext uri="{BB962C8B-B14F-4D97-AF65-F5344CB8AC3E}">
        <p14:creationId xmlns:p14="http://schemas.microsoft.com/office/powerpoint/2010/main" val="73339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33004-A9D5-4C2F-A4F5-4131478440B2}"/>
              </a:ext>
            </a:extLst>
          </p:cNvPr>
          <p:cNvSpPr>
            <a:spLocks noGrp="1"/>
          </p:cNvSpPr>
          <p:nvPr>
            <p:ph type="title"/>
          </p:nvPr>
        </p:nvSpPr>
        <p:spPr/>
        <p:txBody>
          <a:bodyPr/>
          <a:lstStyle/>
          <a:p>
            <a:r>
              <a:rPr lang="es-CO" dirty="0"/>
              <a:t>DESPLIEGUE Y PRUEBAS</a:t>
            </a:r>
          </a:p>
        </p:txBody>
      </p:sp>
      <p:sp>
        <p:nvSpPr>
          <p:cNvPr id="3" name="Marcador de contenido 2">
            <a:extLst>
              <a:ext uri="{FF2B5EF4-FFF2-40B4-BE49-F238E27FC236}">
                <a16:creationId xmlns:a16="http://schemas.microsoft.com/office/drawing/2014/main" id="{3CF9C30C-6DA4-4BB3-B6BA-EBEE7820177E}"/>
              </a:ext>
            </a:extLst>
          </p:cNvPr>
          <p:cNvSpPr>
            <a:spLocks noGrp="1"/>
          </p:cNvSpPr>
          <p:nvPr>
            <p:ph idx="1"/>
          </p:nvPr>
        </p:nvSpPr>
        <p:spPr>
          <a:xfrm>
            <a:off x="241664" y="2222287"/>
            <a:ext cx="10554574" cy="3636511"/>
          </a:xfrm>
        </p:spPr>
        <p:txBody>
          <a:bodyPr/>
          <a:lstStyle/>
          <a:p>
            <a:r>
              <a:rPr lang="es-CO" dirty="0"/>
              <a:t>DESPLIEGUE</a:t>
            </a:r>
          </a:p>
          <a:p>
            <a:pPr lvl="1"/>
            <a:r>
              <a:rPr lang="es-CO" dirty="0"/>
              <a:t>El despliegue se realizara de manera local a través de XAMPP</a:t>
            </a:r>
          </a:p>
          <a:p>
            <a:r>
              <a:rPr lang="es-CO" dirty="0"/>
              <a:t>PRUEBAS</a:t>
            </a:r>
          </a:p>
          <a:p>
            <a:pPr lvl="1"/>
            <a:r>
              <a:rPr lang="es-CO" dirty="0"/>
              <a:t>Acceso con los distintos tipos de usuarios</a:t>
            </a:r>
          </a:p>
          <a:p>
            <a:pPr lvl="1"/>
            <a:r>
              <a:rPr lang="es-CO" dirty="0"/>
              <a:t>Crear un usuario estándar</a:t>
            </a:r>
          </a:p>
          <a:p>
            <a:pPr lvl="1"/>
            <a:r>
              <a:rPr lang="es-CO" dirty="0"/>
              <a:t>Crear con el usuario </a:t>
            </a:r>
            <a:r>
              <a:rPr lang="es-CO" dirty="0" err="1"/>
              <a:t>admin</a:t>
            </a:r>
            <a:r>
              <a:rPr lang="es-CO" dirty="0"/>
              <a:t> un articulo y una ubicación</a:t>
            </a:r>
          </a:p>
          <a:p>
            <a:pPr lvl="1"/>
            <a:r>
              <a:rPr lang="es-CO" dirty="0"/>
              <a:t>Dar de entrara un artículo creado con un usuario </a:t>
            </a:r>
            <a:r>
              <a:rPr lang="es-CO" dirty="0" err="1"/>
              <a:t>Standar</a:t>
            </a:r>
            <a:endParaRPr lang="es-CO" dirty="0"/>
          </a:p>
          <a:p>
            <a:pPr lvl="1"/>
            <a:r>
              <a:rPr lang="es-CO" dirty="0"/>
              <a:t>Comprobar los resultados de entrada en caso de datos erróneos</a:t>
            </a:r>
          </a:p>
          <a:p>
            <a:endParaRPr lang="es-CO" dirty="0"/>
          </a:p>
        </p:txBody>
      </p:sp>
    </p:spTree>
    <p:extLst>
      <p:ext uri="{BB962C8B-B14F-4D97-AF65-F5344CB8AC3E}">
        <p14:creationId xmlns:p14="http://schemas.microsoft.com/office/powerpoint/2010/main" val="288245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7D6C77-3B2F-4058-825D-AEC4348A3E81}"/>
              </a:ext>
            </a:extLst>
          </p:cNvPr>
          <p:cNvSpPr>
            <a:spLocks noGrp="1"/>
          </p:cNvSpPr>
          <p:nvPr>
            <p:ph idx="1"/>
          </p:nvPr>
        </p:nvSpPr>
        <p:spPr/>
        <p:txBody>
          <a:bodyPr>
            <a:normAutofit/>
          </a:bodyPr>
          <a:lstStyle/>
          <a:p>
            <a:pPr marL="0" indent="0" algn="ctr">
              <a:buNone/>
            </a:pPr>
            <a:r>
              <a:rPr lang="es-CO" sz="6000" b="1" dirty="0"/>
              <a:t>DEMOSTRACIÓN</a:t>
            </a:r>
          </a:p>
        </p:txBody>
      </p:sp>
    </p:spTree>
    <p:extLst>
      <p:ext uri="{BB962C8B-B14F-4D97-AF65-F5344CB8AC3E}">
        <p14:creationId xmlns:p14="http://schemas.microsoft.com/office/powerpoint/2010/main" val="235209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46681-F379-5A0C-0970-0D63483DC63D}"/>
              </a:ext>
            </a:extLst>
          </p:cNvPr>
          <p:cNvSpPr>
            <a:spLocks noGrp="1"/>
          </p:cNvSpPr>
          <p:nvPr>
            <p:ph type="title"/>
          </p:nvPr>
        </p:nvSpPr>
        <p:spPr>
          <a:xfrm>
            <a:off x="0" y="466852"/>
            <a:ext cx="10571998" cy="970450"/>
          </a:xfrm>
        </p:spPr>
        <p:txBody>
          <a:bodyPr/>
          <a:lstStyle/>
          <a:p>
            <a:r>
              <a:rPr lang="es-ES" sz="5400" dirty="0"/>
              <a:t>Introducción</a:t>
            </a:r>
          </a:p>
        </p:txBody>
      </p:sp>
      <p:sp>
        <p:nvSpPr>
          <p:cNvPr id="3" name="Marcador de contenido 2">
            <a:extLst>
              <a:ext uri="{FF2B5EF4-FFF2-40B4-BE49-F238E27FC236}">
                <a16:creationId xmlns:a16="http://schemas.microsoft.com/office/drawing/2014/main" id="{AEC7D997-F08E-7162-CEE0-D8DA627065B1}"/>
              </a:ext>
            </a:extLst>
          </p:cNvPr>
          <p:cNvSpPr>
            <a:spLocks noGrp="1"/>
          </p:cNvSpPr>
          <p:nvPr>
            <p:ph idx="1"/>
          </p:nvPr>
        </p:nvSpPr>
        <p:spPr>
          <a:xfrm>
            <a:off x="49160" y="2831690"/>
            <a:ext cx="10554574" cy="4363245"/>
          </a:xfrm>
        </p:spPr>
        <p:txBody>
          <a:bodyPr>
            <a:normAutofit/>
          </a:bodyPr>
          <a:lstStyle/>
          <a:p>
            <a:pPr marL="0" indent="0">
              <a:buNone/>
            </a:pPr>
            <a:r>
              <a:rPr lang="es-ES" sz="2400" b="1" dirty="0">
                <a:latin typeface="Consolas" panose="020B0609020204030204" pitchFamily="49" charset="0"/>
              </a:rPr>
              <a:t>¿QUÉ ES SAI?</a:t>
            </a:r>
          </a:p>
          <a:p>
            <a:pPr marL="0" indent="0">
              <a:buNone/>
            </a:pPr>
            <a:r>
              <a:rPr lang="es-ES" dirty="0">
                <a:latin typeface="Consolas" panose="020B0609020204030204" pitchFamily="49" charset="0"/>
              </a:rPr>
              <a:t>SAI (Sistema de Administración de Inventario) es una aplicación web el cual se basa en un sistema de administración de inventario. Sus principales funciones son:</a:t>
            </a:r>
          </a:p>
          <a:p>
            <a:r>
              <a:rPr lang="es-ES" dirty="0">
                <a:latin typeface="Consolas" panose="020B0609020204030204" pitchFamily="49" charset="0"/>
              </a:rPr>
              <a:t>Gestión de usuarios (crear, modificar o eliminar)</a:t>
            </a:r>
          </a:p>
          <a:p>
            <a:r>
              <a:rPr lang="es-ES" dirty="0">
                <a:latin typeface="Consolas" panose="020B0609020204030204" pitchFamily="49" charset="0"/>
              </a:rPr>
              <a:t>Gestión de ubicaciones (crear o eliminar)</a:t>
            </a:r>
          </a:p>
          <a:p>
            <a:r>
              <a:rPr lang="es-ES" dirty="0">
                <a:latin typeface="Consolas" panose="020B0609020204030204" pitchFamily="49" charset="0"/>
              </a:rPr>
              <a:t>Gestión de artículos (crear, modificar o eliminar)</a:t>
            </a:r>
          </a:p>
          <a:p>
            <a:r>
              <a:rPr lang="es-ES" dirty="0">
                <a:latin typeface="Consolas" panose="020B0609020204030204" pitchFamily="49" charset="0"/>
              </a:rPr>
              <a:t>Ubicación de artículos</a:t>
            </a:r>
          </a:p>
          <a:p>
            <a:r>
              <a:rPr lang="es-ES" dirty="0">
                <a:latin typeface="Consolas" panose="020B0609020204030204" pitchFamily="49" charset="0"/>
              </a:rPr>
              <a:t>Recepción de mercancía</a:t>
            </a:r>
          </a:p>
          <a:p>
            <a:r>
              <a:rPr lang="es-ES" dirty="0">
                <a:latin typeface="Consolas" panose="020B0609020204030204" pitchFamily="49" charset="0"/>
              </a:rPr>
              <a:t>Seguimiento de stock</a:t>
            </a:r>
          </a:p>
          <a:p>
            <a:endParaRPr lang="es-ES" dirty="0">
              <a:latin typeface="Consolas" panose="020B0609020204030204" pitchFamily="49" charset="0"/>
            </a:endParaRPr>
          </a:p>
          <a:p>
            <a:endParaRPr lang="es-ES" dirty="0">
              <a:latin typeface="Consolas" panose="020B0609020204030204" pitchFamily="49" charset="0"/>
            </a:endParaRPr>
          </a:p>
          <a:p>
            <a:endParaRPr lang="es-ES" dirty="0">
              <a:latin typeface="Consolas" panose="020B0609020204030204" pitchFamily="49" charset="0"/>
            </a:endParaRPr>
          </a:p>
          <a:p>
            <a:pPr marL="0" indent="0">
              <a:buNone/>
            </a:pPr>
            <a:endParaRPr lang="es-ES" dirty="0">
              <a:latin typeface="Consolas" panose="020B0609020204030204" pitchFamily="49" charset="0"/>
            </a:endParaRPr>
          </a:p>
        </p:txBody>
      </p:sp>
    </p:spTree>
    <p:extLst>
      <p:ext uri="{BB962C8B-B14F-4D97-AF65-F5344CB8AC3E}">
        <p14:creationId xmlns:p14="http://schemas.microsoft.com/office/powerpoint/2010/main" val="138076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46681-F379-5A0C-0970-0D63483DC63D}"/>
              </a:ext>
            </a:extLst>
          </p:cNvPr>
          <p:cNvSpPr>
            <a:spLocks noGrp="1"/>
          </p:cNvSpPr>
          <p:nvPr>
            <p:ph type="title"/>
          </p:nvPr>
        </p:nvSpPr>
        <p:spPr>
          <a:xfrm>
            <a:off x="0" y="466852"/>
            <a:ext cx="10571998" cy="970450"/>
          </a:xfrm>
        </p:spPr>
        <p:txBody>
          <a:bodyPr/>
          <a:lstStyle/>
          <a:p>
            <a:r>
              <a:rPr lang="es-ES" sz="5400" dirty="0"/>
              <a:t>¿Por qué SAI?</a:t>
            </a:r>
          </a:p>
        </p:txBody>
      </p:sp>
      <p:sp>
        <p:nvSpPr>
          <p:cNvPr id="3" name="Marcador de contenido 2">
            <a:extLst>
              <a:ext uri="{FF2B5EF4-FFF2-40B4-BE49-F238E27FC236}">
                <a16:creationId xmlns:a16="http://schemas.microsoft.com/office/drawing/2014/main" id="{AEC7D997-F08E-7162-CEE0-D8DA627065B1}"/>
              </a:ext>
            </a:extLst>
          </p:cNvPr>
          <p:cNvSpPr>
            <a:spLocks noGrp="1"/>
          </p:cNvSpPr>
          <p:nvPr>
            <p:ph idx="1"/>
          </p:nvPr>
        </p:nvSpPr>
        <p:spPr>
          <a:xfrm>
            <a:off x="17424" y="2290915"/>
            <a:ext cx="10554574" cy="4363245"/>
          </a:xfrm>
        </p:spPr>
        <p:txBody>
          <a:bodyPr>
            <a:normAutofit/>
          </a:bodyPr>
          <a:lstStyle/>
          <a:p>
            <a:pPr marL="0" indent="0">
              <a:buNone/>
            </a:pPr>
            <a:r>
              <a:rPr lang="es-ES" sz="2400" dirty="0">
                <a:latin typeface="Consolas" panose="020B0609020204030204" pitchFamily="49" charset="0"/>
              </a:rPr>
              <a:t>Llevo mucho tiempo en el sector profesional de la logística y actualmente se utilizan SGA (Software Gestión de Almacenes) mediante dispositivos móviles, ya sea a través de una app o un acceso directo a un aplicación web. Por lo tanto, he querido reproducir una pequeña parte de lo que puede ofrecer un SGA aplicando los conocimientos que he adquirido en este tiempo. Además de esa razón, he optado por desarrollarla ya que es una propuesta flexible y escalable ya que se le puede agregar multitud de funciones, como por ejemplo la función de preparar pedidos online</a:t>
            </a:r>
          </a:p>
          <a:p>
            <a:endParaRPr lang="es-ES" dirty="0">
              <a:latin typeface="Consolas" panose="020B0609020204030204" pitchFamily="49" charset="0"/>
            </a:endParaRPr>
          </a:p>
          <a:p>
            <a:pPr marL="0" indent="0">
              <a:buNone/>
            </a:pPr>
            <a:endParaRPr lang="es-ES" dirty="0">
              <a:latin typeface="Consolas" panose="020B0609020204030204" pitchFamily="49" charset="0"/>
            </a:endParaRPr>
          </a:p>
        </p:txBody>
      </p:sp>
    </p:spTree>
    <p:extLst>
      <p:ext uri="{BB962C8B-B14F-4D97-AF65-F5344CB8AC3E}">
        <p14:creationId xmlns:p14="http://schemas.microsoft.com/office/powerpoint/2010/main" val="260948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462E7-1E46-4CAF-9D1C-579986C512BC}"/>
              </a:ext>
            </a:extLst>
          </p:cNvPr>
          <p:cNvSpPr>
            <a:spLocks noGrp="1"/>
          </p:cNvSpPr>
          <p:nvPr>
            <p:ph type="title"/>
          </p:nvPr>
        </p:nvSpPr>
        <p:spPr>
          <a:xfrm>
            <a:off x="0" y="234124"/>
            <a:ext cx="10571998" cy="970450"/>
          </a:xfrm>
        </p:spPr>
        <p:txBody>
          <a:bodyPr/>
          <a:lstStyle/>
          <a:p>
            <a:r>
              <a:rPr lang="es-ES" sz="4000" dirty="0"/>
              <a:t>Estado del arte</a:t>
            </a:r>
            <a:endParaRPr lang="es-CO" dirty="0"/>
          </a:p>
        </p:txBody>
      </p:sp>
      <p:sp>
        <p:nvSpPr>
          <p:cNvPr id="3" name="Marcador de contenido 2">
            <a:extLst>
              <a:ext uri="{FF2B5EF4-FFF2-40B4-BE49-F238E27FC236}">
                <a16:creationId xmlns:a16="http://schemas.microsoft.com/office/drawing/2014/main" id="{3085B95F-C5B5-4E6E-B463-7242EF2CEF48}"/>
              </a:ext>
            </a:extLst>
          </p:cNvPr>
          <p:cNvSpPr>
            <a:spLocks noGrp="1"/>
          </p:cNvSpPr>
          <p:nvPr>
            <p:ph idx="1"/>
          </p:nvPr>
        </p:nvSpPr>
        <p:spPr>
          <a:xfrm>
            <a:off x="0" y="2470862"/>
            <a:ext cx="8025745" cy="4387138"/>
          </a:xfrm>
        </p:spPr>
        <p:txBody>
          <a:bodyPr>
            <a:normAutofit fontScale="92500" lnSpcReduction="10000"/>
          </a:bodyPr>
          <a:lstStyle/>
          <a:p>
            <a:pPr marL="0" indent="0">
              <a:buNone/>
            </a:pPr>
            <a:r>
              <a:rPr lang="es-ES" sz="1800" dirty="0">
                <a:effectLst/>
                <a:latin typeface="Arial" panose="020B0604020202020204" pitchFamily="34" charset="0"/>
                <a:ea typeface="Arial" panose="020B0604020202020204" pitchFamily="34" charset="0"/>
              </a:rPr>
              <a:t>La logística ha estado presente desde los primeros inicios del comercio, el origen como tal se puede remontar desde las civilizaciones mas antiguas como la Mesopotámica, China, Egipcia…etc. Ya que ejercían sistemas de transporte y almacenamiento para abastecer su sociedad.</a:t>
            </a:r>
          </a:p>
          <a:p>
            <a:pPr marL="0" indent="0">
              <a:buNone/>
            </a:pPr>
            <a:r>
              <a:rPr lang="es-ES" sz="1800" dirty="0">
                <a:effectLst/>
                <a:latin typeface="Arial" panose="020B0604020202020204" pitchFamily="34" charset="0"/>
                <a:ea typeface="Arial" panose="020B0604020202020204" pitchFamily="34" charset="0"/>
              </a:rPr>
              <a:t>En el siglo XVIII se produjo un punto de inflexión ya que se desarrollo maquinaria, el ferrocarril y los barcos a vapor haciendo un flujo más rápido de las mercancías. Ya en el siglo XX la logística fue más un área de estudio e investigación formal el cual, ayudo la introducción de tecnologías como la radio, el teléfono y ya posteriormente el internet y la introducción de métodos como el </a:t>
            </a:r>
            <a:r>
              <a:rPr lang="es-ES" sz="1800" dirty="0" err="1">
                <a:effectLst/>
                <a:latin typeface="Arial" panose="020B0604020202020204" pitchFamily="34" charset="0"/>
                <a:ea typeface="Arial" panose="020B0604020202020204" pitchFamily="34" charset="0"/>
              </a:rPr>
              <a:t>just</a:t>
            </a:r>
            <a:r>
              <a:rPr lang="es-ES" sz="1800" dirty="0">
                <a:effectLst/>
                <a:latin typeface="Arial" panose="020B0604020202020204" pitchFamily="34" charset="0"/>
                <a:ea typeface="Arial" panose="020B0604020202020204" pitchFamily="34" charset="0"/>
              </a:rPr>
              <a:t>-</a:t>
            </a:r>
            <a:r>
              <a:rPr lang="es-ES" sz="1800" dirty="0" err="1">
                <a:effectLst/>
                <a:latin typeface="Arial" panose="020B0604020202020204" pitchFamily="34" charset="0"/>
                <a:ea typeface="Arial" panose="020B0604020202020204" pitchFamily="34" charset="0"/>
              </a:rPr>
              <a:t>in-time</a:t>
            </a:r>
            <a:r>
              <a:rPr lang="es-ES" sz="1800" dirty="0">
                <a:effectLst/>
                <a:latin typeface="Arial" panose="020B0604020202020204" pitchFamily="34" charset="0"/>
                <a:ea typeface="Arial" panose="020B0604020202020204" pitchFamily="34" charset="0"/>
              </a:rPr>
              <a:t> que tenia como objetivos tener la cantidad necesaria de productos o materias primas en el espacio justo y momento preciso.</a:t>
            </a:r>
          </a:p>
          <a:p>
            <a:pPr marL="0" indent="0">
              <a:buNone/>
            </a:pPr>
            <a:r>
              <a:rPr lang="es-ES" sz="1800" dirty="0">
                <a:effectLst/>
                <a:latin typeface="Arial" panose="020B0604020202020204" pitchFamily="34" charset="0"/>
                <a:ea typeface="Arial" panose="020B0604020202020204" pitchFamily="34" charset="0"/>
              </a:rPr>
              <a:t>Mas adelante, con la era digital, la logística sufrió un cambio radical debido a los SGA y sistemas de transporte, los códigos de barras y RFID; acrónimo de radio-</a:t>
            </a:r>
            <a:r>
              <a:rPr lang="es-ES" sz="1800" dirty="0" err="1">
                <a:effectLst/>
                <a:latin typeface="Arial" panose="020B0604020202020204" pitchFamily="34" charset="0"/>
                <a:ea typeface="Arial" panose="020B0604020202020204" pitchFamily="34" charset="0"/>
              </a:rPr>
              <a:t>frequency</a:t>
            </a:r>
            <a:r>
              <a:rPr lang="es-ES" sz="1800" dirty="0">
                <a:effectLst/>
                <a:latin typeface="Arial" panose="020B0604020202020204" pitchFamily="34" charset="0"/>
                <a:ea typeface="Arial" panose="020B0604020202020204" pitchFamily="34" charset="0"/>
              </a:rPr>
              <a:t> identificación, el cual es una tecnología que tiene como objetivo la identificación y el registro de datos. Todo ello impulsaba entregas más rápidas y personalizadas, mayor sostenibilidad y una mayor capacidad de adaptación.</a:t>
            </a:r>
            <a:endParaRPr lang="es-CO" sz="1800" dirty="0">
              <a:effectLst/>
              <a:latin typeface="Arial" panose="020B0604020202020204" pitchFamily="34" charset="0"/>
              <a:ea typeface="Arial" panose="020B0604020202020204" pitchFamily="34" charset="0"/>
            </a:endParaRPr>
          </a:p>
          <a:p>
            <a:pPr marL="0" indent="0">
              <a:buNone/>
            </a:pPr>
            <a:endParaRPr lang="es-CO" sz="1800" dirty="0">
              <a:effectLst/>
              <a:latin typeface="Arial" panose="020B0604020202020204" pitchFamily="34" charset="0"/>
              <a:ea typeface="Arial" panose="020B0604020202020204" pitchFamily="34" charset="0"/>
            </a:endParaRPr>
          </a:p>
          <a:p>
            <a:pPr marL="0" indent="0">
              <a:buNone/>
            </a:pPr>
            <a:endParaRPr lang="es-CO" dirty="0"/>
          </a:p>
        </p:txBody>
      </p:sp>
      <p:pic>
        <p:nvPicPr>
          <p:cNvPr id="1033" name="Imagen 4" descr="SAP erp systeem">
            <a:extLst>
              <a:ext uri="{FF2B5EF4-FFF2-40B4-BE49-F238E27FC236}">
                <a16:creationId xmlns:a16="http://schemas.microsoft.com/office/drawing/2014/main" id="{948BEB75-2308-4DFD-A370-F86C16238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745" y="6122162"/>
            <a:ext cx="88265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Imagen 9" descr="WebStock | LinkedIn">
            <a:extLst>
              <a:ext uri="{FF2B5EF4-FFF2-40B4-BE49-F238E27FC236}">
                <a16:creationId xmlns:a16="http://schemas.microsoft.com/office/drawing/2014/main" id="{0B1C604C-9945-4E51-A089-56EA1FCEE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5045" y="5919786"/>
            <a:ext cx="7493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Imagen 11" descr="SphereWMS (@SphereWMS) / X">
            <a:extLst>
              <a:ext uri="{FF2B5EF4-FFF2-40B4-BE49-F238E27FC236}">
                <a16:creationId xmlns:a16="http://schemas.microsoft.com/office/drawing/2014/main" id="{A2B5F812-A831-4019-989C-B45996395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2423" y="5929311"/>
            <a:ext cx="730250" cy="730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Imagen 12" descr="Oracle NetSuite | Latam">
            <a:extLst>
              <a:ext uri="{FF2B5EF4-FFF2-40B4-BE49-F238E27FC236}">
                <a16:creationId xmlns:a16="http://schemas.microsoft.com/office/drawing/2014/main" id="{F15D1CEF-3193-46A8-9485-E29AA76E9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047" y="6122162"/>
            <a:ext cx="1276350" cy="635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A09FB6C5-590E-4DE3-8A92-35F587E06A14}"/>
              </a:ext>
            </a:extLst>
          </p:cNvPr>
          <p:cNvSpPr>
            <a:spLocks noChangeArrowheads="1"/>
          </p:cNvSpPr>
          <p:nvPr/>
        </p:nvSpPr>
        <p:spPr bwMode="auto">
          <a:xfrm>
            <a:off x="9505232" y="70683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5" name="Imagen 14" descr="Diferencias entre Logística y Transporte - Lorengei">
            <a:extLst>
              <a:ext uri="{FF2B5EF4-FFF2-40B4-BE49-F238E27FC236}">
                <a16:creationId xmlns:a16="http://schemas.microsoft.com/office/drawing/2014/main" id="{104FC9D3-6A04-4AFF-B754-4D72968759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140823" y="2954501"/>
            <a:ext cx="3953522" cy="2085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728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46681-F379-5A0C-0970-0D63483DC63D}"/>
              </a:ext>
            </a:extLst>
          </p:cNvPr>
          <p:cNvSpPr>
            <a:spLocks noGrp="1"/>
          </p:cNvSpPr>
          <p:nvPr>
            <p:ph type="title"/>
          </p:nvPr>
        </p:nvSpPr>
        <p:spPr>
          <a:xfrm>
            <a:off x="0" y="466852"/>
            <a:ext cx="10571998" cy="970450"/>
          </a:xfrm>
        </p:spPr>
        <p:txBody>
          <a:bodyPr/>
          <a:lstStyle/>
          <a:p>
            <a:r>
              <a:rPr lang="es-ES" sz="5400" dirty="0"/>
              <a:t>OBJETIVOS </a:t>
            </a:r>
          </a:p>
        </p:txBody>
      </p:sp>
      <p:sp>
        <p:nvSpPr>
          <p:cNvPr id="3" name="Marcador de contenido 2">
            <a:extLst>
              <a:ext uri="{FF2B5EF4-FFF2-40B4-BE49-F238E27FC236}">
                <a16:creationId xmlns:a16="http://schemas.microsoft.com/office/drawing/2014/main" id="{AEC7D997-F08E-7162-CEE0-D8DA627065B1}"/>
              </a:ext>
            </a:extLst>
          </p:cNvPr>
          <p:cNvSpPr>
            <a:spLocks noGrp="1"/>
          </p:cNvSpPr>
          <p:nvPr>
            <p:ph idx="1"/>
          </p:nvPr>
        </p:nvSpPr>
        <p:spPr>
          <a:xfrm>
            <a:off x="17424" y="2858548"/>
            <a:ext cx="10554574" cy="4363245"/>
          </a:xfrm>
        </p:spPr>
        <p:txBody>
          <a:bodyPr>
            <a:normAutofit/>
          </a:bodyPr>
          <a:lstStyle/>
          <a:p>
            <a:r>
              <a:rPr lang="es-ES" sz="2400" b="1" dirty="0">
                <a:latin typeface="Consolas" panose="020B0609020204030204" pitchFamily="49" charset="0"/>
              </a:rPr>
              <a:t>Área de acceso o </a:t>
            </a:r>
            <a:r>
              <a:rPr lang="es-ES" sz="2400" b="1" dirty="0" err="1">
                <a:latin typeface="Consolas" panose="020B0609020204030204" pitchFamily="49" charset="0"/>
              </a:rPr>
              <a:t>Login</a:t>
            </a:r>
            <a:r>
              <a:rPr lang="es-ES" sz="2400" b="1" dirty="0">
                <a:latin typeface="Consolas" panose="020B0609020204030204" pitchFamily="49" charset="0"/>
              </a:rPr>
              <a:t> a la aplicación</a:t>
            </a:r>
          </a:p>
          <a:p>
            <a:r>
              <a:rPr lang="es-ES" sz="2400" b="1" dirty="0">
                <a:latin typeface="Consolas" panose="020B0609020204030204" pitchFamily="49" charset="0"/>
              </a:rPr>
              <a:t>Seguridad en contraseñas de usuarios</a:t>
            </a:r>
          </a:p>
          <a:p>
            <a:r>
              <a:rPr lang="es-ES" sz="2400" b="1" dirty="0">
                <a:latin typeface="Consolas" panose="020B0609020204030204" pitchFamily="49" charset="0"/>
              </a:rPr>
              <a:t>Integridad de datos</a:t>
            </a:r>
          </a:p>
          <a:p>
            <a:r>
              <a:rPr lang="es-ES" sz="2400" b="1" dirty="0">
                <a:latin typeface="Consolas" panose="020B0609020204030204" pitchFamily="49" charset="0"/>
              </a:rPr>
              <a:t>Gestión de usuarios, ubicaciones, artículos y stock</a:t>
            </a:r>
          </a:p>
          <a:p>
            <a:r>
              <a:rPr lang="es-ES" sz="2400" b="1" dirty="0">
                <a:latin typeface="Consolas" panose="020B0609020204030204" pitchFamily="49" charset="0"/>
              </a:rPr>
              <a:t>Entrada de mercancía</a:t>
            </a:r>
          </a:p>
          <a:p>
            <a:r>
              <a:rPr lang="es-ES" sz="2400" b="1" dirty="0">
                <a:latin typeface="Consolas" panose="020B0609020204030204" pitchFamily="49" charset="0"/>
              </a:rPr>
              <a:t>Visualización de artículos</a:t>
            </a:r>
          </a:p>
          <a:p>
            <a:endParaRPr lang="es-ES" sz="2400" b="1" dirty="0">
              <a:latin typeface="Consolas" panose="020B0609020204030204" pitchFamily="49" charset="0"/>
            </a:endParaRPr>
          </a:p>
          <a:p>
            <a:endParaRPr lang="es-ES" dirty="0">
              <a:latin typeface="Consolas" panose="020B0609020204030204" pitchFamily="49" charset="0"/>
            </a:endParaRPr>
          </a:p>
          <a:p>
            <a:endParaRPr lang="es-ES" dirty="0">
              <a:latin typeface="Consolas" panose="020B0609020204030204" pitchFamily="49" charset="0"/>
            </a:endParaRPr>
          </a:p>
          <a:p>
            <a:endParaRPr lang="es-ES" dirty="0">
              <a:latin typeface="Consolas" panose="020B0609020204030204" pitchFamily="49" charset="0"/>
            </a:endParaRPr>
          </a:p>
          <a:p>
            <a:pPr marL="0" indent="0">
              <a:buNone/>
            </a:pPr>
            <a:endParaRPr lang="es-ES" dirty="0">
              <a:latin typeface="Consolas" panose="020B0609020204030204" pitchFamily="49" charset="0"/>
            </a:endParaRPr>
          </a:p>
        </p:txBody>
      </p:sp>
    </p:spTree>
    <p:extLst>
      <p:ext uri="{BB962C8B-B14F-4D97-AF65-F5344CB8AC3E}">
        <p14:creationId xmlns:p14="http://schemas.microsoft.com/office/powerpoint/2010/main" val="164463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46681-F379-5A0C-0970-0D63483DC63D}"/>
              </a:ext>
            </a:extLst>
          </p:cNvPr>
          <p:cNvSpPr>
            <a:spLocks noGrp="1"/>
          </p:cNvSpPr>
          <p:nvPr>
            <p:ph type="title"/>
          </p:nvPr>
        </p:nvSpPr>
        <p:spPr>
          <a:xfrm>
            <a:off x="0" y="466852"/>
            <a:ext cx="10571998" cy="970450"/>
          </a:xfrm>
        </p:spPr>
        <p:txBody>
          <a:bodyPr/>
          <a:lstStyle/>
          <a:p>
            <a:r>
              <a:rPr lang="es-ES" sz="5400" dirty="0"/>
              <a:t>Tecnologías y herramientas</a:t>
            </a:r>
          </a:p>
        </p:txBody>
      </p:sp>
      <p:sp>
        <p:nvSpPr>
          <p:cNvPr id="3" name="Marcador de contenido 2">
            <a:extLst>
              <a:ext uri="{FF2B5EF4-FFF2-40B4-BE49-F238E27FC236}">
                <a16:creationId xmlns:a16="http://schemas.microsoft.com/office/drawing/2014/main" id="{AEC7D997-F08E-7162-CEE0-D8DA627065B1}"/>
              </a:ext>
            </a:extLst>
          </p:cNvPr>
          <p:cNvSpPr>
            <a:spLocks noGrp="1"/>
          </p:cNvSpPr>
          <p:nvPr>
            <p:ph idx="1"/>
          </p:nvPr>
        </p:nvSpPr>
        <p:spPr>
          <a:xfrm>
            <a:off x="17424" y="2890683"/>
            <a:ext cx="5708819" cy="4363245"/>
          </a:xfrm>
        </p:spPr>
        <p:txBody>
          <a:bodyPr>
            <a:normAutofit fontScale="92500" lnSpcReduction="10000"/>
          </a:bodyPr>
          <a:lstStyle/>
          <a:p>
            <a:r>
              <a:rPr lang="es-ES" sz="2400" b="1" dirty="0">
                <a:latin typeface="Consolas" panose="020B0609020204030204" pitchFamily="49" charset="0"/>
              </a:rPr>
              <a:t>HTML y CSS</a:t>
            </a:r>
          </a:p>
          <a:p>
            <a:r>
              <a:rPr lang="es-ES" sz="2400" b="1" dirty="0">
                <a:latin typeface="Consolas" panose="020B0609020204030204" pitchFamily="49" charset="0"/>
              </a:rPr>
              <a:t>JavaScript</a:t>
            </a:r>
          </a:p>
          <a:p>
            <a:r>
              <a:rPr lang="es-ES" sz="2400" b="1" dirty="0">
                <a:latin typeface="Consolas" panose="020B0609020204030204" pitchFamily="49" charset="0"/>
              </a:rPr>
              <a:t>PHP</a:t>
            </a:r>
          </a:p>
          <a:p>
            <a:r>
              <a:rPr lang="es-ES" sz="2400" b="1" dirty="0">
                <a:latin typeface="Consolas" panose="020B0609020204030204" pitchFamily="49" charset="0"/>
              </a:rPr>
              <a:t>XAMPP</a:t>
            </a:r>
          </a:p>
          <a:p>
            <a:pPr lvl="1"/>
            <a:r>
              <a:rPr lang="es-ES" b="1" dirty="0">
                <a:latin typeface="Consolas" panose="020B0609020204030204" pitchFamily="49" charset="0"/>
              </a:rPr>
              <a:t>MySQL</a:t>
            </a:r>
          </a:p>
          <a:p>
            <a:pPr lvl="1"/>
            <a:r>
              <a:rPr lang="es-ES" b="1" dirty="0">
                <a:latin typeface="Consolas" panose="020B0609020204030204" pitchFamily="49" charset="0"/>
              </a:rPr>
              <a:t>Servidor Apache</a:t>
            </a:r>
          </a:p>
          <a:p>
            <a:r>
              <a:rPr lang="es-ES" sz="2400" b="1" dirty="0">
                <a:latin typeface="Consolas" panose="020B0609020204030204" pitchFamily="49" charset="0"/>
              </a:rPr>
              <a:t>Visual Studio </a:t>
            </a:r>
            <a:r>
              <a:rPr lang="es-ES" sz="2400" b="1" dirty="0" err="1">
                <a:latin typeface="Consolas" panose="020B0609020204030204" pitchFamily="49" charset="0"/>
              </a:rPr>
              <a:t>Code</a:t>
            </a:r>
            <a:endParaRPr lang="es-ES" sz="2400" b="1" dirty="0">
              <a:latin typeface="Consolas" panose="020B0609020204030204" pitchFamily="49" charset="0"/>
            </a:endParaRPr>
          </a:p>
          <a:p>
            <a:r>
              <a:rPr lang="es-ES" sz="2400" b="1" dirty="0">
                <a:latin typeface="Consolas" panose="020B0609020204030204" pitchFamily="49" charset="0"/>
              </a:rPr>
              <a:t>Firefox </a:t>
            </a:r>
            <a:r>
              <a:rPr lang="es-ES" sz="2400" b="1" dirty="0" err="1">
                <a:latin typeface="Consolas" panose="020B0609020204030204" pitchFamily="49" charset="0"/>
              </a:rPr>
              <a:t>Developer</a:t>
            </a:r>
            <a:r>
              <a:rPr lang="es-ES" sz="2400" b="1" dirty="0">
                <a:latin typeface="Consolas" panose="020B0609020204030204" pitchFamily="49" charset="0"/>
              </a:rPr>
              <a:t> </a:t>
            </a:r>
            <a:r>
              <a:rPr lang="es-ES" sz="2400" b="1" dirty="0" err="1">
                <a:latin typeface="Consolas" panose="020B0609020204030204" pitchFamily="49" charset="0"/>
              </a:rPr>
              <a:t>Edition</a:t>
            </a:r>
            <a:endParaRPr lang="es-ES" sz="2400" b="1" dirty="0">
              <a:latin typeface="Consolas" panose="020B0609020204030204" pitchFamily="49" charset="0"/>
            </a:endParaRPr>
          </a:p>
          <a:p>
            <a:r>
              <a:rPr lang="es-ES" sz="2400" b="1" dirty="0" err="1">
                <a:latin typeface="Consolas" panose="020B0609020204030204" pitchFamily="49" charset="0"/>
              </a:rPr>
              <a:t>ResponsivelyApp</a:t>
            </a:r>
            <a:endParaRPr lang="es-ES" sz="2400" b="1" dirty="0">
              <a:latin typeface="Consolas" panose="020B0609020204030204" pitchFamily="49" charset="0"/>
            </a:endParaRPr>
          </a:p>
          <a:p>
            <a:r>
              <a:rPr lang="es-ES" sz="2400" b="1" dirty="0">
                <a:latin typeface="Consolas" panose="020B0609020204030204" pitchFamily="49" charset="0"/>
              </a:rPr>
              <a:t>Diagrams.net</a:t>
            </a:r>
          </a:p>
          <a:p>
            <a:endParaRPr lang="es-ES" dirty="0">
              <a:latin typeface="Consolas" panose="020B0609020204030204" pitchFamily="49" charset="0"/>
            </a:endParaRPr>
          </a:p>
          <a:p>
            <a:endParaRPr lang="es-ES" dirty="0">
              <a:latin typeface="Consolas" panose="020B0609020204030204" pitchFamily="49" charset="0"/>
            </a:endParaRPr>
          </a:p>
          <a:p>
            <a:pPr marL="0" indent="0">
              <a:buNone/>
            </a:pPr>
            <a:endParaRPr lang="es-ES" dirty="0">
              <a:latin typeface="Consolas" panose="020B0609020204030204" pitchFamily="49" charset="0"/>
            </a:endParaRPr>
          </a:p>
        </p:txBody>
      </p:sp>
    </p:spTree>
    <p:extLst>
      <p:ext uri="{BB962C8B-B14F-4D97-AF65-F5344CB8AC3E}">
        <p14:creationId xmlns:p14="http://schemas.microsoft.com/office/powerpoint/2010/main" val="250814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70F01-C54C-41CD-94D2-BCD50BA7292F}"/>
              </a:ext>
            </a:extLst>
          </p:cNvPr>
          <p:cNvSpPr>
            <a:spLocks noGrp="1"/>
          </p:cNvSpPr>
          <p:nvPr>
            <p:ph type="title"/>
          </p:nvPr>
        </p:nvSpPr>
        <p:spPr/>
        <p:txBody>
          <a:bodyPr/>
          <a:lstStyle/>
          <a:p>
            <a:r>
              <a:rPr lang="es-CO" dirty="0"/>
              <a:t>Planificación DAFO</a:t>
            </a:r>
          </a:p>
        </p:txBody>
      </p:sp>
      <p:sp>
        <p:nvSpPr>
          <p:cNvPr id="3" name="Marcador de contenido 2">
            <a:extLst>
              <a:ext uri="{FF2B5EF4-FFF2-40B4-BE49-F238E27FC236}">
                <a16:creationId xmlns:a16="http://schemas.microsoft.com/office/drawing/2014/main" id="{4519B9FB-222C-421A-8151-DFD8444D4018}"/>
              </a:ext>
            </a:extLst>
          </p:cNvPr>
          <p:cNvSpPr>
            <a:spLocks noGrp="1"/>
          </p:cNvSpPr>
          <p:nvPr>
            <p:ph idx="1"/>
          </p:nvPr>
        </p:nvSpPr>
        <p:spPr>
          <a:xfrm>
            <a:off x="177027" y="2254371"/>
            <a:ext cx="10554574" cy="4467271"/>
          </a:xfrm>
        </p:spPr>
        <p:txBody>
          <a:bodyPr>
            <a:normAutofit fontScale="92500" lnSpcReduction="10000"/>
          </a:bodyPr>
          <a:lstStyle/>
          <a:p>
            <a:r>
              <a:rPr lang="es-CO" dirty="0"/>
              <a:t>DEBILIDADES</a:t>
            </a:r>
          </a:p>
          <a:p>
            <a:pPr lvl="1"/>
            <a:r>
              <a:rPr lang="es-CO" dirty="0"/>
              <a:t>Poca versatilidad a la hora del despliegue de </a:t>
            </a:r>
            <a:r>
              <a:rPr lang="es-CO" dirty="0" err="1"/>
              <a:t>lla</a:t>
            </a:r>
            <a:r>
              <a:rPr lang="es-CO" dirty="0"/>
              <a:t> aplicación</a:t>
            </a:r>
          </a:p>
          <a:p>
            <a:pPr lvl="1"/>
            <a:r>
              <a:rPr lang="es-CO" dirty="0"/>
              <a:t>Falta de experiencia</a:t>
            </a:r>
          </a:p>
          <a:p>
            <a:pPr lvl="1"/>
            <a:r>
              <a:rPr lang="es-CO" dirty="0"/>
              <a:t>Pocas funcionalidades</a:t>
            </a:r>
          </a:p>
          <a:p>
            <a:r>
              <a:rPr lang="es-CO" dirty="0"/>
              <a:t>FORTALEZAS</a:t>
            </a:r>
          </a:p>
          <a:p>
            <a:pPr lvl="1"/>
            <a:r>
              <a:rPr lang="es-CO" dirty="0"/>
              <a:t>Fácil actualización a futuros cambios</a:t>
            </a:r>
          </a:p>
          <a:p>
            <a:pPr lvl="1"/>
            <a:r>
              <a:rPr lang="es-CO" dirty="0"/>
              <a:t>Adaptación a cualquier sector comercial </a:t>
            </a:r>
          </a:p>
          <a:p>
            <a:pPr lvl="1"/>
            <a:r>
              <a:rPr lang="es-CO" dirty="0"/>
              <a:t>Ahorro de tiempo a la hora de gestionar un inventario</a:t>
            </a:r>
          </a:p>
          <a:p>
            <a:r>
              <a:rPr lang="es-CO" dirty="0"/>
              <a:t>AMENAZAS</a:t>
            </a:r>
          </a:p>
          <a:p>
            <a:pPr lvl="1"/>
            <a:r>
              <a:rPr lang="es-CO" dirty="0"/>
              <a:t>Gran competencia de otros productos</a:t>
            </a:r>
          </a:p>
          <a:p>
            <a:r>
              <a:rPr lang="es-CO" dirty="0"/>
              <a:t>OPORTUNIDADES</a:t>
            </a:r>
          </a:p>
          <a:p>
            <a:pPr lvl="1"/>
            <a:r>
              <a:rPr lang="es-CO" dirty="0"/>
              <a:t>Subida en todo los aspectos de la logística</a:t>
            </a:r>
          </a:p>
          <a:p>
            <a:pPr lvl="1"/>
            <a:r>
              <a:rPr lang="es-CO" dirty="0"/>
              <a:t>Ampliar las funcionalidades a gusto del cliente</a:t>
            </a:r>
          </a:p>
        </p:txBody>
      </p:sp>
    </p:spTree>
    <p:extLst>
      <p:ext uri="{BB962C8B-B14F-4D97-AF65-F5344CB8AC3E}">
        <p14:creationId xmlns:p14="http://schemas.microsoft.com/office/powerpoint/2010/main" val="258722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D70D2-B03F-43AB-8E53-64686AC845D7}"/>
              </a:ext>
            </a:extLst>
          </p:cNvPr>
          <p:cNvSpPr>
            <a:spLocks noGrp="1"/>
          </p:cNvSpPr>
          <p:nvPr>
            <p:ph type="title"/>
          </p:nvPr>
        </p:nvSpPr>
        <p:spPr/>
        <p:txBody>
          <a:bodyPr/>
          <a:lstStyle/>
          <a:p>
            <a:r>
              <a:rPr lang="es-CO" dirty="0" err="1"/>
              <a:t>Analisis</a:t>
            </a:r>
            <a:r>
              <a:rPr lang="es-CO" dirty="0"/>
              <a:t> del proyecto – </a:t>
            </a:r>
            <a:r>
              <a:rPr lang="es-CO" dirty="0" err="1"/>
              <a:t>Req</a:t>
            </a:r>
            <a:r>
              <a:rPr lang="es-CO" dirty="0"/>
              <a:t>. Funcionales</a:t>
            </a:r>
          </a:p>
        </p:txBody>
      </p:sp>
      <p:sp>
        <p:nvSpPr>
          <p:cNvPr id="3" name="Marcador de contenido 2">
            <a:extLst>
              <a:ext uri="{FF2B5EF4-FFF2-40B4-BE49-F238E27FC236}">
                <a16:creationId xmlns:a16="http://schemas.microsoft.com/office/drawing/2014/main" id="{C72113B9-5F29-40F2-ADEB-8A9BF20E2B31}"/>
              </a:ext>
            </a:extLst>
          </p:cNvPr>
          <p:cNvSpPr>
            <a:spLocks noGrp="1"/>
          </p:cNvSpPr>
          <p:nvPr>
            <p:ph idx="1"/>
          </p:nvPr>
        </p:nvSpPr>
        <p:spPr/>
        <p:txBody>
          <a:bodyPr/>
          <a:lstStyle/>
          <a:p>
            <a:r>
              <a:rPr lang="es-CO" dirty="0"/>
              <a:t>REQUISITOS FUNCIONALES</a:t>
            </a:r>
          </a:p>
          <a:p>
            <a:pPr lvl="1"/>
            <a:r>
              <a:rPr lang="es-CO" dirty="0"/>
              <a:t>Acceso a solo los usuarios registrados</a:t>
            </a:r>
          </a:p>
          <a:p>
            <a:pPr lvl="1"/>
            <a:r>
              <a:rPr lang="es-CO" dirty="0" err="1"/>
              <a:t>Gestion</a:t>
            </a:r>
            <a:r>
              <a:rPr lang="es-CO" dirty="0"/>
              <a:t> de usuarios (creación, modificación y </a:t>
            </a:r>
            <a:r>
              <a:rPr lang="es-CO" dirty="0" err="1"/>
              <a:t>eliminacion</a:t>
            </a:r>
            <a:r>
              <a:rPr lang="es-CO" dirty="0"/>
              <a:t>)</a:t>
            </a:r>
          </a:p>
          <a:p>
            <a:pPr lvl="1"/>
            <a:r>
              <a:rPr lang="es-CO" dirty="0" err="1"/>
              <a:t>Gestion</a:t>
            </a:r>
            <a:r>
              <a:rPr lang="es-CO" dirty="0"/>
              <a:t> de </a:t>
            </a:r>
            <a:r>
              <a:rPr lang="es-CO" dirty="0" err="1"/>
              <a:t>articulos</a:t>
            </a:r>
            <a:r>
              <a:rPr lang="es-CO" dirty="0"/>
              <a:t> (creación, modificación y </a:t>
            </a:r>
            <a:r>
              <a:rPr lang="es-CO" dirty="0" err="1"/>
              <a:t>eliminacion</a:t>
            </a:r>
            <a:r>
              <a:rPr lang="es-CO" dirty="0"/>
              <a:t>)</a:t>
            </a:r>
          </a:p>
          <a:p>
            <a:pPr lvl="1"/>
            <a:r>
              <a:rPr lang="es-CO" dirty="0" err="1"/>
              <a:t>Gestion</a:t>
            </a:r>
            <a:r>
              <a:rPr lang="es-CO" dirty="0"/>
              <a:t> de ubicaciones (creación y </a:t>
            </a:r>
            <a:r>
              <a:rPr lang="es-CO" dirty="0" err="1"/>
              <a:t>eliminacion</a:t>
            </a:r>
            <a:r>
              <a:rPr lang="es-CO" dirty="0"/>
              <a:t>)</a:t>
            </a:r>
          </a:p>
          <a:p>
            <a:pPr lvl="1"/>
            <a:r>
              <a:rPr lang="es-CO" dirty="0"/>
              <a:t>Dar entrada a los </a:t>
            </a:r>
            <a:r>
              <a:rPr lang="es-CO" dirty="0" err="1"/>
              <a:t>ariticulos</a:t>
            </a:r>
            <a:endParaRPr lang="es-CO" dirty="0"/>
          </a:p>
          <a:p>
            <a:pPr lvl="1"/>
            <a:r>
              <a:rPr lang="es-CO" dirty="0"/>
              <a:t>Finalizar la sesión del </a:t>
            </a:r>
            <a:r>
              <a:rPr lang="es-CO" dirty="0" err="1"/>
              <a:t>ususrario</a:t>
            </a:r>
            <a:endParaRPr lang="es-CO" dirty="0"/>
          </a:p>
          <a:p>
            <a:pPr lvl="1"/>
            <a:endParaRPr lang="es-CO" dirty="0"/>
          </a:p>
          <a:p>
            <a:pPr marL="0" indent="0">
              <a:buNone/>
            </a:pPr>
            <a:endParaRPr lang="es-CO" dirty="0"/>
          </a:p>
        </p:txBody>
      </p:sp>
    </p:spTree>
    <p:extLst>
      <p:ext uri="{BB962C8B-B14F-4D97-AF65-F5344CB8AC3E}">
        <p14:creationId xmlns:p14="http://schemas.microsoft.com/office/powerpoint/2010/main" val="35074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2411EE-2987-4CD3-B0D7-8A8397ADA71C}"/>
              </a:ext>
            </a:extLst>
          </p:cNvPr>
          <p:cNvSpPr>
            <a:spLocks noGrp="1"/>
          </p:cNvSpPr>
          <p:nvPr>
            <p:ph type="title"/>
          </p:nvPr>
        </p:nvSpPr>
        <p:spPr/>
        <p:txBody>
          <a:bodyPr/>
          <a:lstStyle/>
          <a:p>
            <a:r>
              <a:rPr lang="es-CO" dirty="0" err="1"/>
              <a:t>Analisis</a:t>
            </a:r>
            <a:r>
              <a:rPr lang="es-CO" dirty="0"/>
              <a:t> de proyecto – Entidad </a:t>
            </a:r>
            <a:r>
              <a:rPr lang="es-CO" dirty="0" err="1"/>
              <a:t>Relacion</a:t>
            </a:r>
            <a:endParaRPr lang="es-CO" dirty="0"/>
          </a:p>
        </p:txBody>
      </p:sp>
      <p:sp>
        <p:nvSpPr>
          <p:cNvPr id="3" name="Marcador de contenido 2">
            <a:extLst>
              <a:ext uri="{FF2B5EF4-FFF2-40B4-BE49-F238E27FC236}">
                <a16:creationId xmlns:a16="http://schemas.microsoft.com/office/drawing/2014/main" id="{4246E3B6-8D00-4A86-90CD-6AC14BD25DEC}"/>
              </a:ext>
            </a:extLst>
          </p:cNvPr>
          <p:cNvSpPr>
            <a:spLocks noGrp="1"/>
          </p:cNvSpPr>
          <p:nvPr>
            <p:ph idx="1"/>
          </p:nvPr>
        </p:nvSpPr>
        <p:spPr>
          <a:xfrm>
            <a:off x="97655" y="1148090"/>
            <a:ext cx="2075408" cy="3636511"/>
          </a:xfrm>
        </p:spPr>
        <p:txBody>
          <a:bodyPr>
            <a:normAutofit/>
          </a:bodyPr>
          <a:lstStyle/>
          <a:p>
            <a:pPr marL="342900" lvl="0" indent="-342900" algn="just">
              <a:lnSpc>
                <a:spcPct val="150000"/>
              </a:lnSpc>
              <a:spcBef>
                <a:spcPts val="600"/>
              </a:spcBef>
              <a:buFont typeface="Symbol" panose="05050102010706020507" pitchFamily="18" charset="2"/>
              <a:buChar char=""/>
            </a:pPr>
            <a:r>
              <a:rPr lang="es-ES" dirty="0">
                <a:effectLst/>
                <a:latin typeface="Arial" panose="020B0604020202020204" pitchFamily="34" charset="0"/>
                <a:ea typeface="Arial" panose="020B0604020202020204" pitchFamily="34" charset="0"/>
              </a:rPr>
              <a:t>Roles</a:t>
            </a:r>
            <a:endParaRPr lang="es-CO"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idRol</a:t>
            </a:r>
            <a:r>
              <a:rPr lang="es-ES" sz="1800" dirty="0">
                <a:effectLst/>
                <a:latin typeface="Arial" panose="020B0604020202020204" pitchFamily="34" charset="0"/>
                <a:ea typeface="Arial" panose="020B0604020202020204" pitchFamily="34" charset="0"/>
              </a:rPr>
              <a:t> (PK)</a:t>
            </a:r>
            <a:endParaRPr lang="es-CO" sz="1800" dirty="0">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rolNombre</a:t>
            </a:r>
            <a:endParaRPr lang="es-CO" sz="2400" dirty="0"/>
          </a:p>
        </p:txBody>
      </p:sp>
      <p:sp>
        <p:nvSpPr>
          <p:cNvPr id="4" name="Marcador de contenido 2">
            <a:extLst>
              <a:ext uri="{FF2B5EF4-FFF2-40B4-BE49-F238E27FC236}">
                <a16:creationId xmlns:a16="http://schemas.microsoft.com/office/drawing/2014/main" id="{0D2FD798-E9EC-4AA8-9347-B33EDC6EEBF5}"/>
              </a:ext>
            </a:extLst>
          </p:cNvPr>
          <p:cNvSpPr txBox="1">
            <a:spLocks/>
          </p:cNvSpPr>
          <p:nvPr/>
        </p:nvSpPr>
        <p:spPr>
          <a:xfrm>
            <a:off x="2238653" y="2275552"/>
            <a:ext cx="2075408" cy="3636511"/>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0" indent="-342900" algn="just">
              <a:lnSpc>
                <a:spcPct val="150000"/>
              </a:lnSpc>
              <a:spcBef>
                <a:spcPts val="600"/>
              </a:spcBef>
              <a:buFont typeface="Symbol" panose="05050102010706020507" pitchFamily="18" charset="2"/>
              <a:buChar char=""/>
            </a:pPr>
            <a:r>
              <a:rPr lang="es-ES" dirty="0">
                <a:effectLst/>
                <a:latin typeface="Arial" panose="020B0604020202020204" pitchFamily="34" charset="0"/>
                <a:ea typeface="Arial" panose="020B0604020202020204" pitchFamily="34" charset="0"/>
              </a:rPr>
              <a:t>Usuarios</a:t>
            </a:r>
            <a:endParaRPr lang="es-CO"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idRol</a:t>
            </a:r>
            <a:r>
              <a:rPr lang="es-ES" sz="1800" dirty="0">
                <a:effectLst/>
                <a:latin typeface="Arial" panose="020B0604020202020204" pitchFamily="34" charset="0"/>
                <a:ea typeface="Arial" panose="020B0604020202020204" pitchFamily="34" charset="0"/>
              </a:rPr>
              <a:t> (FK)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Id(PK)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nombre</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apellidos</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email</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contraseña</a:t>
            </a:r>
            <a:endParaRPr lang="es-CO" sz="1800" dirty="0">
              <a:effectLst/>
              <a:latin typeface="Arial" panose="020B0604020202020204" pitchFamily="34" charset="0"/>
              <a:ea typeface="Arial" panose="020B0604020202020204" pitchFamily="34" charset="0"/>
            </a:endParaRPr>
          </a:p>
        </p:txBody>
      </p:sp>
      <p:sp>
        <p:nvSpPr>
          <p:cNvPr id="5" name="Marcador de contenido 2">
            <a:extLst>
              <a:ext uri="{FF2B5EF4-FFF2-40B4-BE49-F238E27FC236}">
                <a16:creationId xmlns:a16="http://schemas.microsoft.com/office/drawing/2014/main" id="{1215EFDD-BA5F-4EF2-83EE-0A4257DC7221}"/>
              </a:ext>
            </a:extLst>
          </p:cNvPr>
          <p:cNvSpPr txBox="1">
            <a:spLocks/>
          </p:cNvSpPr>
          <p:nvPr/>
        </p:nvSpPr>
        <p:spPr>
          <a:xfrm>
            <a:off x="4708124" y="2275553"/>
            <a:ext cx="2402889" cy="3636511"/>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0" indent="-342900" algn="just">
              <a:lnSpc>
                <a:spcPct val="150000"/>
              </a:lnSpc>
              <a:spcBef>
                <a:spcPts val="600"/>
              </a:spcBef>
              <a:buFont typeface="Symbol" panose="05050102010706020507" pitchFamily="18" charset="2"/>
              <a:buChar char=""/>
            </a:pPr>
            <a:r>
              <a:rPr lang="es-ES" dirty="0" err="1">
                <a:effectLst/>
                <a:latin typeface="Arial" panose="020B0604020202020204" pitchFamily="34" charset="0"/>
                <a:ea typeface="Arial" panose="020B0604020202020204" pitchFamily="34" charset="0"/>
              </a:rPr>
              <a:t>Articulos</a:t>
            </a:r>
            <a:endParaRPr lang="es-CO"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900" dirty="0" err="1">
                <a:effectLst/>
                <a:latin typeface="Arial" panose="020B0604020202020204" pitchFamily="34" charset="0"/>
                <a:ea typeface="Arial" panose="020B0604020202020204" pitchFamily="34" charset="0"/>
              </a:rPr>
              <a:t>idArticulo</a:t>
            </a:r>
            <a:r>
              <a:rPr lang="es-ES" sz="1800" dirty="0">
                <a:effectLst/>
                <a:latin typeface="Arial" panose="020B0604020202020204" pitchFamily="34" charset="0"/>
                <a:ea typeface="Arial" panose="020B0604020202020204" pitchFamily="34" charset="0"/>
              </a:rPr>
              <a:t> (PK)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nombre</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CantidadStock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Imagen</a:t>
            </a:r>
          </a:p>
          <a:p>
            <a:pPr marL="742950" lvl="1" indent="-285750" algn="just">
              <a:lnSpc>
                <a:spcPct val="150000"/>
              </a:lnSpc>
              <a:buFont typeface="Courier New" panose="02070309020205020404" pitchFamily="49" charset="0"/>
              <a:buChar char="o"/>
            </a:pPr>
            <a:r>
              <a:rPr lang="es-ES" sz="1900" dirty="0" err="1">
                <a:effectLst/>
                <a:latin typeface="Arial" panose="020B0604020202020204" pitchFamily="34" charset="0"/>
                <a:ea typeface="Arial" panose="020B0604020202020204" pitchFamily="34" charset="0"/>
              </a:rPr>
              <a:t>Ean</a:t>
            </a:r>
            <a:endParaRPr lang="es-CO" sz="1200" dirty="0">
              <a:effectLst/>
              <a:latin typeface="Arial" panose="020B0604020202020204" pitchFamily="34" charset="0"/>
              <a:ea typeface="Arial" panose="020B0604020202020204" pitchFamily="34" charset="0"/>
            </a:endParaRPr>
          </a:p>
        </p:txBody>
      </p:sp>
      <p:sp>
        <p:nvSpPr>
          <p:cNvPr id="6" name="Marcador de contenido 2">
            <a:extLst>
              <a:ext uri="{FF2B5EF4-FFF2-40B4-BE49-F238E27FC236}">
                <a16:creationId xmlns:a16="http://schemas.microsoft.com/office/drawing/2014/main" id="{127A91D2-8448-495B-B110-339C5DB818FC}"/>
              </a:ext>
            </a:extLst>
          </p:cNvPr>
          <p:cNvSpPr txBox="1">
            <a:spLocks/>
          </p:cNvSpPr>
          <p:nvPr/>
        </p:nvSpPr>
        <p:spPr>
          <a:xfrm>
            <a:off x="7177596" y="1984070"/>
            <a:ext cx="2402889"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0" indent="-342900" algn="just">
              <a:lnSpc>
                <a:spcPct val="150000"/>
              </a:lnSpc>
              <a:spcBef>
                <a:spcPts val="600"/>
              </a:spcBef>
              <a:buFont typeface="Symbol" panose="05050102010706020507" pitchFamily="18" charset="2"/>
              <a:buChar char=""/>
            </a:pPr>
            <a:r>
              <a:rPr lang="es-ES" dirty="0" err="1">
                <a:effectLst/>
                <a:latin typeface="Arial" panose="020B0604020202020204" pitchFamily="34" charset="0"/>
                <a:ea typeface="Arial" panose="020B0604020202020204" pitchFamily="34" charset="0"/>
              </a:rPr>
              <a:t>Ubicación_articulo</a:t>
            </a:r>
            <a:endParaRPr lang="es-CO"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idArticulo</a:t>
            </a:r>
            <a:r>
              <a:rPr lang="es-ES" sz="1800" dirty="0">
                <a:effectLst/>
                <a:latin typeface="Arial" panose="020B0604020202020204" pitchFamily="34" charset="0"/>
                <a:ea typeface="Arial" panose="020B0604020202020204" pitchFamily="34" charset="0"/>
              </a:rPr>
              <a:t> (FK)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idUbi</a:t>
            </a:r>
            <a:r>
              <a:rPr lang="es-ES" sz="1800" dirty="0">
                <a:effectLst/>
                <a:latin typeface="Arial" panose="020B0604020202020204" pitchFamily="34" charset="0"/>
                <a:ea typeface="Arial" panose="020B0604020202020204" pitchFamily="34" charset="0"/>
              </a:rPr>
              <a:t> (FK)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ID</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Cantidad</a:t>
            </a:r>
            <a:endParaRPr lang="es-CO" sz="1800" dirty="0">
              <a:effectLst/>
              <a:latin typeface="Arial" panose="020B0604020202020204" pitchFamily="34" charset="0"/>
              <a:ea typeface="Arial" panose="020B0604020202020204" pitchFamily="34" charset="0"/>
            </a:endParaRPr>
          </a:p>
        </p:txBody>
      </p:sp>
      <p:sp>
        <p:nvSpPr>
          <p:cNvPr id="7" name="Marcador de contenido 2">
            <a:extLst>
              <a:ext uri="{FF2B5EF4-FFF2-40B4-BE49-F238E27FC236}">
                <a16:creationId xmlns:a16="http://schemas.microsoft.com/office/drawing/2014/main" id="{18CA0E56-F134-4837-B418-6922CD0AE8EC}"/>
              </a:ext>
            </a:extLst>
          </p:cNvPr>
          <p:cNvSpPr txBox="1">
            <a:spLocks/>
          </p:cNvSpPr>
          <p:nvPr/>
        </p:nvSpPr>
        <p:spPr>
          <a:xfrm>
            <a:off x="9647068" y="1512075"/>
            <a:ext cx="2075408"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lvl="0" indent="-342900" algn="just">
              <a:lnSpc>
                <a:spcPct val="150000"/>
              </a:lnSpc>
              <a:spcBef>
                <a:spcPts val="600"/>
              </a:spcBef>
              <a:buFont typeface="Symbol" panose="05050102010706020507" pitchFamily="18" charset="2"/>
              <a:buChar char=""/>
            </a:pPr>
            <a:r>
              <a:rPr lang="es-ES" dirty="0">
                <a:effectLst/>
                <a:latin typeface="Arial" panose="020B0604020202020204" pitchFamily="34" charset="0"/>
                <a:ea typeface="Arial" panose="020B0604020202020204" pitchFamily="34" charset="0"/>
              </a:rPr>
              <a:t>Ubicaciones</a:t>
            </a:r>
            <a:endParaRPr lang="es-CO"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err="1">
                <a:effectLst/>
                <a:latin typeface="Arial" panose="020B0604020202020204" pitchFamily="34" charset="0"/>
                <a:ea typeface="Arial" panose="020B0604020202020204" pitchFamily="34" charset="0"/>
              </a:rPr>
              <a:t>idUbi</a:t>
            </a:r>
            <a:r>
              <a:rPr lang="es-ES" sz="1800" dirty="0">
                <a:effectLst/>
                <a:latin typeface="Arial" panose="020B0604020202020204" pitchFamily="34" charset="0"/>
                <a:ea typeface="Arial" panose="020B0604020202020204" pitchFamily="34" charset="0"/>
              </a:rPr>
              <a:t> (PK)</a:t>
            </a:r>
            <a:endParaRPr lang="es-CO" sz="1800" dirty="0">
              <a:effectLst/>
              <a:latin typeface="Arial" panose="020B0604020202020204" pitchFamily="34" charset="0"/>
              <a:ea typeface="Arial" panose="020B0604020202020204" pitchFamily="34" charset="0"/>
            </a:endParaRPr>
          </a:p>
          <a:p>
            <a:pPr marL="742950" lvl="1" indent="-285750" algn="just">
              <a:lnSpc>
                <a:spcPct val="150000"/>
              </a:lnSpc>
              <a:buFont typeface="Courier New" panose="02070309020205020404" pitchFamily="49" charset="0"/>
              <a:buChar char="o"/>
            </a:pPr>
            <a:r>
              <a:rPr lang="es-ES" sz="1800" dirty="0">
                <a:effectLst/>
                <a:latin typeface="Arial" panose="020B0604020202020204" pitchFamily="34" charset="0"/>
                <a:ea typeface="Arial" panose="020B0604020202020204" pitchFamily="34" charset="0"/>
              </a:rPr>
              <a:t>nombre</a:t>
            </a:r>
            <a:endParaRPr lang="es-CO"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569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1738</TotalTime>
  <Words>713</Words>
  <Application>Microsoft Office PowerPoint</Application>
  <PresentationFormat>Panorámica</PresentationFormat>
  <Paragraphs>101</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Century Gothic</vt:lpstr>
      <vt:lpstr>Consolas</vt:lpstr>
      <vt:lpstr>Courier New</vt:lpstr>
      <vt:lpstr>Symbol</vt:lpstr>
      <vt:lpstr>Wingdings 2</vt:lpstr>
      <vt:lpstr>Citable</vt:lpstr>
      <vt:lpstr>PROYECTO FINAL DE DAW  SAI  Sistema administración de inventario </vt:lpstr>
      <vt:lpstr>Introducción</vt:lpstr>
      <vt:lpstr>¿Por qué SAI?</vt:lpstr>
      <vt:lpstr>Estado del arte</vt:lpstr>
      <vt:lpstr>OBJETIVOS </vt:lpstr>
      <vt:lpstr>Tecnologías y herramientas</vt:lpstr>
      <vt:lpstr>Planificación DAFO</vt:lpstr>
      <vt:lpstr>Analisis del proyecto – Req. Funcionales</vt:lpstr>
      <vt:lpstr>Analisis de proyecto – Entidad Relacion</vt:lpstr>
      <vt:lpstr>Analisis de proyecto – Diagrama E-R</vt:lpstr>
      <vt:lpstr>Análisis del proyecto – Casos de uso</vt:lpstr>
      <vt:lpstr>DISEÑO – Paleta de colores y Wireframes</vt:lpstr>
      <vt:lpstr>DESPLIEGUE Y PRUEBAS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DE DAW  SAI  Sistema administración de inventario </dc:title>
  <dc:creator>Jonathan Jiménez Diaz</dc:creator>
  <cp:lastModifiedBy>Jonathan Jiménez Diaz</cp:lastModifiedBy>
  <cp:revision>23</cp:revision>
  <dcterms:created xsi:type="dcterms:W3CDTF">2024-05-20T18:50:17Z</dcterms:created>
  <dcterms:modified xsi:type="dcterms:W3CDTF">2024-06-17T20:40:56Z</dcterms:modified>
</cp:coreProperties>
</file>