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80C4C-C4FC-65E3-67F0-6A8DC906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BD13F0-84A8-A750-CBF6-2501B9C0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D718C-4D55-77D8-AAB1-7E0FA3B8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03779-2A21-C571-FE7C-F29C560C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4C304-F15D-D333-64DC-95EFC746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95DFA-EB6A-24C1-7B66-211C902B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7D8A8D-4FD7-D28C-0C0B-589D9064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8A961-4AA5-50BC-48E0-A344AC81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3A393-0B8C-E101-FA7E-F102826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1D4B-EA61-E0AD-5A44-35C8C686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F0B5A1-9D6D-0A07-0BE7-4E71217E3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4593E-6482-D2A8-621E-C9360880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5B1A1-9B99-C73F-9475-7B73EB4A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DA641-4CCB-6E20-784F-AD1D06B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33E81-9517-6629-012A-867A89EB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3629-2255-DE45-0944-2220F7FE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CABF4-CD58-4066-28F3-03ABD5B4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D1CD4-F062-BDA2-CDBE-B5A134F7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83B01-46EB-884C-720B-5E236F5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57A48-ABBC-097B-E7FD-218707A0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E5A0A-A216-32F3-5A16-E842C09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5BA26-056E-AA59-3CD7-DE926C9E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928CC-5B92-CA44-1719-9EE8E12C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038F0-7785-1E0E-4A1D-B5D6C016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C8F76-9E33-335B-CBFB-B592BF2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1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CE4F2-5F8B-FE9E-68C8-95A40C89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E43D6-1F6F-A67A-206D-676500376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7F1CB8-543B-D695-7E3B-4CAE1332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6E77A-47DC-8B19-080D-A6AE9D6B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A63025-695D-F068-0A58-732B3AD1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BE8F2-C62F-F7E3-58FD-61CAAE51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C917B-096D-634A-5668-D44965A3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BA255F-DDA4-8C0A-12DB-AB6EF3F2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734093-B612-F4C7-90BE-5CC4A82B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DD14E-E2EF-4AC5-ED77-826A2BFD3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EC2333-65D8-66B2-FFAE-209E5B97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60346B-E18A-81DB-88CA-1EF0EC21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DE4A57-D1C4-33EA-F575-7924DE49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CDAD0-2814-9A08-C098-5DCEDA70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D143C-6CCB-5A31-DD89-9EF7BE9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808734-52FB-1FC3-BC49-AB017C0E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A0E937-40EA-F551-5C44-D88E43B9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04EA1A-07F1-11ED-410B-BB6ACDD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E89097-0FA0-87FA-75A0-9B35F97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FC227D-46AB-BA27-53A2-06DB037E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8CD71-DD6F-9B41-FC44-6A1EB641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6D14A-5B09-41E7-2ABD-DA6F0403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6AF9E-5039-3C59-ECB5-0D68878A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EE8030-C907-EE30-0FC0-E0916BDB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E6632-AAF0-40D4-98F1-E77CFAF8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F48532-8307-3852-338F-81A65DEC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8E6AA-52FA-E507-5B57-0254D166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B688-CD30-DEB0-5F59-12079697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58EBAD-5B40-F960-D7C0-3D8A053A6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E3580B-6B3E-C7B1-E759-BBD80C20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AC05E-DCEF-DE15-4656-1DF0617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96A046-5CCE-CA78-C1FC-28983E23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7A30F-5CE1-66F7-11BC-0F01E646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4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60342-0285-7842-7B27-4C6A28D3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980A9A-5954-CE81-407E-B9FB825B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E47CE-07F3-8C76-85C0-8B81A65EC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E1A08-118F-4D2F-BAB2-2FD89D09A6A1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487CA-E391-1445-A507-A8ACABC28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630B6-D791-AE19-7EA8-1F7C2D13E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66172-33FE-445D-B4A0-C2879DC0B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9037E9-C912-E854-0752-24A404E1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0" y="275686"/>
            <a:ext cx="1392268" cy="13407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402E5C7-9260-341C-451E-2FDA0428ED0B}"/>
              </a:ext>
            </a:extLst>
          </p:cNvPr>
          <p:cNvSpPr txBox="1"/>
          <p:nvPr/>
        </p:nvSpPr>
        <p:spPr>
          <a:xfrm>
            <a:off x="2691442" y="626218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CARETAKER by SERENDEEP-HT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FC66D-91AF-CE73-2A64-945CFCAE0BA1}"/>
              </a:ext>
            </a:extLst>
          </p:cNvPr>
          <p:cNvSpPr txBox="1"/>
          <p:nvPr/>
        </p:nvSpPr>
        <p:spPr>
          <a:xfrm>
            <a:off x="785004" y="1897811"/>
            <a:ext cx="1034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1: Créer un modèle de gestion des DATA permettant , grâce a une évaluation de la santé physique, mentale et sociale sur la base de 15 critères </a:t>
            </a:r>
            <a:r>
              <a:rPr lang="fr-FR" b="1" dirty="0">
                <a:solidFill>
                  <a:srgbClr val="FF0000"/>
                </a:solidFill>
              </a:rPr>
              <a:t>(</a:t>
            </a:r>
            <a:r>
              <a:rPr lang="fr-FR" b="1" dirty="0" err="1">
                <a:solidFill>
                  <a:srgbClr val="FF0000"/>
                </a:solidFill>
              </a:rPr>
              <a:t>cf</a:t>
            </a:r>
            <a:r>
              <a:rPr lang="fr-FR" b="1" dirty="0">
                <a:solidFill>
                  <a:srgbClr val="FF0000"/>
                </a:solidFill>
              </a:rPr>
              <a:t> onglet modalités d’</a:t>
            </a:r>
            <a:r>
              <a:rPr lang="fr-FR" b="1" dirty="0" err="1">
                <a:solidFill>
                  <a:srgbClr val="FF0000"/>
                </a:solidFill>
              </a:rPr>
              <a:t>evaluation</a:t>
            </a:r>
            <a:r>
              <a:rPr lang="fr-FR" dirty="0"/>
              <a:t>), de proposer un parcours de bien-être physique , mentale et social par des interventions non médicamenteuses.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0C74A6-B8A4-92CC-17E9-3E34456DC497}"/>
              </a:ext>
            </a:extLst>
          </p:cNvPr>
          <p:cNvSpPr txBox="1"/>
          <p:nvPr/>
        </p:nvSpPr>
        <p:spPr>
          <a:xfrm>
            <a:off x="785004" y="3391285"/>
            <a:ext cx="1034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2: Créer un modèle de gestion des DATA permettant , grâce à une analyse  des DATA en ligne , de déterminer un profil de personnes accompagnées et ,grâce à analyse en colonne , de déterminer des Dashboard de management de la qualité de vie de l’institution    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040B3E-C6B3-0A7F-D39F-727487A74648}"/>
              </a:ext>
            </a:extLst>
          </p:cNvPr>
          <p:cNvSpPr txBox="1"/>
          <p:nvPr/>
        </p:nvSpPr>
        <p:spPr>
          <a:xfrm>
            <a:off x="785003" y="4423094"/>
            <a:ext cx="1034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2.1: Créer un modèle de gestion des DATA permettant , grâce a une analyse  des DATA en ligne , de déterminer un profil de personnes accompagnées</a:t>
            </a:r>
            <a:r>
              <a:rPr lang="fr-FR" b="1" dirty="0">
                <a:solidFill>
                  <a:srgbClr val="FF0000"/>
                </a:solidFill>
              </a:rPr>
              <a:t>( </a:t>
            </a:r>
            <a:r>
              <a:rPr lang="fr-FR" b="1" dirty="0" err="1">
                <a:solidFill>
                  <a:srgbClr val="FF0000"/>
                </a:solidFill>
              </a:rPr>
              <a:t>cf</a:t>
            </a:r>
            <a:r>
              <a:rPr lang="fr-FR" b="1" dirty="0">
                <a:solidFill>
                  <a:srgbClr val="FF0000"/>
                </a:solidFill>
              </a:rPr>
              <a:t> onglet EVAL QVT 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11784A-FAD3-D494-D962-2531A966CAF2}"/>
              </a:ext>
            </a:extLst>
          </p:cNvPr>
          <p:cNvSpPr txBox="1"/>
          <p:nvPr/>
        </p:nvSpPr>
        <p:spPr>
          <a:xfrm>
            <a:off x="785002" y="5123889"/>
            <a:ext cx="1034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2.2: Créer un modèle de gestion des DATA permettant grâce a analyse en colonne , de déterminer des Dashboard de management de la qualité de vie de l’institution </a:t>
            </a:r>
          </a:p>
          <a:p>
            <a:r>
              <a:rPr lang="fr-FR" dirty="0"/>
              <a:t>Ex : niveau de gestion de la douleur de l’</a:t>
            </a:r>
            <a:r>
              <a:rPr lang="fr-FR" dirty="0" err="1"/>
              <a:t>etablissement</a:t>
            </a:r>
            <a:r>
              <a:rPr lang="fr-FR" dirty="0"/>
              <a:t> (fiable, </a:t>
            </a:r>
            <a:r>
              <a:rPr lang="fr-FR" dirty="0" err="1"/>
              <a:t>modere</a:t>
            </a:r>
            <a:r>
              <a:rPr lang="fr-FR" dirty="0"/>
              <a:t>, expert) , capacité a </a:t>
            </a:r>
            <a:r>
              <a:rPr lang="fr-FR" dirty="0" err="1"/>
              <a:t>menre</a:t>
            </a:r>
            <a:r>
              <a:rPr lang="fr-FR" dirty="0"/>
              <a:t> des INM ex … (sans limites seule la pertinence en termes de management compte ) créer des bases ouvertes    </a:t>
            </a:r>
          </a:p>
        </p:txBody>
      </p:sp>
    </p:spTree>
    <p:extLst>
      <p:ext uri="{BB962C8B-B14F-4D97-AF65-F5344CB8AC3E}">
        <p14:creationId xmlns:p14="http://schemas.microsoft.com/office/powerpoint/2010/main" val="311358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A863-3B0E-62D8-DADD-9BB1FE5A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079DA2-0082-2146-24DC-3DED2A21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0" y="275686"/>
            <a:ext cx="1392268" cy="13407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9B7473-E815-2A83-E855-782FBF70AB7E}"/>
              </a:ext>
            </a:extLst>
          </p:cNvPr>
          <p:cNvSpPr txBox="1"/>
          <p:nvPr/>
        </p:nvSpPr>
        <p:spPr>
          <a:xfrm>
            <a:off x="2691442" y="626218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CARETAKER by SERENDEEP-HT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C166C3-818F-BE6F-59A5-0CF00E463ECC}"/>
              </a:ext>
            </a:extLst>
          </p:cNvPr>
          <p:cNvSpPr txBox="1"/>
          <p:nvPr/>
        </p:nvSpPr>
        <p:spPr>
          <a:xfrm>
            <a:off x="785003" y="1699474"/>
            <a:ext cx="1034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ONGLET  1 CVS </a:t>
            </a:r>
          </a:p>
          <a:p>
            <a:r>
              <a:rPr lang="fr-FR" dirty="0"/>
              <a:t>Onglet regroupant , les personnes accompagnées , les </a:t>
            </a:r>
            <a:r>
              <a:rPr lang="fr-FR" dirty="0" err="1"/>
              <a:t>evaluations</a:t>
            </a:r>
            <a:r>
              <a:rPr lang="fr-FR" dirty="0"/>
              <a:t> et les recommandation d’INM</a:t>
            </a:r>
          </a:p>
          <a:p>
            <a:r>
              <a:rPr lang="fr-FR" dirty="0"/>
              <a:t>Possibilité d’analyse en ligne et en colonne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515164-07CE-191E-3459-CED5B4581005}"/>
              </a:ext>
            </a:extLst>
          </p:cNvPr>
          <p:cNvSpPr txBox="1"/>
          <p:nvPr/>
        </p:nvSpPr>
        <p:spPr>
          <a:xfrm>
            <a:off x="785002" y="2560386"/>
            <a:ext cx="1034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ONGLET  2 EVAL QVT ( qualité de vie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trois santés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évaluations scientifiques avec la cotation </a:t>
            </a:r>
          </a:p>
          <a:p>
            <a:r>
              <a:rPr lang="fr-FR" dirty="0"/>
              <a:t>Schéma de QVT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4A1EBC-6F56-59E0-8A2F-707E5F4F7C1F}"/>
              </a:ext>
            </a:extLst>
          </p:cNvPr>
          <p:cNvSpPr txBox="1"/>
          <p:nvPr/>
        </p:nvSpPr>
        <p:spPr>
          <a:xfrm>
            <a:off x="785001" y="3698297"/>
            <a:ext cx="1034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ONGLET  3 EVAL Modalités et </a:t>
            </a:r>
            <a:r>
              <a:rPr lang="fr-FR" dirty="0" err="1"/>
              <a:t>scoring</a:t>
            </a:r>
            <a:r>
              <a:rPr lang="fr-FR" dirty="0"/>
              <a:t> d’</a:t>
            </a:r>
            <a:r>
              <a:rPr lang="fr-FR" dirty="0" err="1"/>
              <a:t>evaluation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Evaluation scientifique littérature a disposition sur internet ou via 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Scoring</a:t>
            </a:r>
            <a:r>
              <a:rPr lang="fr-FR" dirty="0"/>
              <a:t> : postulat de départ a ré-évaluer en commission scientifique (laisser libre l’impact)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EBBF67-CA2B-FBD4-B64B-EA5AB793BE35}"/>
              </a:ext>
            </a:extLst>
          </p:cNvPr>
          <p:cNvSpPr txBox="1"/>
          <p:nvPr/>
        </p:nvSpPr>
        <p:spPr>
          <a:xfrm>
            <a:off x="785000" y="4621627"/>
            <a:ext cx="1034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ONGLET  4,5,6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Rappel des Eval des 3 santé avec une 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Légère,modére,severe</a:t>
            </a:r>
            <a:r>
              <a:rPr lang="fr-FR" dirty="0"/>
              <a:t> et 5 recommandations  </a:t>
            </a:r>
            <a:r>
              <a:rPr lang="fr-FR" dirty="0" err="1"/>
              <a:t>INMpar</a:t>
            </a:r>
            <a:r>
              <a:rPr lang="fr-FR" dirty="0"/>
              <a:t> </a:t>
            </a:r>
            <a:r>
              <a:rPr lang="fr-FR" dirty="0" err="1"/>
              <a:t>eval</a:t>
            </a:r>
            <a:r>
              <a:rPr lang="fr-FR" dirty="0"/>
              <a:t> soit 3 santés , 15 </a:t>
            </a:r>
            <a:r>
              <a:rPr lang="fr-FR" dirty="0" err="1"/>
              <a:t>eval</a:t>
            </a:r>
            <a:r>
              <a:rPr lang="fr-FR" dirty="0"/>
              <a:t> , 3 critères d’</a:t>
            </a:r>
            <a:r>
              <a:rPr lang="fr-FR" dirty="0" err="1"/>
              <a:t>eval</a:t>
            </a:r>
            <a:r>
              <a:rPr lang="fr-FR" dirty="0"/>
              <a:t> et 5 recommandations soit 225 recommandations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Chaque reco a un impact , une disponibilité et une priorité </a:t>
            </a:r>
            <a:r>
              <a:rPr lang="fr-FR" b="1" dirty="0"/>
              <a:t>( a travailler la pertinence de la cotation en somme ou multiplicateur dans le poids de la décision 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Cotation des RECO en </a:t>
            </a:r>
            <a:r>
              <a:rPr lang="fr-FR" dirty="0" err="1"/>
              <a:t>EN°de</a:t>
            </a:r>
            <a:r>
              <a:rPr lang="fr-FR" dirty="0"/>
              <a:t> l’</a:t>
            </a:r>
            <a:r>
              <a:rPr lang="fr-FR" dirty="0" err="1"/>
              <a:t>eval</a:t>
            </a:r>
            <a:r>
              <a:rPr lang="fr-FR" dirty="0"/>
              <a:t>+ critères ordre d’INM + poids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Ex : E3M36 =E3(douleur)+M »modéré »+ 3 ordres d’INM+6 poids de cette recommandation</a:t>
            </a:r>
          </a:p>
        </p:txBody>
      </p:sp>
    </p:spTree>
    <p:extLst>
      <p:ext uri="{BB962C8B-B14F-4D97-AF65-F5344CB8AC3E}">
        <p14:creationId xmlns:p14="http://schemas.microsoft.com/office/powerpoint/2010/main" val="2598668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391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 Light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Ramon</dc:creator>
  <cp:lastModifiedBy>Pascal Ramon</cp:lastModifiedBy>
  <cp:revision>3</cp:revision>
  <dcterms:created xsi:type="dcterms:W3CDTF">2024-02-11T14:16:04Z</dcterms:created>
  <dcterms:modified xsi:type="dcterms:W3CDTF">2024-02-12T11:28:44Z</dcterms:modified>
</cp:coreProperties>
</file>