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81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8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10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0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7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7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1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0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计原大实验实验概要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许欣然，邹林希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7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被忽略了。。。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0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8" y="2406317"/>
            <a:ext cx="7651102" cy="2839500"/>
          </a:xfrm>
        </p:spPr>
      </p:pic>
      <p:cxnSp>
        <p:nvCxnSpPr>
          <p:cNvPr id="6" name="直接连接符 5"/>
          <p:cNvCxnSpPr/>
          <p:nvPr/>
        </p:nvCxnSpPr>
        <p:spPr>
          <a:xfrm>
            <a:off x="2803356" y="1792705"/>
            <a:ext cx="0" cy="424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75484" y="1824785"/>
            <a:ext cx="0" cy="424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72993" y="1792705"/>
            <a:ext cx="0" cy="424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80693" y="1792705"/>
            <a:ext cx="0" cy="424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48279"/>
          </a:xfrm>
        </p:spPr>
        <p:txBody>
          <a:bodyPr/>
          <a:lstStyle/>
          <a:p>
            <a:r>
              <a:rPr lang="zh-CN" altLang="en-US" dirty="0" smtClean="0"/>
              <a:t>指令分析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186243"/>
              </p:ext>
            </p:extLst>
          </p:nvPr>
        </p:nvGraphicFramePr>
        <p:xfrm>
          <a:off x="926432" y="1810982"/>
          <a:ext cx="7748336" cy="4353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205"/>
                <a:gridCol w="1303363"/>
                <a:gridCol w="2189747"/>
                <a:gridCol w="1034716"/>
                <a:gridCol w="1215190"/>
                <a:gridCol w="806115"/>
              </a:tblGrid>
              <a:tr h="174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IF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EXE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MEM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WB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  <a:tr h="524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ADDIU </a:t>
                      </a:r>
                      <a:r>
                        <a:rPr lang="en-US" sz="1600" kern="100" dirty="0" err="1">
                          <a:effectLst/>
                        </a:rPr>
                        <a:t>rx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imm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Mem[PC]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PC+1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rx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 sign_extend(imm)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A+B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rx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C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  <a:tr h="874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BEQZ rx imm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Mem[PC]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PC+1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</a:t>
                      </a:r>
                      <a:r>
                        <a:rPr lang="en-US" sz="1400" kern="100" dirty="0" err="1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 dirty="0" err="1">
                          <a:effectLst/>
                        </a:rPr>
                        <a:t>rx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</a:t>
                      </a:r>
                      <a:r>
                        <a:rPr lang="en-US" sz="1400" kern="100" dirty="0" err="1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 dirty="0" err="1">
                          <a:effectLst/>
                        </a:rPr>
                        <a:t>sign_extend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imm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 dirty="0">
                          <a:effectLst/>
                        </a:rPr>
                        <a:t>PC+B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PC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 dirty="0">
                          <a:effectLst/>
                        </a:rPr>
                        <a:t>C(</a:t>
                      </a:r>
                      <a:r>
                        <a:rPr lang="zh-CN" sz="1400" kern="100" dirty="0">
                          <a:effectLst/>
                        </a:rPr>
                        <a:t>依情况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  <a:tr h="524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 rx imm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Mem[PC]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PC+1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sign_extend(imm)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A+B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rx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C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  <a:tr h="524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LW_SP </a:t>
                      </a:r>
                      <a:r>
                        <a:rPr lang="en-US" sz="1600" kern="100" dirty="0" err="1">
                          <a:effectLst/>
                        </a:rPr>
                        <a:t>rx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imm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Mem[PC]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PC+1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sign_extend(imm)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SP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A+B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MEM[C]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rx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D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  <a:tr h="524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CMP rx ry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Mem[PC]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PC+1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</a:t>
                      </a:r>
                      <a:r>
                        <a:rPr lang="en-US" sz="1400" kern="100" dirty="0" err="1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 dirty="0" err="1">
                          <a:effectLst/>
                        </a:rPr>
                        <a:t>rx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</a:t>
                      </a:r>
                      <a:r>
                        <a:rPr lang="en-US" sz="1400" kern="100" dirty="0" err="1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 dirty="0" err="1">
                          <a:effectLst/>
                        </a:rPr>
                        <a:t>ry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A-B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依情况定</a:t>
                      </a:r>
                      <a:r>
                        <a:rPr lang="en-US" sz="1400" kern="100">
                          <a:effectLst/>
                        </a:rPr>
                        <a:t>T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  <a:tr h="524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JR rx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Mem[PC]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PC+1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rx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A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  <a:tr h="524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SUBU rx ry rz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Mem[PC]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PC+1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rx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ry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>
                          <a:effectLst/>
                        </a:rPr>
                        <a:t>A-B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rz</a:t>
                      </a:r>
                      <a:r>
                        <a:rPr lang="en-US" sz="1400" kern="100" dirty="0" err="1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kern="100" dirty="0" err="1">
                          <a:effectLst/>
                        </a:rPr>
                        <a:t>C</a:t>
                      </a:r>
                      <a:endParaRPr lang="zh-CN" sz="1400" kern="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992" marR="74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信号种类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004936"/>
              </p:ext>
            </p:extLst>
          </p:nvPr>
        </p:nvGraphicFramePr>
        <p:xfrm>
          <a:off x="1945201" y="1786204"/>
          <a:ext cx="6565902" cy="4493895"/>
        </p:xfrm>
        <a:graphic>
          <a:graphicData uri="http://schemas.openxmlformats.org/drawingml/2006/table">
            <a:tbl>
              <a:tblPr firstCol="1">
                <a:tableStyleId>{B301B821-A1FF-4177-AEE7-76D212191A09}</a:tableStyleId>
              </a:tblPr>
              <a:tblGrid>
                <a:gridCol w="1447704"/>
                <a:gridCol w="1208487"/>
                <a:gridCol w="685469"/>
                <a:gridCol w="685469"/>
                <a:gridCol w="685469"/>
                <a:gridCol w="685469"/>
                <a:gridCol w="1167835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RegDst</a:t>
                      </a:r>
                      <a:r>
                        <a:rPr lang="en-US" sz="1600" u="none" strike="noStrike" dirty="0">
                          <a:effectLst/>
                        </a:rPr>
                        <a:t>(2)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00:2~4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01:5~7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10:8~10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ALUSrcA(2)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00:RegA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01</a:t>
                      </a:r>
                      <a:r>
                        <a:rPr lang="zh-CN" altLang="en-US" sz="1600" u="none" strike="noStrike">
                          <a:effectLst/>
                        </a:rPr>
                        <a:t>：扩展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</a:rPr>
                        <a:t>：全</a:t>
                      </a:r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11：PC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ALUSrcB(2)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00：RegB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01</a:t>
                      </a:r>
                      <a:r>
                        <a:rPr lang="zh-CN" altLang="en-US" sz="1600" u="none" strike="noStrike">
                          <a:effectLst/>
                        </a:rPr>
                        <a:t>：扩展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</a:rPr>
                        <a:t>：全</a:t>
                      </a:r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MemRead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0：X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：读内存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MemWrite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0：X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：写内存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RegWrite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0：X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：写入寄存器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MemtoReg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0：ALU</a:t>
                      </a:r>
                      <a:r>
                        <a:rPr lang="zh-CN" altLang="en-US" sz="1600" u="none" strike="noStrike">
                          <a:effectLst/>
                        </a:rPr>
                        <a:t>输出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：内存输出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ALUOP(3)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000:</a:t>
                      </a:r>
                      <a:r>
                        <a:rPr lang="zh-CN" altLang="en-US" sz="1600" u="none" strike="noStrike">
                          <a:effectLst/>
                        </a:rPr>
                        <a:t>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001:</a:t>
                      </a:r>
                      <a:r>
                        <a:rPr lang="zh-CN" altLang="en-US" sz="1600" u="none" strike="noStrike">
                          <a:effectLst/>
                        </a:rPr>
                        <a:t>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010:</a:t>
                      </a:r>
                      <a:r>
                        <a:rPr lang="zh-CN" altLang="en-US" sz="1600" u="none" strike="noStrike">
                          <a:effectLst/>
                        </a:rPr>
                        <a:t>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011:</a:t>
                      </a:r>
                      <a:r>
                        <a:rPr lang="zh-CN" altLang="en-US" sz="1600" u="none" strike="noStrike">
                          <a:effectLst/>
                        </a:rPr>
                        <a:t>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100:</a:t>
                      </a:r>
                      <a:r>
                        <a:rPr lang="zh-CN" altLang="en-US" sz="1600" u="none" strike="noStrike">
                          <a:effectLst/>
                        </a:rPr>
                        <a:t>左移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101:</a:t>
                      </a:r>
                      <a:r>
                        <a:rPr lang="zh-CN" altLang="en-US" sz="1600" u="none" strike="noStrike">
                          <a:effectLst/>
                        </a:rPr>
                        <a:t>右移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大于等于 </a:t>
                      </a:r>
                      <a:r>
                        <a:rPr lang="en-US" altLang="zh-CN" sz="1600" u="none" strike="noStrike">
                          <a:effectLst/>
                        </a:rPr>
                        <a:t>-&gt; 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等于 </a:t>
                      </a:r>
                      <a:r>
                        <a:rPr lang="en-US" altLang="zh-CN" sz="1600" u="none" strike="noStrike">
                          <a:effectLst/>
                        </a:rPr>
                        <a:t>-&gt; 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RegTWrite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0:X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1:</a:t>
                      </a:r>
                      <a:r>
                        <a:rPr lang="zh-CN" altLang="en-US" sz="1600" u="none" strike="noStrike">
                          <a:effectLst/>
                        </a:rPr>
                        <a:t>写入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Branch(2)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00:PC+4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01:PC+4+IMM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10:RegA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4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229114"/>
              </p:ext>
            </p:extLst>
          </p:nvPr>
        </p:nvGraphicFramePr>
        <p:xfrm>
          <a:off x="1610230" y="2311963"/>
          <a:ext cx="6924170" cy="12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475"/>
                <a:gridCol w="547245"/>
                <a:gridCol w="547245"/>
                <a:gridCol w="547245"/>
                <a:gridCol w="547245"/>
                <a:gridCol w="547245"/>
                <a:gridCol w="547245"/>
                <a:gridCol w="547245"/>
                <a:gridCol w="547245"/>
                <a:gridCol w="547245"/>
                <a:gridCol w="547245"/>
                <a:gridCol w="547245"/>
              </a:tblGrid>
              <a:tr h="134625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RegDst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ALUSrcA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ALUSrcB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MemRead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MemWrite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RegWrite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MemtoReg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ALUOP(3)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RegTWrite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Branch(2)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</a:tr>
              <a:tr h="134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ADDIU rx imm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8" marR="7238" marT="723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进一步完善每个东西的接口</a:t>
            </a:r>
            <a:endParaRPr lang="en-US" altLang="zh-CN" dirty="0" smtClean="0"/>
          </a:p>
          <a:p>
            <a:r>
              <a:rPr lang="zh-CN" altLang="en-US" dirty="0" smtClean="0"/>
              <a:t>研究指令集，看看是否能通过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前的数据选择器保证</a:t>
            </a:r>
            <a:r>
              <a:rPr lang="en-US" altLang="zh-CN" dirty="0" smtClean="0"/>
              <a:t>SP</a:t>
            </a:r>
            <a:r>
              <a:rPr lang="zh-CN" altLang="en-US" dirty="0" smtClean="0"/>
              <a:t>的正常工作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12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指令寄存器在设计中只能被读，通过终端写程序的时候是否需要通过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进行写指令寄存器？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358</Words>
  <Application>Microsoft Office PowerPoint</Application>
  <PresentationFormat>全屏显示(4:3)</PresentationFormat>
  <Paragraphs>144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计原大实验实验概要</vt:lpstr>
      <vt:lpstr>数据通路</vt:lpstr>
      <vt:lpstr>原理图</vt:lpstr>
      <vt:lpstr>指令分析</vt:lpstr>
      <vt:lpstr>信号种类</vt:lpstr>
      <vt:lpstr>信号分析</vt:lpstr>
      <vt:lpstr>工作</vt:lpstr>
      <vt:lpstr>疑惑</vt:lpstr>
    </vt:vector>
  </TitlesOfParts>
  <Company>Tsinghua Univercity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计原大实验实验概要</dc:title>
  <dc:creator>许欣然</dc:creator>
  <cp:lastModifiedBy>许欣然</cp:lastModifiedBy>
  <cp:revision>3</cp:revision>
  <dcterms:created xsi:type="dcterms:W3CDTF">2012-11-12T07:24:27Z</dcterms:created>
  <dcterms:modified xsi:type="dcterms:W3CDTF">2012-11-12T07:54:46Z</dcterms:modified>
</cp:coreProperties>
</file>