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4"/>
  </p:notesMasterIdLst>
  <p:sldIdLst>
    <p:sldId id="256" r:id="rId2"/>
    <p:sldId id="257" r:id="rId3"/>
    <p:sldId id="304" r:id="rId4"/>
    <p:sldId id="305" r:id="rId5"/>
    <p:sldId id="259" r:id="rId6"/>
    <p:sldId id="260" r:id="rId7"/>
    <p:sldId id="306" r:id="rId8"/>
    <p:sldId id="307" r:id="rId9"/>
    <p:sldId id="308" r:id="rId10"/>
    <p:sldId id="309" r:id="rId11"/>
    <p:sldId id="310" r:id="rId12"/>
    <p:sldId id="311" r:id="rId13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5"/>
      <p:bold r:id="rId16"/>
      <p:italic r:id="rId17"/>
      <p:boldItalic r:id="rId18"/>
    </p:embeddedFont>
    <p:embeddedFont>
      <p:font typeface="Barlow Semi Condensed Medium" panose="00000606000000000000" pitchFamily="2" charset="0"/>
      <p:regular r:id="rId19"/>
      <p:bold r:id="rId20"/>
      <p:italic r:id="rId21"/>
      <p:boldItalic r:id="rId22"/>
    </p:embeddedFont>
    <p:embeddedFont>
      <p:font typeface="Fjalla One" panose="020B0604020202020204" charset="0"/>
      <p:regular r:id="rId23"/>
    </p:embeddedFont>
    <p:embeddedFont>
      <p:font typeface="Roboto Condensed Light" panose="02000000000000000000" pitchFamily="2" charset="0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CE4728-4D33-41CE-9F0F-529629AAF58C}">
  <a:tblStyle styleId="{27CE4728-4D33-41CE-9F0F-529629AAF5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1" d="100"/>
          <a:sy n="201" d="100"/>
        </p:scale>
        <p:origin x="65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2000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782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8280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1986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834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8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0451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7593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9" r:id="rId6"/>
    <p:sldLayoutId id="2147483673" r:id="rId7"/>
    <p:sldLayoutId id="2147483674" r:id="rId8"/>
    <p:sldLayoutId id="2147483675" r:id="rId9"/>
    <p:sldLayoutId id="2147483676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solidFill>
                  <a:schemeClr val="dk2"/>
                </a:solidFill>
              </a:rPr>
              <a:t>Actividad N.1</a:t>
            </a:r>
            <a:endParaRPr sz="50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2300" dirty="0" err="1">
                <a:solidFill>
                  <a:schemeClr val="accent1"/>
                </a:solidFill>
              </a:rPr>
              <a:t>Jhonny</a:t>
            </a:r>
            <a:r>
              <a:rPr lang="es-ES" sz="2300" dirty="0">
                <a:solidFill>
                  <a:schemeClr val="accent1"/>
                </a:solidFill>
              </a:rPr>
              <a:t> Armando Felipe </a:t>
            </a:r>
            <a:r>
              <a:rPr lang="es-ES" sz="2300" dirty="0" err="1">
                <a:solidFill>
                  <a:schemeClr val="accent1"/>
                </a:solidFill>
              </a:rPr>
              <a:t>Leon</a:t>
            </a:r>
            <a:r>
              <a:rPr lang="es-ES" sz="2300" dirty="0">
                <a:solidFill>
                  <a:schemeClr val="accent1"/>
                </a:solidFill>
              </a:rPr>
              <a:t> Condori</a:t>
            </a: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3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Vistas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043379-48E4-4FAD-9F65-2AFA8F7C3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544" y="986158"/>
            <a:ext cx="5776912" cy="317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appsettings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E13C17-7A2D-4184-B093-5AD7D9A24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2075" y="1184164"/>
            <a:ext cx="6419850" cy="277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798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program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761AF-D5DF-47C3-B075-7AF03F963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49" y="1149586"/>
            <a:ext cx="6257925" cy="252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16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Resumen del Proyecto ASP.NET Core MVC</a:t>
            </a: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: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ES" dirty="0">
                <a:solidFill>
                  <a:schemeClr val="accent1"/>
                </a:solidFill>
              </a:rPr>
              <a:t>Conexión a la Base de Datos</a:t>
            </a:r>
            <a:r>
              <a:rPr lang="es-ES" dirty="0"/>
              <a:t>: Se configuró la conexión a la base de datos en </a:t>
            </a:r>
            <a:r>
              <a:rPr lang="es-ES" dirty="0" err="1"/>
              <a:t>appsettings.json</a:t>
            </a:r>
            <a:r>
              <a:rPr lang="es-ES" dirty="0"/>
              <a:t> y </a:t>
            </a:r>
            <a:r>
              <a:rPr lang="es-ES" dirty="0" err="1"/>
              <a:t>program.cs</a:t>
            </a:r>
            <a:r>
              <a:rPr lang="es-ES" dirty="0"/>
              <a:t>, asegurando que la aplicación pudiera interactuar correctamente con la base de datos. En el archivo </a:t>
            </a:r>
            <a:r>
              <a:rPr lang="es-ES" dirty="0" err="1"/>
              <a:t>appsettings.json</a:t>
            </a:r>
            <a:r>
              <a:rPr lang="es-ES" dirty="0"/>
              <a:t> se agregaron las cadenas de conexión y en </a:t>
            </a:r>
            <a:r>
              <a:rPr lang="es-ES" dirty="0" err="1"/>
              <a:t>program.cs</a:t>
            </a:r>
            <a:r>
              <a:rPr lang="es-ES" dirty="0"/>
              <a:t> se configuró el contexto de datos para que ASP.NET Core MVC pudiera acceder a la base de datos.</a:t>
            </a:r>
          </a:p>
          <a:p>
            <a:r>
              <a:rPr lang="es-BO" dirty="0" err="1">
                <a:solidFill>
                  <a:schemeClr val="accent1"/>
                </a:solidFill>
              </a:rPr>
              <a:t>Models</a:t>
            </a:r>
            <a:r>
              <a:rPr lang="es-BO" dirty="0">
                <a:solidFill>
                  <a:schemeClr val="accent1"/>
                </a:solidFill>
              </a:rPr>
              <a:t>: </a:t>
            </a:r>
            <a:endParaRPr lang="es-ES" dirty="0">
              <a:solidFill>
                <a:schemeClr val="accent1"/>
              </a:solidFill>
            </a:endParaRPr>
          </a:p>
          <a:p>
            <a:pPr lvl="1"/>
            <a:r>
              <a:rPr lang="es-ES" sz="1200" dirty="0"/>
              <a:t>Creación de Modelos: Se creó un modelo para cada entidad según el esquema relacional dado:</a:t>
            </a:r>
          </a:p>
          <a:p>
            <a:pPr lvl="1"/>
            <a:r>
              <a:rPr lang="es-ES" sz="1200" dirty="0"/>
              <a:t>Articulo: Con las propiedades Id, </a:t>
            </a:r>
            <a:r>
              <a:rPr lang="es-ES" sz="1200" dirty="0" err="1"/>
              <a:t>cod_barra</a:t>
            </a:r>
            <a:r>
              <a:rPr lang="es-ES" sz="1200" dirty="0"/>
              <a:t>, descripción, imagen, </a:t>
            </a:r>
            <a:r>
              <a:rPr lang="es-ES" sz="1200" dirty="0" err="1"/>
              <a:t>idcategoria</a:t>
            </a:r>
            <a:r>
              <a:rPr lang="es-ES" sz="1200" dirty="0"/>
              <a:t> y </a:t>
            </a:r>
            <a:r>
              <a:rPr lang="es-ES" sz="1200" dirty="0" err="1"/>
              <a:t>idpresentacion</a:t>
            </a:r>
            <a:r>
              <a:rPr lang="es-ES" sz="1200" dirty="0"/>
              <a:t>.</a:t>
            </a:r>
          </a:p>
          <a:p>
            <a:pPr lvl="1"/>
            <a:r>
              <a:rPr lang="es-ES" sz="1200" dirty="0" err="1"/>
              <a:t>Categoria</a:t>
            </a:r>
            <a:r>
              <a:rPr lang="es-ES" sz="1200" dirty="0"/>
              <a:t>: Con las propiedades Id y descripción.</a:t>
            </a:r>
          </a:p>
          <a:p>
            <a:pPr lvl="1"/>
            <a:r>
              <a:rPr lang="es-ES" sz="1200" dirty="0"/>
              <a:t>Presentación: Con las propiedades Id y descripción.</a:t>
            </a:r>
          </a:p>
          <a:p>
            <a:pPr marL="609600" lvl="1" indent="0">
              <a:buNone/>
            </a:pPr>
            <a:r>
              <a:rPr lang="es-ES" sz="1200" dirty="0"/>
              <a:t>Estos modelos fueron esenciales para estructurar los datos de la base de datos y facilitar su manipulación a través de </a:t>
            </a:r>
            <a:r>
              <a:rPr lang="es-ES" sz="1200" dirty="0" err="1"/>
              <a:t>Entity</a:t>
            </a:r>
            <a:r>
              <a:rPr lang="es-ES" sz="1200" dirty="0"/>
              <a:t> Framework.</a:t>
            </a:r>
          </a:p>
          <a:p>
            <a:pPr marL="609600" lvl="1" indent="0">
              <a:buNone/>
            </a:pPr>
            <a:endParaRPr lang="es-ES" sz="1200" dirty="0"/>
          </a:p>
          <a:p>
            <a:pPr marL="609600" lvl="1" indent="0">
              <a:buNone/>
            </a:pPr>
            <a:r>
              <a:rPr lang="es-ES" sz="1200" dirty="0">
                <a:solidFill>
                  <a:schemeClr val="accent1"/>
                </a:solidFill>
              </a:rPr>
              <a:t>Carpeta Data y </a:t>
            </a:r>
            <a:r>
              <a:rPr lang="es-ES" sz="1200" dirty="0" err="1">
                <a:solidFill>
                  <a:schemeClr val="accent1"/>
                </a:solidFill>
              </a:rPr>
              <a:t>DbContext</a:t>
            </a:r>
            <a:r>
              <a:rPr lang="es-ES" sz="1200" dirty="0"/>
              <a:t>: En la carpeta Data se creó un archivo </a:t>
            </a:r>
            <a:r>
              <a:rPr lang="es-ES" sz="1200" dirty="0" err="1"/>
              <a:t>Context</a:t>
            </a:r>
            <a:r>
              <a:rPr lang="es-ES" sz="1200" dirty="0"/>
              <a:t> que contiene la configuración del </a:t>
            </a:r>
            <a:r>
              <a:rPr lang="es-ES" sz="1200" dirty="0" err="1"/>
              <a:t>DbContext</a:t>
            </a:r>
            <a:r>
              <a:rPr lang="es-ES" sz="1200" dirty="0"/>
              <a:t>, necesario para realizar las migraciones y mapear los modelos a las tablas de la base de datos. Este archivo facilita la comunicación con la base de datos mediante </a:t>
            </a:r>
            <a:r>
              <a:rPr lang="es-ES" sz="1200" dirty="0" err="1"/>
              <a:t>Entity</a:t>
            </a:r>
            <a:r>
              <a:rPr lang="es-ES" sz="1200" dirty="0"/>
              <a:t> Framework.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94800" y="37166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4163" y="900113"/>
            <a:ext cx="7705500" cy="3638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BO" dirty="0">
                <a:solidFill>
                  <a:schemeClr val="accent1"/>
                </a:solidFill>
              </a:rPr>
              <a:t>Controladores</a:t>
            </a:r>
            <a:r>
              <a:rPr lang="es-ES" dirty="0"/>
              <a:t>: Se crearon controladores para manejar la lógica de la aplicación, utilizando el patrón </a:t>
            </a:r>
            <a:r>
              <a:rPr lang="es-ES" b="1" dirty="0"/>
              <a:t>MVC</a:t>
            </a:r>
            <a:r>
              <a:rPr lang="es-ES" dirty="0"/>
              <a:t>.</a:t>
            </a:r>
          </a:p>
          <a:p>
            <a:pPr lvl="1">
              <a:spcBef>
                <a:spcPts val="1600"/>
              </a:spcBef>
              <a:buClr>
                <a:srgbClr val="30394B"/>
              </a:buClr>
            </a:pPr>
            <a:r>
              <a:rPr lang="es-ES" sz="1200" dirty="0"/>
              <a:t>Para la creación del controlador, se utilizó la opción </a:t>
            </a:r>
            <a:r>
              <a:rPr lang="es-ES" sz="1200" dirty="0" err="1"/>
              <a:t>Scaffold</a:t>
            </a:r>
            <a:r>
              <a:rPr lang="es-ES" sz="1200" dirty="0"/>
              <a:t> en Visual Studio, seleccionando la plantilla de Controlador de MVC con vistas que usan </a:t>
            </a:r>
            <a:r>
              <a:rPr lang="es-ES" sz="1200" dirty="0" err="1"/>
              <a:t>Entity</a:t>
            </a:r>
            <a:r>
              <a:rPr lang="es-ES" sz="1200" dirty="0"/>
              <a:t> Framework. Esto permitió generar automáticamente las vistas correspondientes para las operaciones CRUD.</a:t>
            </a:r>
          </a:p>
          <a:p>
            <a:pPr lvl="2">
              <a:spcBef>
                <a:spcPts val="1600"/>
              </a:spcBef>
              <a:buClr>
                <a:srgbClr val="30394B"/>
              </a:buClr>
            </a:pPr>
            <a:r>
              <a:rPr lang="es-ES" sz="1200" dirty="0"/>
              <a:t>Se seleccionó el modelo creado para Articulo y se configuró el </a:t>
            </a:r>
            <a:r>
              <a:rPr lang="es-ES" sz="1200" dirty="0" err="1"/>
              <a:t>DbContext</a:t>
            </a:r>
            <a:r>
              <a:rPr lang="es-ES" sz="1200" dirty="0"/>
              <a:t> en el controlador.</a:t>
            </a:r>
          </a:p>
          <a:p>
            <a:pPr lvl="2">
              <a:spcBef>
                <a:spcPts val="1600"/>
              </a:spcBef>
              <a:buClr>
                <a:srgbClr val="30394B"/>
              </a:buClr>
            </a:pPr>
            <a:r>
              <a:rPr lang="es-ES" sz="1200" dirty="0"/>
              <a:t>Se aseguraron de que las relaciones entre las entidades Articulo, </a:t>
            </a:r>
            <a:r>
              <a:rPr lang="es-ES" sz="1200" dirty="0" err="1"/>
              <a:t>Categoria</a:t>
            </a:r>
            <a:r>
              <a:rPr lang="es-ES" sz="1200" dirty="0"/>
              <a:t> y Presentación estuvieran correctamente configuradas para que los datos pudieran ser gestionados adecuadamente en las vistas.</a:t>
            </a:r>
          </a:p>
          <a:p>
            <a:pPr marL="457200" lvl="0" indent="-304800" algn="l" rtl="0">
              <a:spcBef>
                <a:spcPts val="1600"/>
              </a:spcBef>
              <a:spcAft>
                <a:spcPts val="0"/>
              </a:spcAft>
              <a:buClr>
                <a:srgbClr val="30394B"/>
              </a:buClr>
              <a:buSzPts val="1200"/>
              <a:buAutoNum type="arabicPeriod"/>
            </a:pPr>
            <a:r>
              <a:rPr lang="es-BO" dirty="0">
                <a:solidFill>
                  <a:schemeClr val="accent1"/>
                </a:solidFill>
              </a:rPr>
              <a:t>Vistas: </a:t>
            </a:r>
            <a:r>
              <a:rPr lang="es-ES" dirty="0"/>
              <a:t>Las vistas fueron creadas automáticamente al generar los controladores. Estas permiten la interacción del usuario con los datos de los artículos, mostrando y gestionando la información relacionada con las categorías, presentaciones y artículos.</a:t>
            </a:r>
          </a:p>
        </p:txBody>
      </p:sp>
    </p:spTree>
    <p:extLst>
      <p:ext uri="{BB962C8B-B14F-4D97-AF65-F5344CB8AC3E}">
        <p14:creationId xmlns:p14="http://schemas.microsoft.com/office/powerpoint/2010/main" val="32305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2594800" y="371665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Procesos</a:t>
            </a:r>
            <a:endParaRPr dirty="0"/>
          </a:p>
        </p:txBody>
      </p:sp>
      <p:sp>
        <p:nvSpPr>
          <p:cNvPr id="1891" name="Google Shape;1891;p36"/>
          <p:cNvSpPr txBox="1">
            <a:spLocks noGrp="1"/>
          </p:cNvSpPr>
          <p:nvPr>
            <p:ph type="body" idx="1"/>
          </p:nvPr>
        </p:nvSpPr>
        <p:spPr>
          <a:xfrm>
            <a:off x="624163" y="900113"/>
            <a:ext cx="7705500" cy="36386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BO" dirty="0">
                <a:solidFill>
                  <a:schemeClr val="accent1"/>
                </a:solidFill>
              </a:rPr>
              <a:t>Migraciones</a:t>
            </a:r>
            <a:r>
              <a:rPr lang="es-ES" dirty="0"/>
              <a:t>: Después de crear los modelos y configuraciones necesarias, se realizaron las migraciones para actualizar la base de datos.</a:t>
            </a:r>
          </a:p>
          <a:p>
            <a:pPr lvl="1">
              <a:spcBef>
                <a:spcPts val="1600"/>
              </a:spcBef>
              <a:buClr>
                <a:srgbClr val="30394B"/>
              </a:buClr>
            </a:pPr>
            <a:r>
              <a:rPr lang="es-ES" sz="1200" dirty="0"/>
              <a:t>Se utilizó el comando </a:t>
            </a:r>
            <a:r>
              <a:rPr lang="es-ES" sz="1200" dirty="0" err="1"/>
              <a:t>Remove-Migration</a:t>
            </a:r>
            <a:r>
              <a:rPr lang="es-ES" sz="1200" dirty="0"/>
              <a:t> para eliminar cualquier migración previa si era necesario.</a:t>
            </a:r>
          </a:p>
          <a:p>
            <a:pPr lvl="2">
              <a:spcBef>
                <a:spcPts val="1600"/>
              </a:spcBef>
              <a:buClr>
                <a:srgbClr val="30394B"/>
              </a:buClr>
            </a:pPr>
            <a:r>
              <a:rPr lang="es-ES" sz="1200" dirty="0"/>
              <a:t>Se seleccionó el modelo creado para Articulo y se configuró el </a:t>
            </a:r>
            <a:r>
              <a:rPr lang="es-ES" sz="1200" dirty="0" err="1"/>
              <a:t>DbContext</a:t>
            </a:r>
            <a:r>
              <a:rPr lang="es-ES" sz="1200" dirty="0"/>
              <a:t> en el controlador.</a:t>
            </a:r>
          </a:p>
          <a:p>
            <a:pPr lvl="2">
              <a:spcBef>
                <a:spcPts val="1600"/>
              </a:spcBef>
              <a:buClr>
                <a:srgbClr val="30394B"/>
              </a:buClr>
            </a:pPr>
            <a:r>
              <a:rPr lang="es-ES" sz="1200" dirty="0"/>
              <a:t>Luego, se ejecutó el comando </a:t>
            </a:r>
            <a:r>
              <a:rPr lang="es-ES" sz="1200" dirty="0" err="1"/>
              <a:t>Add-Migration</a:t>
            </a:r>
            <a:r>
              <a:rPr lang="es-ES" sz="1200" dirty="0"/>
              <a:t> </a:t>
            </a:r>
            <a:r>
              <a:rPr lang="es-ES" sz="1200" dirty="0" err="1"/>
              <a:t>ActividadUltra</a:t>
            </a:r>
            <a:r>
              <a:rPr lang="es-ES" sz="1200" dirty="0"/>
              <a:t> para crear una nueva migración y finalmente, </a:t>
            </a:r>
            <a:r>
              <a:rPr lang="es-ES" sz="1200" dirty="0" err="1"/>
              <a:t>Update-Database</a:t>
            </a:r>
            <a:r>
              <a:rPr lang="es-ES" sz="1200" dirty="0"/>
              <a:t> para aplicar los cambios a la base de datos.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49758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 dirty="0"/>
              <a:t>Capturas</a:t>
            </a:r>
            <a:endParaRPr sz="47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 Studio</a:t>
            </a:r>
            <a:endParaRPr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E368830-B3B1-4F86-84A7-1FF1D4541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600" y="1249958"/>
            <a:ext cx="6976800" cy="24530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Modelo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8A4454-5FCC-437A-AED3-998CBBB78B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134" y="1466764"/>
            <a:ext cx="5099732" cy="184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96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DbContext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D85CE1F-8ADE-4499-9E41-AE248725D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269" y="1210738"/>
            <a:ext cx="7129462" cy="251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2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39"/>
          <p:cNvSpPr txBox="1">
            <a:spLocks noGrp="1"/>
          </p:cNvSpPr>
          <p:nvPr>
            <p:ph type="title"/>
          </p:nvPr>
        </p:nvSpPr>
        <p:spPr>
          <a:xfrm>
            <a:off x="2167200" y="272987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Controladores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9B24FE2-1277-45FD-BB5A-0BB3E8438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212" y="1096976"/>
            <a:ext cx="6505575" cy="287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610403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464</Words>
  <Application>Microsoft Office PowerPoint</Application>
  <PresentationFormat>Presentación en pantalla (16:9)</PresentationFormat>
  <Paragraphs>36</Paragraphs>
  <Slides>12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Barlow Semi Condensed</vt:lpstr>
      <vt:lpstr>Arial</vt:lpstr>
      <vt:lpstr>Roboto Condensed Light</vt:lpstr>
      <vt:lpstr>Fjalla One</vt:lpstr>
      <vt:lpstr>Barlow Semi Condensed Medium</vt:lpstr>
      <vt:lpstr>Technology Consulting by Slidesgo</vt:lpstr>
      <vt:lpstr>Actividad N.1</vt:lpstr>
      <vt:lpstr>Procesos</vt:lpstr>
      <vt:lpstr>Procesos</vt:lpstr>
      <vt:lpstr>Procesos</vt:lpstr>
      <vt:lpstr>Capturas</vt:lpstr>
      <vt:lpstr>Modelo</vt:lpstr>
      <vt:lpstr>Modelo</vt:lpstr>
      <vt:lpstr>DbContext</vt:lpstr>
      <vt:lpstr>Controladores</vt:lpstr>
      <vt:lpstr>Vistas</vt:lpstr>
      <vt:lpstr>appsettings</vt:lpstr>
      <vt:lpstr>program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Actividad N.1</dc:title>
  <cp:lastModifiedBy>SCPC 501</cp:lastModifiedBy>
  <cp:revision>4</cp:revision>
  <dcterms:modified xsi:type="dcterms:W3CDTF">2025-01-13T12:31:54Z</dcterms:modified>
</cp:coreProperties>
</file>