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Century Gothic Paneuropean Bold" charset="1" panose="020B0702020202020204"/>
      <p:regular r:id="rId34"/>
    </p:embeddedFont>
    <p:embeddedFont>
      <p:font typeface="Agrandir Wide Bold" charset="1" panose="00000805000000000000"/>
      <p:regular r:id="rId35"/>
    </p:embeddedFont>
    <p:embeddedFont>
      <p:font typeface="Agrandir Wide Heavy" charset="1" panose="00000A05000000000000"/>
      <p:regular r:id="rId36"/>
    </p:embeddedFont>
    <p:embeddedFont>
      <p:font typeface="Century Gothic Paneuropean" charset="1" panose="020B0502020202020204"/>
      <p:regular r:id="rId37"/>
    </p:embeddedFont>
    <p:embeddedFont>
      <p:font typeface="Open Sans" charset="1" panose="020B0606030504020204"/>
      <p:regular r:id="rId38"/>
    </p:embeddedFont>
    <p:embeddedFont>
      <p:font typeface="Century Gothic Paneuropean Italics" charset="1" panose="020B0502020202090204"/>
      <p:regular r:id="rId39"/>
    </p:embeddedFont>
    <p:embeddedFont>
      <p:font typeface="Inter Bold" charset="1" panose="020B0802030000000004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slide2.xml" Type="http://schemas.openxmlformats.org/officeDocument/2006/relationships/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slide2.xml" Type="http://schemas.openxmlformats.org/officeDocument/2006/relationships/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slide2.xml" Type="http://schemas.openxmlformats.org/officeDocument/2006/relationships/slid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.png" Type="http://schemas.openxmlformats.org/officeDocument/2006/relationships/image"/><Relationship Id="rId4" Target="slide2.xml" Type="http://schemas.openxmlformats.org/officeDocument/2006/relationships/slid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4.png" Type="http://schemas.openxmlformats.org/officeDocument/2006/relationships/image"/><Relationship Id="rId4" Target="slide2.xml" Type="http://schemas.openxmlformats.org/officeDocument/2006/relationships/slid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4.png" Type="http://schemas.openxmlformats.org/officeDocument/2006/relationships/image"/><Relationship Id="rId4" Target="slide2.xml" Type="http://schemas.openxmlformats.org/officeDocument/2006/relationships/slid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4.png" Type="http://schemas.openxmlformats.org/officeDocument/2006/relationships/image"/><Relationship Id="rId4" Target="slide2.xml" Type="http://schemas.openxmlformats.org/officeDocument/2006/relationships/slid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slide2.xml" Type="http://schemas.openxmlformats.org/officeDocument/2006/relationships/slid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4.png" Type="http://schemas.openxmlformats.org/officeDocument/2006/relationships/image"/><Relationship Id="rId4" Target="slide2.xml" Type="http://schemas.openxmlformats.org/officeDocument/2006/relationships/slid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slide2.xml" Type="http://schemas.openxmlformats.org/officeDocument/2006/relationships/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3.xml" Type="http://schemas.openxmlformats.org/officeDocument/2006/relationships/slide"/><Relationship Id="rId3" Target="slide4.xml" Type="http://schemas.openxmlformats.org/officeDocument/2006/relationships/slide"/><Relationship Id="rId4" Target="slide10.xml" Type="http://schemas.openxmlformats.org/officeDocument/2006/relationships/slide"/><Relationship Id="rId5" Target="slide20.xml" Type="http://schemas.openxmlformats.org/officeDocument/2006/relationships/slide"/><Relationship Id="rId6" Target="slide22.xml" Type="http://schemas.openxmlformats.org/officeDocument/2006/relationships/slide"/><Relationship Id="rId7" Target="slide23.xml" Type="http://schemas.openxmlformats.org/officeDocument/2006/relationships/slide"/><Relationship Id="rId8" Target="slide26.xml" Type="http://schemas.openxmlformats.org/officeDocument/2006/relationships/slide"/><Relationship Id="rId9" Target="slide27.xml" Type="http://schemas.openxmlformats.org/officeDocument/2006/relationships/slid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4.png" Type="http://schemas.openxmlformats.org/officeDocument/2006/relationships/image"/><Relationship Id="rId4" Target="slide2.xml" Type="http://schemas.openxmlformats.org/officeDocument/2006/relationships/slid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4.png" Type="http://schemas.openxmlformats.org/officeDocument/2006/relationships/image"/><Relationship Id="rId4" Target="slide2.xml" Type="http://schemas.openxmlformats.org/officeDocument/2006/relationships/slid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slide2.xml" Type="http://schemas.openxmlformats.org/officeDocument/2006/relationships/slid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embeddings/oleObject1.bin" Type="http://schemas.openxmlformats.org/officeDocument/2006/relationships/oleObject"/><Relationship Id="rId4" Target="../media/image4.png" Type="http://schemas.openxmlformats.org/officeDocument/2006/relationships/image"/><Relationship Id="rId5" Target="slide2.xml" Type="http://schemas.openxmlformats.org/officeDocument/2006/relationships/slid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4.png" Type="http://schemas.openxmlformats.org/officeDocument/2006/relationships/image"/><Relationship Id="rId4" Target="slide2.xml" Type="http://schemas.openxmlformats.org/officeDocument/2006/relationships/slid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slide2.xml" Type="http://schemas.openxmlformats.org/officeDocument/2006/relationships/slid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slide2.xml" Type="http://schemas.openxmlformats.org/officeDocument/2006/relationships/slid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slide2.xml" Type="http://schemas.openxmlformats.org/officeDocument/2006/relationships/slid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slide2.xml" Type="http://schemas.openxmlformats.org/officeDocument/2006/relationships/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4.png" Type="http://schemas.openxmlformats.org/officeDocument/2006/relationships/image"/><Relationship Id="rId4" Target="slide2.xml" Type="http://schemas.openxmlformats.org/officeDocument/2006/relationships/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slide2.xml" Type="http://schemas.openxmlformats.org/officeDocument/2006/relationships/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slide2.xml" Type="http://schemas.openxmlformats.org/officeDocument/2006/relationships/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.png" Type="http://schemas.openxmlformats.org/officeDocument/2006/relationships/image"/><Relationship Id="rId4" Target="slide2.xml" Type="http://schemas.openxmlformats.org/officeDocument/2006/relationships/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4.png" Type="http://schemas.openxmlformats.org/officeDocument/2006/relationships/image"/><Relationship Id="rId5" Target="slide2.xml" Type="http://schemas.openxmlformats.org/officeDocument/2006/relationships/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4.png" Type="http://schemas.openxmlformats.org/officeDocument/2006/relationships/image"/><Relationship Id="rId5" Target="slide2.xml" Type="http://schemas.openxmlformats.org/officeDocument/2006/relationships/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20749"/>
            <a:ext cx="18288000" cy="347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b="true" sz="9999">
                <a:solidFill>
                  <a:srgbClr val="FFA8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SPEECH EMOTION RECOGNITION PROJECT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323127" y="504003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6035036"/>
            <a:ext cx="8522150" cy="106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 b="true">
                <a:solidFill>
                  <a:srgbClr val="08520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Group 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20014" y="4369748"/>
            <a:ext cx="11847972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 ARCHIT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ECTURE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>
            <a:hlinkClick r:id="rId3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220014" y="446692"/>
            <a:ext cx="11847972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 ARCHIT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ECTURE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44446" y="2215601"/>
            <a:ext cx="11823540" cy="704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4"/>
              </a:lnSpc>
            </a:pP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🔹 3DCNN:</a:t>
            </a:r>
          </a:p>
          <a:p>
            <a:pPr algn="l" marL="616047" indent="-308023" lvl="1">
              <a:lnSpc>
                <a:spcPts val="3994"/>
              </a:lnSpc>
              <a:buFont typeface="Arial"/>
              <a:buChar char="•"/>
            </a:pP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Input shape: (Batch, Channel=1, Depth=2, Time=130, Freq=40)</a:t>
            </a:r>
          </a:p>
          <a:p>
            <a:pPr algn="l" marL="616047" indent="-308023" lvl="1">
              <a:lnSpc>
                <a:spcPts val="3994"/>
              </a:lnSpc>
              <a:buFont typeface="Arial"/>
              <a:buChar char="•"/>
            </a:pP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 Conv3D blocks, each consisting of:</a:t>
            </a:r>
          </a:p>
          <a:p>
            <a:pPr algn="l">
              <a:lnSpc>
                <a:spcPts val="3994"/>
              </a:lnSpc>
            </a:pP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    Conv3D(kernel=3x3x3, padding=1)</a:t>
            </a:r>
          </a:p>
          <a:p>
            <a:pPr algn="l">
              <a:lnSpc>
                <a:spcPts val="3994"/>
              </a:lnSpc>
            </a:pP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    </a:t>
            </a: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GroupNorm(num_groups=4)</a:t>
            </a:r>
          </a:p>
          <a:p>
            <a:pPr algn="l">
              <a:lnSpc>
                <a:spcPts val="3994"/>
              </a:lnSpc>
            </a:pP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    </a:t>
            </a: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ReLU</a:t>
            </a:r>
          </a:p>
          <a:p>
            <a:pPr algn="l">
              <a:lnSpc>
                <a:spcPts val="3994"/>
              </a:lnSpc>
            </a:pP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    </a:t>
            </a: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Dropout3D(p=0.1)</a:t>
            </a:r>
          </a:p>
          <a:p>
            <a:pPr algn="l">
              <a:lnSpc>
                <a:spcPts val="3994"/>
              </a:lnSpc>
            </a:pP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    </a:t>
            </a: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MaxPool3D(kernel=(1,2,2))</a:t>
            </a:r>
          </a:p>
          <a:p>
            <a:pPr algn="l" marL="616047" indent="-308023" lvl="1">
              <a:lnSpc>
                <a:spcPts val="3994"/>
              </a:lnSpc>
              <a:buFont typeface="Arial"/>
              <a:buChar char="•"/>
            </a:pP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Global Average Pooling 3D to extract a fixed-size feature vector.</a:t>
            </a:r>
          </a:p>
          <a:p>
            <a:pPr algn="l" marL="616047" indent="-308023" lvl="1">
              <a:lnSpc>
                <a:spcPts val="3994"/>
              </a:lnSpc>
              <a:buFont typeface="Arial"/>
              <a:buChar char="•"/>
            </a:pP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 Fully Connected layers:</a:t>
            </a:r>
          </a:p>
          <a:p>
            <a:pPr algn="l">
              <a:lnSpc>
                <a:spcPts val="3994"/>
              </a:lnSpc>
            </a:pP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    FC(Flattened → 128) → ReLU + Dropout</a:t>
            </a:r>
          </a:p>
          <a:p>
            <a:pPr algn="l">
              <a:lnSpc>
                <a:spcPts val="3994"/>
              </a:lnSpc>
            </a:pP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    </a:t>
            </a:r>
            <a:r>
              <a:rPr lang="en-US" sz="285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FC(128 → 8) → Outputs 8 emotion classes.</a:t>
            </a:r>
          </a:p>
          <a:p>
            <a:pPr algn="l">
              <a:lnSpc>
                <a:spcPts val="3994"/>
              </a:lnSpc>
            </a:pPr>
          </a:p>
        </p:txBody>
      </p:sp>
      <p:sp>
        <p:nvSpPr>
          <p:cNvPr name="Freeform 10" id="10">
            <a:hlinkClick r:id="rId3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220014" y="442735"/>
            <a:ext cx="11847972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 ARCHIT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ECTURE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769888"/>
            <a:ext cx="4645838" cy="1094666"/>
            <a:chOff x="0" y="0"/>
            <a:chExt cx="1223595" cy="2883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23595" cy="288307"/>
            </a:xfrm>
            <a:custGeom>
              <a:avLst/>
              <a:gdLst/>
              <a:ahLst/>
              <a:cxnLst/>
              <a:rect r="r" b="b" t="t" l="l"/>
              <a:pathLst>
                <a:path h="288307" w="1223595">
                  <a:moveTo>
                    <a:pt x="144154" y="0"/>
                  </a:moveTo>
                  <a:lnTo>
                    <a:pt x="1079442" y="0"/>
                  </a:lnTo>
                  <a:cubicBezTo>
                    <a:pt x="1159056" y="0"/>
                    <a:pt x="1223595" y="64540"/>
                    <a:pt x="1223595" y="144154"/>
                  </a:cubicBezTo>
                  <a:lnTo>
                    <a:pt x="1223595" y="144154"/>
                  </a:lnTo>
                  <a:cubicBezTo>
                    <a:pt x="1223595" y="182385"/>
                    <a:pt x="1208408" y="219052"/>
                    <a:pt x="1181374" y="246086"/>
                  </a:cubicBezTo>
                  <a:cubicBezTo>
                    <a:pt x="1154340" y="273120"/>
                    <a:pt x="1117674" y="288307"/>
                    <a:pt x="1079442" y="288307"/>
                  </a:cubicBezTo>
                  <a:lnTo>
                    <a:pt x="144154" y="288307"/>
                  </a:lnTo>
                  <a:cubicBezTo>
                    <a:pt x="105922" y="288307"/>
                    <a:pt x="69256" y="273120"/>
                    <a:pt x="42222" y="246086"/>
                  </a:cubicBezTo>
                  <a:cubicBezTo>
                    <a:pt x="15188" y="219052"/>
                    <a:pt x="0" y="182385"/>
                    <a:pt x="0" y="144154"/>
                  </a:cubicBezTo>
                  <a:lnTo>
                    <a:pt x="0" y="144154"/>
                  </a:lnTo>
                  <a:cubicBezTo>
                    <a:pt x="0" y="105922"/>
                    <a:pt x="15188" y="69256"/>
                    <a:pt x="42222" y="42222"/>
                  </a:cubicBezTo>
                  <a:cubicBezTo>
                    <a:pt x="69256" y="15188"/>
                    <a:pt x="105922" y="0"/>
                    <a:pt x="144154" y="0"/>
                  </a:cubicBezTo>
                  <a:close/>
                </a:path>
              </a:pathLst>
            </a:custGeom>
            <a:solidFill>
              <a:srgbClr val="FFF4D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23595" cy="326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Input (batch_size,1,2,130,40)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21081" y="3755571"/>
            <a:ext cx="4313933" cy="1094666"/>
            <a:chOff x="0" y="0"/>
            <a:chExt cx="1136180" cy="2883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6180" cy="288307"/>
            </a:xfrm>
            <a:custGeom>
              <a:avLst/>
              <a:gdLst/>
              <a:ahLst/>
              <a:cxnLst/>
              <a:rect r="r" b="b" t="t" l="l"/>
              <a:pathLst>
                <a:path h="288307" w="1136180">
                  <a:moveTo>
                    <a:pt x="144154" y="0"/>
                  </a:moveTo>
                  <a:lnTo>
                    <a:pt x="992026" y="0"/>
                  </a:lnTo>
                  <a:cubicBezTo>
                    <a:pt x="1030258" y="0"/>
                    <a:pt x="1066924" y="15188"/>
                    <a:pt x="1093958" y="42222"/>
                  </a:cubicBezTo>
                  <a:cubicBezTo>
                    <a:pt x="1120992" y="69256"/>
                    <a:pt x="1136180" y="105922"/>
                    <a:pt x="1136180" y="144154"/>
                  </a:cubicBezTo>
                  <a:lnTo>
                    <a:pt x="1136180" y="144154"/>
                  </a:lnTo>
                  <a:cubicBezTo>
                    <a:pt x="1136180" y="182385"/>
                    <a:pt x="1120992" y="219052"/>
                    <a:pt x="1093958" y="246086"/>
                  </a:cubicBezTo>
                  <a:cubicBezTo>
                    <a:pt x="1066924" y="273120"/>
                    <a:pt x="1030258" y="288307"/>
                    <a:pt x="992026" y="288307"/>
                  </a:cubicBezTo>
                  <a:lnTo>
                    <a:pt x="144154" y="288307"/>
                  </a:lnTo>
                  <a:cubicBezTo>
                    <a:pt x="105922" y="288307"/>
                    <a:pt x="69256" y="273120"/>
                    <a:pt x="42222" y="246086"/>
                  </a:cubicBezTo>
                  <a:cubicBezTo>
                    <a:pt x="15188" y="219052"/>
                    <a:pt x="0" y="182385"/>
                    <a:pt x="0" y="144154"/>
                  </a:cubicBezTo>
                  <a:lnTo>
                    <a:pt x="0" y="144154"/>
                  </a:lnTo>
                  <a:cubicBezTo>
                    <a:pt x="0" y="105922"/>
                    <a:pt x="15188" y="69256"/>
                    <a:pt x="42222" y="42222"/>
                  </a:cubicBezTo>
                  <a:cubicBezTo>
                    <a:pt x="69256" y="15188"/>
                    <a:pt x="105922" y="0"/>
                    <a:pt x="144154" y="0"/>
                  </a:cubicBezTo>
                  <a:close/>
                </a:path>
              </a:pathLst>
            </a:custGeom>
            <a:solidFill>
              <a:srgbClr val="FFF4D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36180" cy="326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5x [Conv3D → GN → ReLU → Dropout3D → MaxPool3D]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613462" y="3755571"/>
            <a:ext cx="4645838" cy="1094666"/>
            <a:chOff x="0" y="0"/>
            <a:chExt cx="1223595" cy="28830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23595" cy="288307"/>
            </a:xfrm>
            <a:custGeom>
              <a:avLst/>
              <a:gdLst/>
              <a:ahLst/>
              <a:cxnLst/>
              <a:rect r="r" b="b" t="t" l="l"/>
              <a:pathLst>
                <a:path h="288307" w="1223595">
                  <a:moveTo>
                    <a:pt x="144154" y="0"/>
                  </a:moveTo>
                  <a:lnTo>
                    <a:pt x="1079442" y="0"/>
                  </a:lnTo>
                  <a:cubicBezTo>
                    <a:pt x="1159056" y="0"/>
                    <a:pt x="1223595" y="64540"/>
                    <a:pt x="1223595" y="144154"/>
                  </a:cubicBezTo>
                  <a:lnTo>
                    <a:pt x="1223595" y="144154"/>
                  </a:lnTo>
                  <a:cubicBezTo>
                    <a:pt x="1223595" y="182385"/>
                    <a:pt x="1208408" y="219052"/>
                    <a:pt x="1181374" y="246086"/>
                  </a:cubicBezTo>
                  <a:cubicBezTo>
                    <a:pt x="1154340" y="273120"/>
                    <a:pt x="1117674" y="288307"/>
                    <a:pt x="1079442" y="288307"/>
                  </a:cubicBezTo>
                  <a:lnTo>
                    <a:pt x="144154" y="288307"/>
                  </a:lnTo>
                  <a:cubicBezTo>
                    <a:pt x="105922" y="288307"/>
                    <a:pt x="69256" y="273120"/>
                    <a:pt x="42222" y="246086"/>
                  </a:cubicBezTo>
                  <a:cubicBezTo>
                    <a:pt x="15188" y="219052"/>
                    <a:pt x="0" y="182385"/>
                    <a:pt x="0" y="144154"/>
                  </a:cubicBezTo>
                  <a:lnTo>
                    <a:pt x="0" y="144154"/>
                  </a:lnTo>
                  <a:cubicBezTo>
                    <a:pt x="0" y="105922"/>
                    <a:pt x="15188" y="69256"/>
                    <a:pt x="42222" y="42222"/>
                  </a:cubicBezTo>
                  <a:cubicBezTo>
                    <a:pt x="69256" y="15188"/>
                    <a:pt x="105922" y="0"/>
                    <a:pt x="144154" y="0"/>
                  </a:cubicBezTo>
                  <a:close/>
                </a:path>
              </a:pathLst>
            </a:custGeom>
            <a:solidFill>
              <a:srgbClr val="FFF4D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23595" cy="326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AdaptiveAvgPool3D → Flatten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613462" y="6783812"/>
            <a:ext cx="4645838" cy="1094666"/>
            <a:chOff x="0" y="0"/>
            <a:chExt cx="1223595" cy="2883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23595" cy="288307"/>
            </a:xfrm>
            <a:custGeom>
              <a:avLst/>
              <a:gdLst/>
              <a:ahLst/>
              <a:cxnLst/>
              <a:rect r="r" b="b" t="t" l="l"/>
              <a:pathLst>
                <a:path h="288307" w="1223595">
                  <a:moveTo>
                    <a:pt x="144154" y="0"/>
                  </a:moveTo>
                  <a:lnTo>
                    <a:pt x="1079442" y="0"/>
                  </a:lnTo>
                  <a:cubicBezTo>
                    <a:pt x="1159056" y="0"/>
                    <a:pt x="1223595" y="64540"/>
                    <a:pt x="1223595" y="144154"/>
                  </a:cubicBezTo>
                  <a:lnTo>
                    <a:pt x="1223595" y="144154"/>
                  </a:lnTo>
                  <a:cubicBezTo>
                    <a:pt x="1223595" y="182385"/>
                    <a:pt x="1208408" y="219052"/>
                    <a:pt x="1181374" y="246086"/>
                  </a:cubicBezTo>
                  <a:cubicBezTo>
                    <a:pt x="1154340" y="273120"/>
                    <a:pt x="1117674" y="288307"/>
                    <a:pt x="1079442" y="288307"/>
                  </a:cubicBezTo>
                  <a:lnTo>
                    <a:pt x="144154" y="288307"/>
                  </a:lnTo>
                  <a:cubicBezTo>
                    <a:pt x="105922" y="288307"/>
                    <a:pt x="69256" y="273120"/>
                    <a:pt x="42222" y="246086"/>
                  </a:cubicBezTo>
                  <a:cubicBezTo>
                    <a:pt x="15188" y="219052"/>
                    <a:pt x="0" y="182385"/>
                    <a:pt x="0" y="144154"/>
                  </a:cubicBezTo>
                  <a:lnTo>
                    <a:pt x="0" y="144154"/>
                  </a:lnTo>
                  <a:cubicBezTo>
                    <a:pt x="0" y="105922"/>
                    <a:pt x="15188" y="69256"/>
                    <a:pt x="42222" y="42222"/>
                  </a:cubicBezTo>
                  <a:cubicBezTo>
                    <a:pt x="69256" y="15188"/>
                    <a:pt x="105922" y="0"/>
                    <a:pt x="144154" y="0"/>
                  </a:cubicBezTo>
                  <a:close/>
                </a:path>
              </a:pathLst>
            </a:custGeom>
            <a:solidFill>
              <a:srgbClr val="FFF4DC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23595" cy="326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FC1 (128 → 128) + Dropout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821081" y="6798129"/>
            <a:ext cx="4645838" cy="1094666"/>
            <a:chOff x="0" y="0"/>
            <a:chExt cx="1223595" cy="28830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23595" cy="288307"/>
            </a:xfrm>
            <a:custGeom>
              <a:avLst/>
              <a:gdLst/>
              <a:ahLst/>
              <a:cxnLst/>
              <a:rect r="r" b="b" t="t" l="l"/>
              <a:pathLst>
                <a:path h="288307" w="1223595">
                  <a:moveTo>
                    <a:pt x="144154" y="0"/>
                  </a:moveTo>
                  <a:lnTo>
                    <a:pt x="1079442" y="0"/>
                  </a:lnTo>
                  <a:cubicBezTo>
                    <a:pt x="1159056" y="0"/>
                    <a:pt x="1223595" y="64540"/>
                    <a:pt x="1223595" y="144154"/>
                  </a:cubicBezTo>
                  <a:lnTo>
                    <a:pt x="1223595" y="144154"/>
                  </a:lnTo>
                  <a:cubicBezTo>
                    <a:pt x="1223595" y="182385"/>
                    <a:pt x="1208408" y="219052"/>
                    <a:pt x="1181374" y="246086"/>
                  </a:cubicBezTo>
                  <a:cubicBezTo>
                    <a:pt x="1154340" y="273120"/>
                    <a:pt x="1117674" y="288307"/>
                    <a:pt x="1079442" y="288307"/>
                  </a:cubicBezTo>
                  <a:lnTo>
                    <a:pt x="144154" y="288307"/>
                  </a:lnTo>
                  <a:cubicBezTo>
                    <a:pt x="105922" y="288307"/>
                    <a:pt x="69256" y="273120"/>
                    <a:pt x="42222" y="246086"/>
                  </a:cubicBezTo>
                  <a:cubicBezTo>
                    <a:pt x="15188" y="219052"/>
                    <a:pt x="0" y="182385"/>
                    <a:pt x="0" y="144154"/>
                  </a:cubicBezTo>
                  <a:lnTo>
                    <a:pt x="0" y="144154"/>
                  </a:lnTo>
                  <a:cubicBezTo>
                    <a:pt x="0" y="105922"/>
                    <a:pt x="15188" y="69256"/>
                    <a:pt x="42222" y="42222"/>
                  </a:cubicBezTo>
                  <a:cubicBezTo>
                    <a:pt x="69256" y="15188"/>
                    <a:pt x="105922" y="0"/>
                    <a:pt x="144154" y="0"/>
                  </a:cubicBezTo>
                  <a:close/>
                </a:path>
              </a:pathLst>
            </a:custGeom>
            <a:solidFill>
              <a:srgbClr val="FFF4D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223595" cy="326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FC2 (128 → 8) → Softmax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768926" y="2305532"/>
            <a:ext cx="47501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 Pipeline</a:t>
            </a:r>
          </a:p>
        </p:txBody>
      </p:sp>
      <p:sp>
        <p:nvSpPr>
          <p:cNvPr name="AutoShape 25" id="25"/>
          <p:cNvSpPr/>
          <p:nvPr/>
        </p:nvSpPr>
        <p:spPr>
          <a:xfrm flipV="true">
            <a:off x="5674538" y="4302904"/>
            <a:ext cx="1146543" cy="14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>
            <a:off x="11135014" y="4302904"/>
            <a:ext cx="147844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>
            <a:off x="14936381" y="4850237"/>
            <a:ext cx="0" cy="193357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flipH="true">
            <a:off x="11466919" y="7331145"/>
            <a:ext cx="1146543" cy="143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1028700" y="6798129"/>
            <a:ext cx="4645838" cy="1094666"/>
            <a:chOff x="0" y="0"/>
            <a:chExt cx="1223595" cy="28830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23595" cy="288307"/>
            </a:xfrm>
            <a:custGeom>
              <a:avLst/>
              <a:gdLst/>
              <a:ahLst/>
              <a:cxnLst/>
              <a:rect r="r" b="b" t="t" l="l"/>
              <a:pathLst>
                <a:path h="288307" w="1223595">
                  <a:moveTo>
                    <a:pt x="144154" y="0"/>
                  </a:moveTo>
                  <a:lnTo>
                    <a:pt x="1079442" y="0"/>
                  </a:lnTo>
                  <a:cubicBezTo>
                    <a:pt x="1159056" y="0"/>
                    <a:pt x="1223595" y="64540"/>
                    <a:pt x="1223595" y="144154"/>
                  </a:cubicBezTo>
                  <a:lnTo>
                    <a:pt x="1223595" y="144154"/>
                  </a:lnTo>
                  <a:cubicBezTo>
                    <a:pt x="1223595" y="182385"/>
                    <a:pt x="1208408" y="219052"/>
                    <a:pt x="1181374" y="246086"/>
                  </a:cubicBezTo>
                  <a:cubicBezTo>
                    <a:pt x="1154340" y="273120"/>
                    <a:pt x="1117674" y="288307"/>
                    <a:pt x="1079442" y="288307"/>
                  </a:cubicBezTo>
                  <a:lnTo>
                    <a:pt x="144154" y="288307"/>
                  </a:lnTo>
                  <a:cubicBezTo>
                    <a:pt x="105922" y="288307"/>
                    <a:pt x="69256" y="273120"/>
                    <a:pt x="42222" y="246086"/>
                  </a:cubicBezTo>
                  <a:cubicBezTo>
                    <a:pt x="15188" y="219052"/>
                    <a:pt x="0" y="182385"/>
                    <a:pt x="0" y="144154"/>
                  </a:cubicBezTo>
                  <a:lnTo>
                    <a:pt x="0" y="144154"/>
                  </a:lnTo>
                  <a:cubicBezTo>
                    <a:pt x="0" y="105922"/>
                    <a:pt x="15188" y="69256"/>
                    <a:pt x="42222" y="42222"/>
                  </a:cubicBezTo>
                  <a:cubicBezTo>
                    <a:pt x="69256" y="15188"/>
                    <a:pt x="105922" y="0"/>
                    <a:pt x="144154" y="0"/>
                  </a:cubicBezTo>
                  <a:close/>
                </a:path>
              </a:pathLst>
            </a:custGeom>
            <a:solidFill>
              <a:srgbClr val="FFF4D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223595" cy="326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Output (batch_size, 8)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 flipH="true" flipV="true">
            <a:off x="5674538" y="7345462"/>
            <a:ext cx="114654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3" id="33">
            <a:hlinkClick r:id="rId3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72381" y="5574102"/>
            <a:ext cx="7603424" cy="4476516"/>
          </a:xfrm>
          <a:custGeom>
            <a:avLst/>
            <a:gdLst/>
            <a:ahLst/>
            <a:cxnLst/>
            <a:rect r="r" b="b" t="t" l="l"/>
            <a:pathLst>
              <a:path h="4476516" w="7603424">
                <a:moveTo>
                  <a:pt x="0" y="0"/>
                </a:moveTo>
                <a:lnTo>
                  <a:pt x="7603425" y="0"/>
                </a:lnTo>
                <a:lnTo>
                  <a:pt x="7603425" y="4476516"/>
                </a:lnTo>
                <a:lnTo>
                  <a:pt x="0" y="4476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220014" y="446692"/>
            <a:ext cx="11847972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 ARCHIT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20014" y="1862240"/>
            <a:ext cx="11847972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3D Convolution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089981"/>
            <a:ext cx="12799493" cy="236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Extracts spatiotemporal features from stacked spectrogram/MFCC sequences.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Captures both: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Local patterns in frequency–time space.</a:t>
            </a:r>
          </a:p>
          <a:p>
            <a:pPr algn="l" marL="582925" indent="-291463" lvl="1">
              <a:lnSpc>
                <a:spcPts val="3779"/>
              </a:lnSpc>
              <a:spcBef>
                <a:spcPct val="0"/>
              </a:spcBef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Temporal dynamics across multiple audio frames (depth).</a:t>
            </a:r>
          </a:p>
        </p:txBody>
      </p:sp>
      <p:sp>
        <p:nvSpPr>
          <p:cNvPr name="Freeform 12" id="12">
            <a:hlinkClick r:id="rId4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840690" y="3279338"/>
            <a:ext cx="11228213" cy="3236962"/>
          </a:xfrm>
          <a:custGeom>
            <a:avLst/>
            <a:gdLst/>
            <a:ahLst/>
            <a:cxnLst/>
            <a:rect r="r" b="b" t="t" l="l"/>
            <a:pathLst>
              <a:path h="3236962" w="11228213">
                <a:moveTo>
                  <a:pt x="0" y="0"/>
                </a:moveTo>
                <a:lnTo>
                  <a:pt x="11228213" y="0"/>
                </a:lnTo>
                <a:lnTo>
                  <a:pt x="11228213" y="3236962"/>
                </a:lnTo>
                <a:lnTo>
                  <a:pt x="0" y="3236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48017" y="3696265"/>
            <a:ext cx="12799493" cy="3551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4751"/>
              </a:lnSpc>
              <a:buFont typeface="Arial"/>
              <a:buChar char="•"/>
            </a:pPr>
            <a:r>
              <a:rPr lang="en-US" sz="2699" spc="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</a:t>
            </a:r>
            <a:r>
              <a:rPr lang="en-US" sz="2699" spc="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annel-wise normalization</a:t>
            </a:r>
          </a:p>
          <a:p>
            <a:pPr algn="l" marL="582925" indent="-291463" lvl="1">
              <a:lnSpc>
                <a:spcPts val="4751"/>
              </a:lnSpc>
              <a:buFont typeface="Arial"/>
              <a:buChar char="•"/>
            </a:pPr>
            <a:r>
              <a:rPr lang="en-US" sz="2699" spc="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Divides channels into groups</a:t>
            </a:r>
          </a:p>
          <a:p>
            <a:pPr algn="l" marL="582925" indent="-291463" lvl="1">
              <a:lnSpc>
                <a:spcPts val="4751"/>
              </a:lnSpc>
              <a:buFont typeface="Arial"/>
              <a:buChar char="•"/>
            </a:pPr>
            <a:r>
              <a:rPr lang="en-US" sz="2699" spc="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Works with sm</a:t>
            </a:r>
            <a:r>
              <a:rPr lang="en-US" sz="2699" spc="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all batches</a:t>
            </a:r>
          </a:p>
          <a:p>
            <a:pPr algn="l" marL="582925" indent="-291463" lvl="1">
              <a:lnSpc>
                <a:spcPts val="4751"/>
              </a:lnSpc>
              <a:buFont typeface="Arial"/>
              <a:buChar char="•"/>
            </a:pPr>
            <a:r>
              <a:rPr lang="en-US" sz="2699" spc="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Improves stability &amp; convergence</a:t>
            </a:r>
          </a:p>
          <a:p>
            <a:pPr algn="l" marL="582925" indent="-291463" lvl="1">
              <a:lnSpc>
                <a:spcPts val="4751"/>
              </a:lnSpc>
              <a:buFont typeface="Arial"/>
              <a:buChar char="•"/>
            </a:pPr>
            <a:r>
              <a:rPr lang="en-US" sz="2699" spc="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</a:t>
            </a:r>
            <a:r>
              <a:rPr lang="en-US" sz="2699" spc="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eplaces BatchNorm in 3D CNN</a:t>
            </a:r>
          </a:p>
          <a:p>
            <a:pPr algn="l">
              <a:lnSpc>
                <a:spcPts val="475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220014" y="446692"/>
            <a:ext cx="11847972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 ARCHIT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20014" y="1862240"/>
            <a:ext cx="11847972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GroupNorm</a:t>
            </a:r>
          </a:p>
        </p:txBody>
      </p:sp>
      <p:sp>
        <p:nvSpPr>
          <p:cNvPr name="Freeform 12" id="12">
            <a:hlinkClick r:id="rId4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39705" y="3700145"/>
            <a:ext cx="12799493" cy="3221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6"/>
              </a:lnSpc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Activ</a:t>
            </a: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ation function:</a:t>
            </a:r>
          </a:p>
          <a:p>
            <a:pPr algn="l" marL="582925" indent="-291463" lvl="1">
              <a:lnSpc>
                <a:spcPts val="4346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</a:t>
            </a: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eLU(x) = max(0, x)</a:t>
            </a:r>
          </a:p>
          <a:p>
            <a:pPr algn="l" marL="582925" indent="-291463" lvl="1">
              <a:lnSpc>
                <a:spcPts val="4346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Introduces non-linearity</a:t>
            </a:r>
          </a:p>
          <a:p>
            <a:pPr algn="l" marL="582925" indent="-291463" lvl="1">
              <a:lnSpc>
                <a:spcPts val="4346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Avoids vanishing gradient</a:t>
            </a:r>
          </a:p>
          <a:p>
            <a:pPr algn="l" marL="582925" indent="-291463" lvl="1">
              <a:lnSpc>
                <a:spcPts val="4346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</a:t>
            </a: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ast &amp; efficient</a:t>
            </a:r>
          </a:p>
          <a:p>
            <a:pPr algn="l">
              <a:lnSpc>
                <a:spcPts val="4346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874093" y="4200226"/>
            <a:ext cx="8213384" cy="943274"/>
          </a:xfrm>
          <a:custGeom>
            <a:avLst/>
            <a:gdLst/>
            <a:ahLst/>
            <a:cxnLst/>
            <a:rect r="r" b="b" t="t" l="l"/>
            <a:pathLst>
              <a:path h="943274" w="8213384">
                <a:moveTo>
                  <a:pt x="0" y="0"/>
                </a:moveTo>
                <a:lnTo>
                  <a:pt x="8213385" y="0"/>
                </a:lnTo>
                <a:lnTo>
                  <a:pt x="8213385" y="943274"/>
                </a:lnTo>
                <a:lnTo>
                  <a:pt x="0" y="9432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20014" y="446692"/>
            <a:ext cx="11847972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 ARCHIT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20014" y="1862240"/>
            <a:ext cx="11847972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ReLu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74093" y="5581903"/>
            <a:ext cx="12799493" cy="93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i="true">
                <a:solidFill>
                  <a:srgbClr val="000000"/>
                </a:solidFill>
                <a:latin typeface="Century Gothic Paneuropean Italics"/>
                <a:ea typeface="Century Gothic Paneuropean Italics"/>
                <a:cs typeface="Century Gothic Paneuropean Italics"/>
                <a:sym typeface="Century Gothic Paneuropean Italics"/>
              </a:rPr>
              <a:t>x</a:t>
            </a: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: input to a neuron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ReLU: Activation function</a:t>
            </a:r>
          </a:p>
        </p:txBody>
      </p:sp>
      <p:sp>
        <p:nvSpPr>
          <p:cNvPr name="Freeform 13" id="13">
            <a:hlinkClick r:id="rId4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690620"/>
            <a:ext cx="12799493" cy="3331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4"/>
              </a:lnSpc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</a:t>
            </a: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egularization technique:</a:t>
            </a:r>
          </a:p>
          <a:p>
            <a:pPr algn="l" marL="582925" indent="-291463" lvl="1">
              <a:lnSpc>
                <a:spcPts val="4454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Drops entire feature maps</a:t>
            </a:r>
          </a:p>
          <a:p>
            <a:pPr algn="l" marL="582925" indent="-291463" lvl="1">
              <a:lnSpc>
                <a:spcPts val="4454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Reduce</a:t>
            </a: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 overfit</a:t>
            </a: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ting</a:t>
            </a:r>
          </a:p>
          <a:p>
            <a:pPr algn="l" marL="582925" indent="-291463" lvl="1">
              <a:lnSpc>
                <a:spcPts val="4454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Applies spatially in 3D</a:t>
            </a:r>
          </a:p>
          <a:p>
            <a:pPr algn="l" marL="582925" indent="-291463" lvl="1">
              <a:lnSpc>
                <a:spcPts val="4454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Random</a:t>
            </a: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ly disables units during training</a:t>
            </a:r>
          </a:p>
          <a:p>
            <a:pPr algn="l">
              <a:lnSpc>
                <a:spcPts val="4454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084377" y="3804920"/>
            <a:ext cx="9174923" cy="2276740"/>
          </a:xfrm>
          <a:custGeom>
            <a:avLst/>
            <a:gdLst/>
            <a:ahLst/>
            <a:cxnLst/>
            <a:rect r="r" b="b" t="t" l="l"/>
            <a:pathLst>
              <a:path h="2276740" w="9174923">
                <a:moveTo>
                  <a:pt x="0" y="0"/>
                </a:moveTo>
                <a:lnTo>
                  <a:pt x="9174923" y="0"/>
                </a:lnTo>
                <a:lnTo>
                  <a:pt x="9174923" y="2276740"/>
                </a:lnTo>
                <a:lnTo>
                  <a:pt x="0" y="2276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20014" y="446692"/>
            <a:ext cx="11847972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 ARCHIT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20014" y="1862240"/>
            <a:ext cx="11847972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DropOut3D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22477" y="6238875"/>
            <a:ext cx="12799493" cy="1407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h’ : Random Variable</a:t>
            </a: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 : Intermediate Activation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 : Dropout Probability</a:t>
            </a:r>
          </a:p>
        </p:txBody>
      </p:sp>
      <p:sp>
        <p:nvSpPr>
          <p:cNvPr name="Freeform 13" id="13">
            <a:hlinkClick r:id="rId4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816531" y="2995715"/>
            <a:ext cx="9471469" cy="5150112"/>
          </a:xfrm>
          <a:custGeom>
            <a:avLst/>
            <a:gdLst/>
            <a:ahLst/>
            <a:cxnLst/>
            <a:rect r="r" b="b" t="t" l="l"/>
            <a:pathLst>
              <a:path h="5150112" w="9471469">
                <a:moveTo>
                  <a:pt x="0" y="0"/>
                </a:moveTo>
                <a:lnTo>
                  <a:pt x="9471469" y="0"/>
                </a:lnTo>
                <a:lnTo>
                  <a:pt x="9471469" y="5150112"/>
                </a:lnTo>
                <a:lnTo>
                  <a:pt x="0" y="5150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20014" y="446692"/>
            <a:ext cx="11847972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 ARCHIT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20014" y="1862240"/>
            <a:ext cx="11847972" cy="100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59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MaxPool3D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9705" y="3256914"/>
            <a:ext cx="12799493" cy="3720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97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Downsamples feature maps</a:t>
            </a:r>
          </a:p>
          <a:p>
            <a:pPr algn="l" marL="647694" indent="-323847" lvl="1">
              <a:lnSpc>
                <a:spcPts val="497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Kernel: (1, 2, 2)</a:t>
            </a:r>
          </a:p>
          <a:p>
            <a:pPr algn="l">
              <a:lnSpc>
                <a:spcPts val="4979"/>
              </a:lnSpc>
            </a:pPr>
            <a:r>
              <a:rPr lang="en-US" sz="2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→ Keeps depth (D)</a:t>
            </a:r>
          </a:p>
          <a:p>
            <a:pPr algn="l">
              <a:lnSpc>
                <a:spcPts val="4979"/>
              </a:lnSpc>
            </a:pPr>
            <a:r>
              <a:rPr lang="en-US" sz="2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→ Reduce</a:t>
            </a:r>
            <a:r>
              <a:rPr lang="en-US" sz="2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 </a:t>
            </a:r>
            <a:r>
              <a:rPr lang="en-US" sz="2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time &amp; frequency</a:t>
            </a:r>
          </a:p>
          <a:p>
            <a:pPr algn="l" marL="647694" indent="-323847" lvl="1">
              <a:lnSpc>
                <a:spcPts val="497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Controls spatial dim</a:t>
            </a:r>
            <a:r>
              <a:rPr lang="en-US" sz="2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ension growth</a:t>
            </a:r>
          </a:p>
          <a:p>
            <a:pPr algn="l">
              <a:lnSpc>
                <a:spcPts val="4979"/>
              </a:lnSpc>
            </a:pPr>
          </a:p>
        </p:txBody>
      </p:sp>
      <p:sp>
        <p:nvSpPr>
          <p:cNvPr name="Freeform 12" id="12">
            <a:hlinkClick r:id="rId4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971327" y="3710080"/>
            <a:ext cx="12075025" cy="4573416"/>
          </a:xfrm>
          <a:custGeom>
            <a:avLst/>
            <a:gdLst/>
            <a:ahLst/>
            <a:cxnLst/>
            <a:rect r="r" b="b" t="t" l="l"/>
            <a:pathLst>
              <a:path h="4573416" w="12075025">
                <a:moveTo>
                  <a:pt x="0" y="0"/>
                </a:moveTo>
                <a:lnTo>
                  <a:pt x="12075025" y="0"/>
                </a:lnTo>
                <a:lnTo>
                  <a:pt x="12075025" y="4573415"/>
                </a:lnTo>
                <a:lnTo>
                  <a:pt x="0" y="4573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20014" y="446692"/>
            <a:ext cx="11847972" cy="283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HYPERPARAMETER TUNING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2223" y="2522153"/>
            <a:ext cx="7201394" cy="6349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6"/>
              </a:lnSpc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Using Optuna:</a:t>
            </a:r>
          </a:p>
          <a:p>
            <a:pPr algn="l" marL="582925" indent="-291463" lvl="1">
              <a:lnSpc>
                <a:spcPts val="4616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Based on Bayesian Optimization algorithm, specifically TPE (Tree-structured Parzen Estimator).</a:t>
            </a:r>
          </a:p>
          <a:p>
            <a:pPr algn="l" marL="582925" indent="-291463" lvl="1">
              <a:lnSpc>
                <a:spcPts val="4616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Create a Study to optimize the objective function.</a:t>
            </a:r>
          </a:p>
          <a:p>
            <a:pPr algn="l" marL="582925" indent="-291463" lvl="1">
              <a:lnSpc>
                <a:spcPts val="4616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At each Trial, Optuna selects a set of hyperparameters → trains the model → evaluates → repeats.</a:t>
            </a:r>
          </a:p>
          <a:p>
            <a:pPr algn="l" marL="582925" indent="-291463" lvl="1">
              <a:lnSpc>
                <a:spcPts val="4616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After many trials, return best_trial with the best set of hyperparameters.</a:t>
            </a:r>
          </a:p>
        </p:txBody>
      </p:sp>
      <p:sp>
        <p:nvSpPr>
          <p:cNvPr name="Freeform 11" id="11">
            <a:hlinkClick r:id="rId4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7422273" y="2992824"/>
          <a:ext cx="9837027" cy="6743700"/>
        </p:xfrm>
        <a:graphic>
          <a:graphicData uri="http://schemas.openxmlformats.org/drawingml/2006/table">
            <a:tbl>
              <a:tblPr/>
              <a:tblGrid>
                <a:gridCol w="3279009"/>
                <a:gridCol w="3279009"/>
                <a:gridCol w="3279009"/>
              </a:tblGrid>
              <a:tr h="8429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Century Gothic Paneuropean Bold"/>
                          <a:ea typeface="Century Gothic Paneuropean Bold"/>
                          <a:cs typeface="Century Gothic Paneuropean Bold"/>
                          <a:sym typeface="Century Gothic Paneuropean Bold"/>
                        </a:rPr>
                        <a:t>Parameter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Century Gothic Paneuropean Bold"/>
                          <a:ea typeface="Century Gothic Paneuropean Bold"/>
                          <a:cs typeface="Century Gothic Paneuropean Bold"/>
                          <a:sym typeface="Century Gothic Paneuropean Bold"/>
                        </a:rPr>
                        <a:t>Search Space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Century Gothic Paneuropean Bold"/>
                          <a:ea typeface="Century Gothic Paneuropean Bold"/>
                          <a:cs typeface="Century Gothic Paneuropean Bold"/>
                          <a:sym typeface="Century Gothic Paneuropean Bold"/>
                        </a:rPr>
                        <a:t>Best Value Found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9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conv1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[16, 32, 64]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9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conv2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[32, 64, 128]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128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9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conv3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[64, 128]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9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conv4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[128, 256]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256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9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conv5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[128, 256, 384]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128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9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dropout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Uniform(0.1, 0.5)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~0.21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429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fc_dim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[64, 128, 256]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Century Gothic Paneuropean"/>
                          <a:ea typeface="Century Gothic Paneuropean"/>
                          <a:cs typeface="Century Gothic Paneuropean"/>
                          <a:sym typeface="Century Gothic Paneuropean"/>
                        </a:rPr>
                        <a:t>128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3220014" y="510077"/>
            <a:ext cx="11847972" cy="2258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7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HYPERPARAMETER TUNING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2526" y="5447344"/>
            <a:ext cx="12799493" cy="795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9"/>
              </a:lnSpc>
              <a:spcBef>
                <a:spcPct val="0"/>
              </a:spcBef>
            </a:pPr>
            <a:r>
              <a:rPr lang="en-US" b="true" sz="46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Tu</a:t>
            </a:r>
            <a:r>
              <a:rPr lang="en-US" b="true" sz="46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ned Param</a:t>
            </a:r>
            <a:r>
              <a:rPr lang="en-US" b="true" sz="46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eter</a:t>
            </a:r>
            <a:r>
              <a:rPr lang="en-US" b="true" sz="46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s:</a:t>
            </a:r>
          </a:p>
        </p:txBody>
      </p:sp>
      <p:sp>
        <p:nvSpPr>
          <p:cNvPr name="Freeform 11" id="11">
            <a:hlinkClick r:id="rId3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69057" y="3123016"/>
            <a:ext cx="7225398" cy="5826227"/>
            <a:chOff x="0" y="0"/>
            <a:chExt cx="9633864" cy="776830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2114500" y="436962"/>
              <a:ext cx="6989556" cy="7016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4"/>
                </a:lnSpc>
              </a:pPr>
              <a:r>
                <a:rPr lang="en-US" b="true" sz="3374">
                  <a:solidFill>
                    <a:srgbClr val="3D36A8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  <a:hlinkClick r:id="rId2" action="ppaction://hlinksldjump"/>
                </a:rPr>
                <a:t>Introduction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215301" y="0"/>
              <a:ext cx="1604171" cy="1604171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97B2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  <a:ln w="38100" cap="sq">
                <a:gradFill>
                  <a:gsLst>
                    <a:gs pos="0">
                      <a:srgbClr val="0097B2">
                        <a:alpha val="100000"/>
                      </a:srgbClr>
                    </a:gs>
                    <a:gs pos="100000">
                      <a:srgbClr val="7ED957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29269" lIns="29269" bIns="29269" rIns="29269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0" y="327740"/>
              <a:ext cx="2034772" cy="901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4200">
                  <a:solidFill>
                    <a:srgbClr val="7ED957"/>
                  </a:solidFill>
                  <a:latin typeface="Agrandir Wide Heavy"/>
                  <a:ea typeface="Agrandir Wide Heavy"/>
                  <a:cs typeface="Agrandir Wide Heavy"/>
                  <a:sym typeface="Agrandir Wide Heavy"/>
                </a:rPr>
                <a:t>1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2114500" y="2425244"/>
              <a:ext cx="7519363" cy="7016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4"/>
                </a:lnSpc>
              </a:pPr>
              <a:r>
                <a:rPr lang="en-US" b="true" sz="3374">
                  <a:solidFill>
                    <a:srgbClr val="3D36A8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  <a:hlinkClick r:id="rId3" action="ppaction://hlinksldjump"/>
                </a:rPr>
                <a:t>Dataset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195953" y="1988282"/>
              <a:ext cx="1604171" cy="1604171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ln w="38100" cap="sq">
                <a:gradFill>
                  <a:gsLst>
                    <a:gs pos="0">
                      <a:srgbClr val="FFDE59">
                        <a:alpha val="100000"/>
                      </a:srgbClr>
                    </a:gs>
                    <a:gs pos="100000">
                      <a:srgbClr val="FF914D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26639" lIns="26639" bIns="26639" rIns="2663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72077" y="2316022"/>
              <a:ext cx="1851923" cy="901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4200">
                  <a:solidFill>
                    <a:srgbClr val="FF914D"/>
                  </a:solidFill>
                  <a:latin typeface="Agrandir Wide Heavy"/>
                  <a:ea typeface="Agrandir Wide Heavy"/>
                  <a:cs typeface="Agrandir Wide Heavy"/>
                  <a:sym typeface="Agrandir Wide Heavy"/>
                </a:rPr>
                <a:t>2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034772" y="4410414"/>
              <a:ext cx="6812954" cy="7016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4"/>
                </a:lnSpc>
              </a:pPr>
              <a:r>
                <a:rPr lang="en-US" b="true" sz="3374">
                  <a:solidFill>
                    <a:srgbClr val="3D36A8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  <a:hlinkClick r:id="rId4" action="ppaction://hlinksldjump"/>
                </a:rPr>
                <a:t>Model architecture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215301" y="3973452"/>
              <a:ext cx="1604171" cy="1604171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66C4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ln w="38100" cap="sq">
                <a:gradFill>
                  <a:gsLst>
                    <a:gs pos="0">
                      <a:srgbClr val="FF66C4">
                        <a:alpha val="100000"/>
                      </a:srgbClr>
                    </a:gs>
                    <a:gs pos="100000">
                      <a:srgbClr val="FFDE59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29269" lIns="29269" bIns="29269" rIns="29269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0" y="4301193"/>
              <a:ext cx="2034772" cy="901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4200">
                  <a:solidFill>
                    <a:srgbClr val="FFBD59"/>
                  </a:solidFill>
                  <a:latin typeface="Agrandir Wide Heavy"/>
                  <a:ea typeface="Agrandir Wide Heavy"/>
                  <a:cs typeface="Agrandir Wide Heavy"/>
                  <a:sym typeface="Agrandir Wide Heavy"/>
                </a:rPr>
                <a:t>3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2114500" y="6601093"/>
              <a:ext cx="7519363" cy="7016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4"/>
                </a:lnSpc>
              </a:pPr>
              <a:r>
                <a:rPr lang="en-US" b="true" sz="3374">
                  <a:solidFill>
                    <a:srgbClr val="3D36A8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  <a:hlinkClick r:id="rId5" action="ppaction://hlinksldjump"/>
                </a:rPr>
                <a:t>Experiments</a:t>
              </a:r>
            </a:p>
          </p:txBody>
        </p:sp>
        <p:grpSp>
          <p:nvGrpSpPr>
            <p:cNvPr name="Group 25" id="25"/>
            <p:cNvGrpSpPr/>
            <p:nvPr/>
          </p:nvGrpSpPr>
          <p:grpSpPr>
            <a:xfrm rot="0">
              <a:off x="195953" y="6164131"/>
              <a:ext cx="1604171" cy="1604171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ln w="38100" cap="sq">
                <a:gradFill>
                  <a:gsLst>
                    <a:gs pos="0">
                      <a:srgbClr val="8C52FF">
                        <a:alpha val="100000"/>
                      </a:srgbClr>
                    </a:gs>
                    <a:gs pos="100000">
                      <a:srgbClr val="FF914D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26639" lIns="26639" bIns="26639" rIns="2663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72077" y="6491872"/>
              <a:ext cx="1851923" cy="901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4200">
                  <a:solidFill>
                    <a:srgbClr val="AF4C0F"/>
                  </a:solidFill>
                  <a:latin typeface="Agrandir Wide Heavy"/>
                  <a:ea typeface="Agrandir Wide Heavy"/>
                  <a:cs typeface="Agrandir Wide Heavy"/>
                  <a:sym typeface="Agrandir Wide Heavy"/>
                </a:rPr>
                <a:t>4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993018" y="876300"/>
            <a:ext cx="12301963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FFA8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TABLE OF CONTENT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9144000" y="3142066"/>
            <a:ext cx="7225398" cy="5826227"/>
            <a:chOff x="0" y="0"/>
            <a:chExt cx="9633864" cy="7768302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2114500" y="436962"/>
              <a:ext cx="6989556" cy="7016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4"/>
                </a:lnSpc>
              </a:pPr>
              <a:r>
                <a:rPr lang="en-US" b="true" sz="3374">
                  <a:solidFill>
                    <a:srgbClr val="3D36A8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  <a:hlinkClick r:id="rId6" action="ppaction://hlinksldjump"/>
                </a:rPr>
                <a:t>Metrics</a:t>
              </a:r>
            </a:p>
          </p:txBody>
        </p:sp>
        <p:grpSp>
          <p:nvGrpSpPr>
            <p:cNvPr name="Group 32" id="32"/>
            <p:cNvGrpSpPr/>
            <p:nvPr/>
          </p:nvGrpSpPr>
          <p:grpSpPr>
            <a:xfrm rot="0">
              <a:off x="215301" y="0"/>
              <a:ext cx="1604171" cy="1604171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97B2">
                      <a:alpha val="100000"/>
                    </a:srgbClr>
                  </a:gs>
                  <a:gs pos="100000">
                    <a:srgbClr val="7ED957">
                      <a:alpha val="100000"/>
                    </a:srgbClr>
                  </a:gs>
                </a:gsLst>
                <a:lin ang="0"/>
              </a:gradFill>
              <a:ln w="38100" cap="sq">
                <a:gradFill>
                  <a:gsLst>
                    <a:gs pos="0">
                      <a:srgbClr val="0097B2">
                        <a:alpha val="100000"/>
                      </a:srgbClr>
                    </a:gs>
                    <a:gs pos="100000">
                      <a:srgbClr val="7ED957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29269" lIns="29269" bIns="29269" rIns="29269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0" y="327740"/>
              <a:ext cx="2034772" cy="901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4200">
                  <a:solidFill>
                    <a:srgbClr val="7ED957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</a:rPr>
                <a:t>6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2114500" y="2260144"/>
              <a:ext cx="7519363" cy="12604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4"/>
                </a:lnSpc>
              </a:pPr>
              <a:r>
                <a:rPr lang="en-US" sz="3374" b="true">
                  <a:solidFill>
                    <a:srgbClr val="3D36A8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  <a:hlinkClick r:id="rId7" action="ppaction://hlinksldjump"/>
                </a:rPr>
                <a:t>Evaluation &amp; </a:t>
              </a:r>
            </a:p>
            <a:p>
              <a:pPr algn="l">
                <a:lnSpc>
                  <a:spcPts val="3374"/>
                </a:lnSpc>
              </a:pPr>
              <a:r>
                <a:rPr lang="en-US" b="true" sz="3374">
                  <a:solidFill>
                    <a:srgbClr val="3D36A8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  <a:hlinkClick r:id="rId7" action="ppaction://hlinksldjump"/>
                </a:rPr>
                <a:t>Error Analysis</a:t>
              </a:r>
            </a:p>
          </p:txBody>
        </p:sp>
        <p:grpSp>
          <p:nvGrpSpPr>
            <p:cNvPr name="Group 37" id="37"/>
            <p:cNvGrpSpPr/>
            <p:nvPr/>
          </p:nvGrpSpPr>
          <p:grpSpPr>
            <a:xfrm rot="0">
              <a:off x="195953" y="1988282"/>
              <a:ext cx="1604171" cy="1604171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DE59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ln w="38100" cap="sq">
                <a:gradFill>
                  <a:gsLst>
                    <a:gs pos="0">
                      <a:srgbClr val="FFDE59">
                        <a:alpha val="100000"/>
                      </a:srgbClr>
                    </a:gs>
                    <a:gs pos="100000">
                      <a:srgbClr val="FF914D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26639" lIns="26639" bIns="26639" rIns="2663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72077" y="2316022"/>
              <a:ext cx="1851923" cy="901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4200">
                  <a:solidFill>
                    <a:srgbClr val="FF914D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</a:rPr>
                <a:t>7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2034772" y="4410414"/>
              <a:ext cx="6812954" cy="7016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4"/>
                </a:lnSpc>
              </a:pPr>
              <a:r>
                <a:rPr lang="en-US" b="true" sz="3374">
                  <a:solidFill>
                    <a:srgbClr val="3D36A8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  <a:hlinkClick r:id="rId8" action="ppaction://hlinksldjump"/>
                </a:rPr>
                <a:t>System Demo</a:t>
              </a:r>
            </a:p>
          </p:txBody>
        </p:sp>
        <p:grpSp>
          <p:nvGrpSpPr>
            <p:cNvPr name="Group 42" id="42"/>
            <p:cNvGrpSpPr/>
            <p:nvPr/>
          </p:nvGrpSpPr>
          <p:grpSpPr>
            <a:xfrm rot="0">
              <a:off x="215301" y="3973452"/>
              <a:ext cx="1604171" cy="1604171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F66C4">
                      <a:alpha val="100000"/>
                    </a:srgbClr>
                  </a:gs>
                  <a:gs pos="100000">
                    <a:srgbClr val="FFDE59">
                      <a:alpha val="100000"/>
                    </a:srgbClr>
                  </a:gs>
                </a:gsLst>
                <a:lin ang="0"/>
              </a:gradFill>
              <a:ln w="38100" cap="sq">
                <a:gradFill>
                  <a:gsLst>
                    <a:gs pos="0">
                      <a:srgbClr val="FF66C4">
                        <a:alpha val="100000"/>
                      </a:srgbClr>
                    </a:gs>
                    <a:gs pos="100000">
                      <a:srgbClr val="FFDE59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29269" lIns="29269" bIns="29269" rIns="29269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5" id="45"/>
            <p:cNvSpPr txBox="true"/>
            <p:nvPr/>
          </p:nvSpPr>
          <p:spPr>
            <a:xfrm rot="0">
              <a:off x="0" y="4301193"/>
              <a:ext cx="2034772" cy="901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4200">
                  <a:solidFill>
                    <a:srgbClr val="FFBD59"/>
                  </a:solidFill>
                  <a:latin typeface="Agrandir Wide Heavy"/>
                  <a:ea typeface="Agrandir Wide Heavy"/>
                  <a:cs typeface="Agrandir Wide Heavy"/>
                  <a:sym typeface="Agrandir Wide Heavy"/>
                </a:rPr>
                <a:t>8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2114500" y="6601093"/>
              <a:ext cx="7519363" cy="7016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4"/>
                </a:lnSpc>
              </a:pPr>
              <a:r>
                <a:rPr lang="en-US" b="true" sz="3374">
                  <a:solidFill>
                    <a:srgbClr val="3D36A8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  <a:hlinkClick r:id="rId9" action="ppaction://hlinksldjump"/>
                </a:rPr>
                <a:t>Future Work</a:t>
              </a:r>
            </a:p>
          </p:txBody>
        </p:sp>
        <p:grpSp>
          <p:nvGrpSpPr>
            <p:cNvPr name="Group 47" id="47"/>
            <p:cNvGrpSpPr/>
            <p:nvPr/>
          </p:nvGrpSpPr>
          <p:grpSpPr>
            <a:xfrm rot="0">
              <a:off x="195953" y="6164131"/>
              <a:ext cx="1604171" cy="1604171"/>
              <a:chOff x="0" y="0"/>
              <a:chExt cx="812800" cy="8128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8C52FF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ln w="38100" cap="sq">
                <a:gradFill>
                  <a:gsLst>
                    <a:gs pos="0">
                      <a:srgbClr val="8C52FF">
                        <a:alpha val="100000"/>
                      </a:srgbClr>
                    </a:gs>
                    <a:gs pos="100000">
                      <a:srgbClr val="FF914D">
                        <a:alpha val="100000"/>
                      </a:srgbClr>
                    </a:gs>
                  </a:gsLst>
                  <a:lin ang="0"/>
                </a:gradFill>
                <a:prstDash val="solid"/>
                <a:miter/>
              </a:ln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26639" lIns="26639" bIns="26639" rIns="26639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50" id="50"/>
            <p:cNvSpPr txBox="true"/>
            <p:nvPr/>
          </p:nvSpPr>
          <p:spPr>
            <a:xfrm rot="0">
              <a:off x="72077" y="6491872"/>
              <a:ext cx="1851923" cy="901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b="true" sz="4200">
                  <a:solidFill>
                    <a:srgbClr val="AF4C0F"/>
                  </a:solidFill>
                  <a:latin typeface="Agrandir Wide Bold"/>
                  <a:ea typeface="Agrandir Wide Bold"/>
                  <a:cs typeface="Agrandir Wide Bold"/>
                  <a:sym typeface="Agrandir Wide Bold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09741" y="2571868"/>
            <a:ext cx="12468519" cy="5143264"/>
          </a:xfrm>
          <a:custGeom>
            <a:avLst/>
            <a:gdLst/>
            <a:ahLst/>
            <a:cxnLst/>
            <a:rect r="r" b="b" t="t" l="l"/>
            <a:pathLst>
              <a:path h="5143264" w="12468519">
                <a:moveTo>
                  <a:pt x="0" y="0"/>
                </a:moveTo>
                <a:lnTo>
                  <a:pt x="12468518" y="0"/>
                </a:lnTo>
                <a:lnTo>
                  <a:pt x="12468518" y="5143264"/>
                </a:lnTo>
                <a:lnTo>
                  <a:pt x="0" y="5143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20014" y="510077"/>
            <a:ext cx="11847972" cy="114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7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EXPERIMENTS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48989" y="7912660"/>
            <a:ext cx="2590021" cy="134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5"/>
              </a:lnSpc>
            </a:pPr>
            <a:r>
              <a:rPr lang="en-US" sz="1054" b="true">
                <a:solidFill>
                  <a:srgbClr val="085209"/>
                </a:solidFill>
                <a:latin typeface="Inter Bold"/>
                <a:ea typeface="Inter Bold"/>
                <a:cs typeface="Inter Bold"/>
                <a:sym typeface="Inter Bold"/>
              </a:rPr>
              <a:t>                             </a:t>
            </a:r>
          </a:p>
          <a:p>
            <a:pPr algn="l">
              <a:lnSpc>
                <a:spcPts val="4781"/>
              </a:lnSpc>
            </a:pPr>
            <a:r>
              <a:rPr lang="en-US" sz="3415" b="true">
                <a:solidFill>
                  <a:srgbClr val="085209"/>
                </a:solidFill>
                <a:latin typeface="Inter Bold"/>
                <a:ea typeface="Inter Bold"/>
                <a:cs typeface="Inter Bold"/>
                <a:sym typeface="Inter Bold"/>
              </a:rPr>
              <a:t>Initial Model </a:t>
            </a:r>
            <a:r>
              <a:rPr lang="en-US" sz="3415" b="true">
                <a:solidFill>
                  <a:srgbClr val="085209"/>
                </a:solidFill>
                <a:latin typeface="Inter Bold"/>
                <a:ea typeface="Inter Bold"/>
                <a:cs typeface="Inter Bold"/>
                <a:sym typeface="Inter Bold"/>
              </a:rPr>
              <a:t>  </a:t>
            </a:r>
          </a:p>
          <a:p>
            <a:pPr algn="l">
              <a:lnSpc>
                <a:spcPts val="4781"/>
              </a:lnSpc>
              <a:spcBef>
                <a:spcPct val="0"/>
              </a:spcBef>
            </a:pPr>
          </a:p>
        </p:txBody>
      </p:sp>
      <p:sp>
        <p:nvSpPr>
          <p:cNvPr name="Freeform 11" id="11">
            <a:hlinkClick r:id="rId4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10352" y="2572120"/>
            <a:ext cx="12467296" cy="5142759"/>
          </a:xfrm>
          <a:custGeom>
            <a:avLst/>
            <a:gdLst/>
            <a:ahLst/>
            <a:cxnLst/>
            <a:rect r="r" b="b" t="t" l="l"/>
            <a:pathLst>
              <a:path h="5142759" w="12467296">
                <a:moveTo>
                  <a:pt x="0" y="0"/>
                </a:moveTo>
                <a:lnTo>
                  <a:pt x="12467296" y="0"/>
                </a:lnTo>
                <a:lnTo>
                  <a:pt x="12467296" y="5142760"/>
                </a:lnTo>
                <a:lnTo>
                  <a:pt x="0" y="5142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293249" y="7912660"/>
            <a:ext cx="3701502" cy="134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5"/>
              </a:lnSpc>
            </a:pPr>
            <a:r>
              <a:rPr lang="en-US" sz="1054" b="true">
                <a:solidFill>
                  <a:srgbClr val="085209"/>
                </a:solidFill>
                <a:latin typeface="Inter Bold"/>
                <a:ea typeface="Inter Bold"/>
                <a:cs typeface="Inter Bold"/>
                <a:sym typeface="Inter Bold"/>
              </a:rPr>
              <a:t>                             </a:t>
            </a:r>
          </a:p>
          <a:p>
            <a:pPr algn="l">
              <a:lnSpc>
                <a:spcPts val="4781"/>
              </a:lnSpc>
            </a:pPr>
            <a:r>
              <a:rPr lang="en-US" sz="3415" b="true">
                <a:solidFill>
                  <a:srgbClr val="085209"/>
                </a:solidFill>
                <a:latin typeface="Inter Bold"/>
                <a:ea typeface="Inter Bold"/>
                <a:cs typeface="Inter Bold"/>
                <a:sym typeface="Inter Bold"/>
              </a:rPr>
              <a:t>Advanced Model </a:t>
            </a:r>
            <a:r>
              <a:rPr lang="en-US" sz="3415" b="true">
                <a:solidFill>
                  <a:srgbClr val="085209"/>
                </a:solidFill>
                <a:latin typeface="Inter Bold"/>
                <a:ea typeface="Inter Bold"/>
                <a:cs typeface="Inter Bold"/>
                <a:sym typeface="Inter Bold"/>
              </a:rPr>
              <a:t>  </a:t>
            </a:r>
          </a:p>
          <a:p>
            <a:pPr algn="l">
              <a:lnSpc>
                <a:spcPts val="4781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220014" y="510077"/>
            <a:ext cx="11847972" cy="1144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7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EXPERIMENTS </a:t>
            </a:r>
          </a:p>
        </p:txBody>
      </p:sp>
      <p:sp>
        <p:nvSpPr>
          <p:cNvPr name="Freeform 11" id="11">
            <a:hlinkClick r:id="rId4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243662" y="876300"/>
            <a:ext cx="11847972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METRICS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621089" y="3110201"/>
            <a:ext cx="6575742" cy="1448931"/>
            <a:chOff x="0" y="0"/>
            <a:chExt cx="8767655" cy="193190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44072"/>
              <a:ext cx="3453362" cy="178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75"/>
                </a:lnSpc>
              </a:pPr>
              <a:r>
                <a:rPr lang="en-US" sz="1054" b="true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                            </a:t>
              </a:r>
            </a:p>
            <a:p>
              <a:pPr algn="l">
                <a:lnSpc>
                  <a:spcPts val="4781"/>
                </a:lnSpc>
              </a:pPr>
              <a:r>
                <a:rPr lang="en-US" sz="3415" b="true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Accuracy = </a:t>
              </a:r>
            </a:p>
            <a:p>
              <a:pPr algn="l">
                <a:lnSpc>
                  <a:spcPts val="4781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4874236" y="-66675"/>
              <a:ext cx="2229886" cy="746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1"/>
                </a:lnSpc>
                <a:spcBef>
                  <a:spcPct val="0"/>
                </a:spcBef>
              </a:pPr>
              <a:r>
                <a:rPr lang="en-US" b="true" sz="3415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TP</a:t>
              </a:r>
              <a:r>
                <a:rPr lang="en-US" b="true" sz="3415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+ TN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flipV="true">
              <a:off x="3417217" y="849895"/>
              <a:ext cx="5350438" cy="0"/>
            </a:xfrm>
            <a:prstGeom prst="line">
              <a:avLst/>
            </a:prstGeom>
            <a:ln cap="flat" w="6759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3613022" y="963942"/>
              <a:ext cx="4752315" cy="746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1"/>
                </a:lnSpc>
                <a:spcBef>
                  <a:spcPct val="0"/>
                </a:spcBef>
              </a:pPr>
              <a:r>
                <a:rPr lang="en-US" b="true" sz="3415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TP</a:t>
              </a:r>
              <a:r>
                <a:rPr lang="en-US" b="true" sz="3415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+ TN+ FP +FN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09755" y="5689622"/>
            <a:ext cx="7453421" cy="1474277"/>
            <a:chOff x="0" y="0"/>
            <a:chExt cx="9937894" cy="196570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177867"/>
              <a:ext cx="3453362" cy="178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475"/>
                </a:lnSpc>
              </a:pPr>
              <a:r>
                <a:rPr lang="en-US" sz="1054" b="true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                            </a:t>
              </a:r>
            </a:p>
            <a:p>
              <a:pPr algn="r">
                <a:lnSpc>
                  <a:spcPts val="4781"/>
                </a:lnSpc>
              </a:pPr>
              <a:r>
                <a:rPr lang="en-US" sz="3415" b="true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F1</a:t>
              </a:r>
              <a:r>
                <a:rPr lang="en-US" sz="3415" b="true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= </a:t>
              </a:r>
            </a:p>
            <a:p>
              <a:pPr algn="r">
                <a:lnSpc>
                  <a:spcPts val="4781"/>
                </a:lnSpc>
                <a:spcBef>
                  <a:spcPct val="0"/>
                </a:spcBef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658482" y="-66675"/>
              <a:ext cx="5921136" cy="746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1"/>
                </a:lnSpc>
                <a:spcBef>
                  <a:spcPct val="0"/>
                </a:spcBef>
              </a:pPr>
              <a:r>
                <a:rPr lang="en-US" b="true" sz="3415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2 x Precision x Recall</a:t>
              </a:r>
            </a:p>
          </p:txBody>
        </p:sp>
        <p:sp>
          <p:nvSpPr>
            <p:cNvPr name="AutoShape 17" id="17"/>
            <p:cNvSpPr/>
            <p:nvPr/>
          </p:nvSpPr>
          <p:spPr>
            <a:xfrm>
              <a:off x="3487157" y="849895"/>
              <a:ext cx="6450737" cy="0"/>
            </a:xfrm>
            <a:prstGeom prst="line">
              <a:avLst/>
            </a:prstGeom>
            <a:ln cap="flat" w="6759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4112095" y="963942"/>
              <a:ext cx="5013911" cy="746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1"/>
                </a:lnSpc>
                <a:spcBef>
                  <a:spcPct val="0"/>
                </a:spcBef>
              </a:pPr>
              <a:r>
                <a:rPr lang="en-US" b="true" sz="3415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Precision + Recall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647749" y="2968310"/>
            <a:ext cx="4964288" cy="1474277"/>
            <a:chOff x="0" y="0"/>
            <a:chExt cx="6619050" cy="1965703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177867"/>
              <a:ext cx="3453362" cy="178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475"/>
                </a:lnSpc>
              </a:pPr>
              <a:r>
                <a:rPr lang="en-US" sz="1054" b="true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                            </a:t>
              </a:r>
            </a:p>
            <a:p>
              <a:pPr algn="r">
                <a:lnSpc>
                  <a:spcPts val="4781"/>
                </a:lnSpc>
              </a:pPr>
              <a:r>
                <a:rPr lang="en-US" sz="3415" b="true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Precision</a:t>
              </a:r>
              <a:r>
                <a:rPr lang="en-US" sz="3415" b="true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= </a:t>
              </a:r>
            </a:p>
            <a:p>
              <a:pPr algn="r">
                <a:lnSpc>
                  <a:spcPts val="4781"/>
                </a:lnSpc>
                <a:spcBef>
                  <a:spcPct val="0"/>
                </a:spcBef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4644954" y="-66675"/>
              <a:ext cx="761292" cy="746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1"/>
                </a:lnSpc>
                <a:spcBef>
                  <a:spcPct val="0"/>
                </a:spcBef>
              </a:pPr>
              <a:r>
                <a:rPr lang="en-US" b="true" sz="3415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TP</a:t>
              </a:r>
            </a:p>
          </p:txBody>
        </p:sp>
        <p:sp>
          <p:nvSpPr>
            <p:cNvPr name="AutoShape 22" id="22"/>
            <p:cNvSpPr/>
            <p:nvPr/>
          </p:nvSpPr>
          <p:spPr>
            <a:xfrm>
              <a:off x="3487157" y="849895"/>
              <a:ext cx="3131893" cy="0"/>
            </a:xfrm>
            <a:prstGeom prst="line">
              <a:avLst/>
            </a:prstGeom>
            <a:ln cap="flat" w="6759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3" id="23"/>
            <p:cNvSpPr txBox="true"/>
            <p:nvPr/>
          </p:nvSpPr>
          <p:spPr>
            <a:xfrm rot="0">
              <a:off x="3960017" y="963942"/>
              <a:ext cx="2131166" cy="746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1"/>
                </a:lnSpc>
                <a:spcBef>
                  <a:spcPct val="0"/>
                </a:spcBef>
              </a:pPr>
              <a:r>
                <a:rPr lang="en-US" b="true" sz="3415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TP + FP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647749" y="5739411"/>
            <a:ext cx="4964288" cy="1282597"/>
            <a:chOff x="0" y="0"/>
            <a:chExt cx="6619050" cy="1710130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177867"/>
              <a:ext cx="3453362" cy="984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475"/>
                </a:lnSpc>
              </a:pPr>
              <a:r>
                <a:rPr lang="en-US" sz="1054" b="true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                            </a:t>
              </a:r>
            </a:p>
            <a:p>
              <a:pPr algn="r">
                <a:lnSpc>
                  <a:spcPts val="4781"/>
                </a:lnSpc>
                <a:spcBef>
                  <a:spcPct val="0"/>
                </a:spcBef>
              </a:pPr>
              <a:r>
                <a:rPr lang="en-US" b="true" sz="3415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Recall </a:t>
              </a:r>
              <a:r>
                <a:rPr lang="en-US" b="true" sz="3415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=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4644954" y="-66675"/>
              <a:ext cx="761292" cy="746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1"/>
                </a:lnSpc>
                <a:spcBef>
                  <a:spcPct val="0"/>
                </a:spcBef>
              </a:pPr>
              <a:r>
                <a:rPr lang="en-US" b="true" sz="3415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TP</a:t>
              </a:r>
            </a:p>
          </p:txBody>
        </p:sp>
        <p:sp>
          <p:nvSpPr>
            <p:cNvPr name="AutoShape 27" id="27"/>
            <p:cNvSpPr/>
            <p:nvPr/>
          </p:nvSpPr>
          <p:spPr>
            <a:xfrm>
              <a:off x="3487157" y="849895"/>
              <a:ext cx="3131893" cy="0"/>
            </a:xfrm>
            <a:prstGeom prst="line">
              <a:avLst/>
            </a:prstGeom>
            <a:ln cap="flat" w="6759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8" id="28"/>
            <p:cNvSpPr txBox="true"/>
            <p:nvPr/>
          </p:nvSpPr>
          <p:spPr>
            <a:xfrm rot="0">
              <a:off x="3934715" y="963942"/>
              <a:ext cx="2181768" cy="7461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81"/>
                </a:lnSpc>
                <a:spcBef>
                  <a:spcPct val="0"/>
                </a:spcBef>
              </a:pPr>
              <a:r>
                <a:rPr lang="en-US" b="true" sz="3415">
                  <a:solidFill>
                    <a:srgbClr val="085209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TP + FN</a:t>
              </a:r>
            </a:p>
          </p:txBody>
        </p:sp>
      </p:grpSp>
      <p:sp>
        <p:nvSpPr>
          <p:cNvPr name="Freeform 29" id="29">
            <a:hlinkClick r:id="rId3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220014" y="446692"/>
            <a:ext cx="11847972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EVALUATION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4514" y="1819757"/>
            <a:ext cx="6446547" cy="743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5"/>
              </a:lnSpc>
            </a:pPr>
            <a:r>
              <a:rPr lang="en-US" sz="1054" b="true">
                <a:solidFill>
                  <a:srgbClr val="085209"/>
                </a:solidFill>
                <a:latin typeface="Inter Bold"/>
                <a:ea typeface="Inter Bold"/>
                <a:cs typeface="Inter Bold"/>
                <a:sym typeface="Inter Bold"/>
              </a:rPr>
              <a:t>                             </a:t>
            </a:r>
          </a:p>
          <a:p>
            <a:pPr algn="l">
              <a:lnSpc>
                <a:spcPts val="4781"/>
              </a:lnSpc>
              <a:spcBef>
                <a:spcPct val="0"/>
              </a:spcBef>
            </a:pPr>
            <a:r>
              <a:rPr lang="en-US" b="true" sz="3415">
                <a:solidFill>
                  <a:srgbClr val="085209"/>
                </a:solidFill>
                <a:latin typeface="Inter Bold"/>
                <a:ea typeface="Inter Bold"/>
                <a:cs typeface="Inter Bold"/>
                <a:sym typeface="Inter Bold"/>
              </a:rPr>
              <a:t> Classification Report</a:t>
            </a:r>
          </a:p>
        </p:txBody>
      </p:sp>
      <p:graphicFrame>
        <p:nvGraphicFramePr>
          <p:cNvPr name="Object 10" id="10"/>
          <p:cNvGraphicFramePr/>
          <p:nvPr/>
        </p:nvGraphicFramePr>
        <p:xfrm>
          <a:off x="4717788" y="3107413"/>
          <a:ext cx="6286500" cy="5029200"/>
        </p:xfrm>
        <a:graphic>
          <a:graphicData uri="http://schemas.openxmlformats.org/presentationml/2006/ole">
            <p:oleObj imgW="7543800" imgH="62865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Freeform 11" id="11">
            <a:hlinkClick r:id="rId5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878531" y="2177971"/>
            <a:ext cx="8530937" cy="7291285"/>
          </a:xfrm>
          <a:custGeom>
            <a:avLst/>
            <a:gdLst/>
            <a:ahLst/>
            <a:cxnLst/>
            <a:rect r="r" b="b" t="t" l="l"/>
            <a:pathLst>
              <a:path h="7291285" w="8530937">
                <a:moveTo>
                  <a:pt x="0" y="0"/>
                </a:moveTo>
                <a:lnTo>
                  <a:pt x="8530938" y="0"/>
                </a:lnTo>
                <a:lnTo>
                  <a:pt x="8530938" y="7291285"/>
                </a:lnTo>
                <a:lnTo>
                  <a:pt x="0" y="7291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20014" y="446692"/>
            <a:ext cx="11847972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EVALUATION</a:t>
            </a:r>
          </a:p>
        </p:txBody>
      </p:sp>
      <p:sp>
        <p:nvSpPr>
          <p:cNvPr name="Freeform 10" id="10">
            <a:hlinkClick r:id="rId4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99259" y="9808420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1010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220014" y="876300"/>
            <a:ext cx="11847972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ERROR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09407" y="2914239"/>
            <a:ext cx="12069186" cy="503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5"/>
              </a:lnSpc>
            </a:pPr>
            <a:r>
              <a:rPr lang="en-US" sz="35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Confusion between Negative Emotions</a:t>
            </a:r>
          </a:p>
          <a:p>
            <a:pPr algn="l" marL="764343" indent="-382171" lvl="1">
              <a:lnSpc>
                <a:spcPts val="5735"/>
              </a:lnSpc>
              <a:buFont typeface="Arial"/>
              <a:buChar char="•"/>
            </a:pPr>
            <a:r>
              <a:rPr lang="en-US" sz="3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"Sad" &amp; "Disgust" have lower F1-scores (0.90-0.92), indicating more errors.</a:t>
            </a:r>
          </a:p>
          <a:p>
            <a:pPr algn="l">
              <a:lnSpc>
                <a:spcPts val="5735"/>
              </a:lnSpc>
            </a:pPr>
            <a:r>
              <a:rPr lang="en-US" sz="35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</a:t>
            </a:r>
          </a:p>
          <a:p>
            <a:pPr algn="l" marL="764343" indent="-382171" lvl="1">
              <a:lnSpc>
                <a:spcPts val="5735"/>
              </a:lnSpc>
              <a:buFont typeface="Arial"/>
              <a:buChar char="•"/>
            </a:pPr>
            <a:r>
              <a:rPr lang="en-US" sz="3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model mixes up "disgust" with "fearful" or "sad."</a:t>
            </a:r>
          </a:p>
          <a:p>
            <a:pPr algn="l">
              <a:lnSpc>
                <a:spcPts val="5735"/>
              </a:lnSpc>
            </a:pPr>
            <a:r>
              <a:rPr lang="en-US" sz="35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Reason</a:t>
            </a:r>
          </a:p>
          <a:p>
            <a:pPr algn="l" marL="764343" indent="-382171" lvl="1">
              <a:lnSpc>
                <a:spcPts val="5735"/>
              </a:lnSpc>
              <a:buFont typeface="Arial"/>
              <a:buChar char="•"/>
            </a:pPr>
            <a:r>
              <a:rPr lang="en-US" sz="3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These emotions share similar speech patterns.</a:t>
            </a:r>
          </a:p>
        </p:txBody>
      </p:sp>
      <p:sp>
        <p:nvSpPr>
          <p:cNvPr name="Freeform 10" id="10">
            <a:hlinkClick r:id="rId3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73045" y="876300"/>
            <a:ext cx="11341910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SYSTEM DEMO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48121" y="3292064"/>
            <a:ext cx="12191758" cy="2958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970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Simple chatbot built and developed using C#, .NET, and WPF.</a:t>
            </a:r>
          </a:p>
          <a:p>
            <a:pPr algn="l" marL="785932" indent="-392966" lvl="1">
              <a:lnSpc>
                <a:spcPts val="5970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Libraries used including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NAudio, Newtonsoft, RestSharp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...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>
            <a:hlinkClick r:id="rId3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FUTURE 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09407" y="3570443"/>
            <a:ext cx="12069186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Further improvement on Model via usage of other techniques and methods.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more varied dataset.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Distinguishing between similar and/or ambiguous emotions.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>
            <a:hlinkClick r:id="rId3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482873" y="2396599"/>
            <a:ext cx="21272796" cy="7099796"/>
          </a:xfrm>
          <a:custGeom>
            <a:avLst/>
            <a:gdLst/>
            <a:ahLst/>
            <a:cxnLst/>
            <a:rect r="r" b="b" t="t" l="l"/>
            <a:pathLst>
              <a:path h="7099796" w="21272796">
                <a:moveTo>
                  <a:pt x="0" y="0"/>
                </a:moveTo>
                <a:lnTo>
                  <a:pt x="21272796" y="0"/>
                </a:lnTo>
                <a:lnTo>
                  <a:pt x="21272796" y="7099796"/>
                </a:lnTo>
                <a:lnTo>
                  <a:pt x="0" y="7099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>
            <a:hlinkClick r:id="rId4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93018" y="895350"/>
            <a:ext cx="1230196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PROJECT PIPELINE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766491" y="2607278"/>
            <a:ext cx="9492809" cy="4686323"/>
          </a:xfrm>
          <a:custGeom>
            <a:avLst/>
            <a:gdLst/>
            <a:ahLst/>
            <a:cxnLst/>
            <a:rect r="r" b="b" t="t" l="l"/>
            <a:pathLst>
              <a:path h="4686323" w="9492809">
                <a:moveTo>
                  <a:pt x="0" y="0"/>
                </a:moveTo>
                <a:lnTo>
                  <a:pt x="9492809" y="0"/>
                </a:lnTo>
                <a:lnTo>
                  <a:pt x="9492809" y="4686323"/>
                </a:lnTo>
                <a:lnTo>
                  <a:pt x="0" y="4686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75411" y="876300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184093"/>
            <a:ext cx="7307317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Training dataset: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RAVDESS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423845"/>
            <a:ext cx="7307317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description: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1320" y="5996807"/>
            <a:ext cx="16285360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Files: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1440 audio files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Language: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English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Emotions: Neutral, Calm, Happy, Sad, Angry, Fearful, Disgust, Surprised</a:t>
            </a:r>
          </a:p>
        </p:txBody>
      </p:sp>
      <p:sp>
        <p:nvSpPr>
          <p:cNvPr name="Freeform 13" id="13">
            <a:hlinkClick r:id="rId4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13596" y="1194757"/>
            <a:ext cx="1206080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PREPROCESSING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4089" y="3372671"/>
            <a:ext cx="16195211" cy="430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74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Oversampling with Pitch-Shifted Audio (only Neutral Class):</a:t>
            </a:r>
          </a:p>
          <a:p>
            <a:pPr algn="l">
              <a:lnSpc>
                <a:spcPts val="5740"/>
              </a:lnSpc>
            </a:pPr>
            <a:r>
              <a:rPr lang="en-US" sz="3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Each new sample was randomly pitch-shifted by ±2 semitones.</a:t>
            </a:r>
          </a:p>
          <a:p>
            <a:pPr algn="l">
              <a:lnSpc>
                <a:spcPts val="5740"/>
              </a:lnSpc>
            </a:pPr>
          </a:p>
          <a:p>
            <a:pPr algn="l" marL="755651" indent="-377825" lvl="1">
              <a:lnSpc>
                <a:spcPts val="574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Additive Gaussian Noise:</a:t>
            </a:r>
          </a:p>
          <a:p>
            <a:pPr algn="l">
              <a:lnSpc>
                <a:spcPts val="5740"/>
              </a:lnSpc>
            </a:pPr>
            <a:r>
              <a:rPr lang="en-US" sz="3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Duplicate all original samples.</a:t>
            </a:r>
          </a:p>
          <a:p>
            <a:pPr algn="l">
              <a:lnSpc>
                <a:spcPts val="5740"/>
              </a:lnSpc>
            </a:pPr>
            <a:r>
              <a:rPr lang="en-US" sz="3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Gaussian noise (0.005–0.007) was randomly added to each copy samples.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>
            <a:hlinkClick r:id="rId3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13596" y="1194757"/>
            <a:ext cx="1206080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FEATURES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01966" y="3792949"/>
            <a:ext cx="15084068" cy="379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Mel-spectrogram:  power spectral density projected onto the Mel scale over time. </a:t>
            </a:r>
          </a:p>
          <a:p>
            <a:pPr algn="l">
              <a:lnSpc>
                <a:spcPts val="5635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MFCC (Mel-Frequency Cepstral Coefficients): Cepstral features derived from the DCT (Discrete Cosine Transform) of log-Mel spectrograms.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>
            <a:hlinkClick r:id="rId3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29563" y="2710059"/>
            <a:ext cx="16628874" cy="5965609"/>
          </a:xfrm>
          <a:custGeom>
            <a:avLst/>
            <a:gdLst/>
            <a:ahLst/>
            <a:cxnLst/>
            <a:rect r="r" b="b" t="t" l="l"/>
            <a:pathLst>
              <a:path h="5965609" w="16628874">
                <a:moveTo>
                  <a:pt x="0" y="0"/>
                </a:moveTo>
                <a:lnTo>
                  <a:pt x="16628874" y="0"/>
                </a:lnTo>
                <a:lnTo>
                  <a:pt x="16628874" y="5965608"/>
                </a:lnTo>
                <a:lnTo>
                  <a:pt x="0" y="5965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13596" y="189768"/>
            <a:ext cx="1206080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FEATURES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98655" y="2386844"/>
            <a:ext cx="138672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(n_mels=40)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68146" y="2386844"/>
            <a:ext cx="151923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(n_mfcc=40)</a:t>
            </a:r>
          </a:p>
        </p:txBody>
      </p:sp>
      <p:sp>
        <p:nvSpPr>
          <p:cNvPr name="Freeform 12" id="12">
            <a:hlinkClick r:id="rId4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88343" y="2870382"/>
            <a:ext cx="8655657" cy="4273046"/>
          </a:xfrm>
          <a:custGeom>
            <a:avLst/>
            <a:gdLst/>
            <a:ahLst/>
            <a:cxnLst/>
            <a:rect r="r" b="b" t="t" l="l"/>
            <a:pathLst>
              <a:path h="4273046" w="8655657">
                <a:moveTo>
                  <a:pt x="0" y="0"/>
                </a:moveTo>
                <a:lnTo>
                  <a:pt x="8655657" y="0"/>
                </a:lnTo>
                <a:lnTo>
                  <a:pt x="8655657" y="4273046"/>
                </a:lnTo>
                <a:lnTo>
                  <a:pt x="0" y="4273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28756" y="2870382"/>
            <a:ext cx="7195776" cy="5644962"/>
          </a:xfrm>
          <a:custGeom>
            <a:avLst/>
            <a:gdLst/>
            <a:ahLst/>
            <a:cxnLst/>
            <a:rect r="r" b="b" t="t" l="l"/>
            <a:pathLst>
              <a:path h="5644962" w="7195776">
                <a:moveTo>
                  <a:pt x="0" y="0"/>
                </a:moveTo>
                <a:lnTo>
                  <a:pt x="7195776" y="0"/>
                </a:lnTo>
                <a:lnTo>
                  <a:pt x="7195776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13596" y="189768"/>
            <a:ext cx="1206080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FEATURES </a:t>
            </a:r>
          </a:p>
        </p:txBody>
      </p:sp>
      <p:sp>
        <p:nvSpPr>
          <p:cNvPr name="Freeform 11" id="11">
            <a:hlinkClick r:id="rId5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4596651"/>
            <a:ext cx="7801922" cy="4661649"/>
          </a:xfrm>
          <a:custGeom>
            <a:avLst/>
            <a:gdLst/>
            <a:ahLst/>
            <a:cxnLst/>
            <a:rect r="r" b="b" t="t" l="l"/>
            <a:pathLst>
              <a:path h="4661649" w="7801922">
                <a:moveTo>
                  <a:pt x="0" y="0"/>
                </a:moveTo>
                <a:lnTo>
                  <a:pt x="7801922" y="0"/>
                </a:lnTo>
                <a:lnTo>
                  <a:pt x="7801922" y="4661649"/>
                </a:lnTo>
                <a:lnTo>
                  <a:pt x="0" y="4661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86804" y="2132783"/>
            <a:ext cx="6572496" cy="5257997"/>
          </a:xfrm>
          <a:custGeom>
            <a:avLst/>
            <a:gdLst/>
            <a:ahLst/>
            <a:cxnLst/>
            <a:rect r="r" b="b" t="t" l="l"/>
            <a:pathLst>
              <a:path h="5257997" w="6572496">
                <a:moveTo>
                  <a:pt x="0" y="0"/>
                </a:moveTo>
                <a:lnTo>
                  <a:pt x="6572496" y="0"/>
                </a:lnTo>
                <a:lnTo>
                  <a:pt x="6572496" y="5257997"/>
                </a:lnTo>
                <a:lnTo>
                  <a:pt x="0" y="52579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13596" y="189768"/>
            <a:ext cx="1206080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FEATURES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52059" y="3028133"/>
            <a:ext cx="4861802" cy="141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Before:</a:t>
            </a:r>
          </a:p>
          <a:p>
            <a:pPr algn="ctr">
              <a:lnSpc>
                <a:spcPts val="3779"/>
              </a:lnSpc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Raw input features – classes are mixed.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86804" y="7715808"/>
            <a:ext cx="5887786" cy="141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After:</a:t>
            </a:r>
          </a:p>
          <a:p>
            <a:pPr algn="ctr">
              <a:lnSpc>
                <a:spcPts val="3779"/>
              </a:lnSpc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Learned feature embeddings – emotions are well-separated.</a:t>
            </a:r>
          </a:p>
        </p:txBody>
      </p:sp>
      <p:sp>
        <p:nvSpPr>
          <p:cNvPr name="Freeform 13" id="13">
            <a:hlinkClick r:id="rId5" action="ppaction://hlinksldjump"/>
          </p:cNvPr>
          <p:cNvSpPr/>
          <p:nvPr/>
        </p:nvSpPr>
        <p:spPr>
          <a:xfrm flipH="false" flipV="false" rot="0">
            <a:off x="17538827" y="9054670"/>
            <a:ext cx="749173" cy="749173"/>
          </a:xfrm>
          <a:custGeom>
            <a:avLst/>
            <a:gdLst/>
            <a:ahLst/>
            <a:cxnLst/>
            <a:rect r="r" b="b" t="t" l="l"/>
            <a:pathLst>
              <a:path h="749173" w="749173">
                <a:moveTo>
                  <a:pt x="0" y="0"/>
                </a:moveTo>
                <a:lnTo>
                  <a:pt x="749173" y="0"/>
                </a:lnTo>
                <a:lnTo>
                  <a:pt x="749173" y="749173"/>
                </a:lnTo>
                <a:lnTo>
                  <a:pt x="0" y="7491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DAGtTmcJ6bM</dc:identifier>
  <dcterms:modified xsi:type="dcterms:W3CDTF">2011-08-01T06:04:30Z</dcterms:modified>
  <cp:revision>1</cp:revision>
  <dc:title>DPL_SER_present</dc:title>
</cp:coreProperties>
</file>