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67275" cy="42794238"/>
  <p:notesSz cx="37441188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CD"/>
    <a:srgbClr val="FE7AFE"/>
    <a:srgbClr val="F8F8F8"/>
    <a:srgbClr val="EAEAEA"/>
    <a:srgbClr val="FFFFBF"/>
    <a:srgbClr val="FFFF9D"/>
    <a:srgbClr val="FFF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 autoAdjust="0"/>
  </p:normalViewPr>
  <p:slideViewPr>
    <p:cSldViewPr>
      <p:cViewPr>
        <p:scale>
          <a:sx n="30" d="100"/>
          <a:sy n="30" d="100"/>
        </p:scale>
        <p:origin x="-930" y="2544"/>
      </p:cViewPr>
      <p:guideLst>
        <p:guide orient="horz" pos="12418"/>
        <p:guide pos="177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6224250" cy="282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7031" tIns="268519" rIns="537031" bIns="268519" numCol="1" anchor="t" anchorCtr="0" compatLnSpc="1">
            <a:prstTxWarp prst="textNoShape">
              <a:avLst/>
            </a:prstTxWarp>
          </a:bodyPr>
          <a:lstStyle>
            <a:lvl1pPr defTabSz="5373688">
              <a:defRPr sz="71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1216938" y="0"/>
            <a:ext cx="16224250" cy="282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7031" tIns="268519" rIns="537031" bIns="268519" numCol="1" anchor="t" anchorCtr="0" compatLnSpc="1">
            <a:prstTxWarp prst="textNoShape">
              <a:avLst/>
            </a:prstTxWarp>
          </a:bodyPr>
          <a:lstStyle>
            <a:lvl1pPr algn="r" defTabSz="5373688">
              <a:defRPr sz="71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53722588"/>
            <a:ext cx="16224250" cy="282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7031" tIns="268519" rIns="537031" bIns="268519" numCol="1" anchor="b" anchorCtr="0" compatLnSpc="1">
            <a:prstTxWarp prst="textNoShape">
              <a:avLst/>
            </a:prstTxWarp>
          </a:bodyPr>
          <a:lstStyle>
            <a:lvl1pPr defTabSz="5373688">
              <a:defRPr sz="71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1216938" y="53722588"/>
            <a:ext cx="16224250" cy="282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7031" tIns="268519" rIns="537031" bIns="268519" numCol="1" anchor="b" anchorCtr="0" compatLnSpc="1">
            <a:prstTxWarp prst="textNoShape">
              <a:avLst/>
            </a:prstTxWarp>
          </a:bodyPr>
          <a:lstStyle>
            <a:lvl1pPr algn="r" defTabSz="5373688">
              <a:defRPr sz="7100"/>
            </a:lvl1pPr>
          </a:lstStyle>
          <a:p>
            <a:pPr>
              <a:defRPr/>
            </a:pPr>
            <a:fld id="{618FEABD-8149-4464-BDDD-BFDDC5858E75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01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6224250" cy="282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9231" tIns="269615" rIns="539231" bIns="269615" numCol="1" anchor="t" anchorCtr="0" compatLnSpc="1">
            <a:prstTxWarp prst="textNoShape">
              <a:avLst/>
            </a:prstTxWarp>
          </a:bodyPr>
          <a:lstStyle>
            <a:lvl1pPr defTabSz="5392738">
              <a:defRPr sz="71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1207413" y="0"/>
            <a:ext cx="16225837" cy="282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9231" tIns="269615" rIns="539231" bIns="269615" numCol="1" anchor="t" anchorCtr="0" compatLnSpc="1">
            <a:prstTxWarp prst="textNoShape">
              <a:avLst/>
            </a:prstTxWarp>
          </a:bodyPr>
          <a:lstStyle>
            <a:lvl1pPr algn="r" defTabSz="5392738">
              <a:defRPr sz="71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22038" y="4241800"/>
            <a:ext cx="14997112" cy="21205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44913" y="26860500"/>
            <a:ext cx="29952950" cy="2544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9231" tIns="269615" rIns="539231" bIns="2696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53713063"/>
            <a:ext cx="16224250" cy="282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9231" tIns="269615" rIns="539231" bIns="269615" numCol="1" anchor="b" anchorCtr="0" compatLnSpc="1">
            <a:prstTxWarp prst="textNoShape">
              <a:avLst/>
            </a:prstTxWarp>
          </a:bodyPr>
          <a:lstStyle>
            <a:lvl1pPr defTabSz="5392738">
              <a:defRPr sz="71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1207413" y="53713063"/>
            <a:ext cx="16225837" cy="282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9231" tIns="269615" rIns="539231" bIns="269615" numCol="1" anchor="b" anchorCtr="0" compatLnSpc="1">
            <a:prstTxWarp prst="textNoShape">
              <a:avLst/>
            </a:prstTxWarp>
          </a:bodyPr>
          <a:lstStyle>
            <a:lvl1pPr algn="r" defTabSz="5392738">
              <a:defRPr sz="7100"/>
            </a:lvl1pPr>
          </a:lstStyle>
          <a:p>
            <a:pPr>
              <a:defRPr/>
            </a:pPr>
            <a:fld id="{417A4E19-693A-4AF4-84AF-B4EE78BBB4E7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266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5392738"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5392738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5392738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5392738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5392738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53927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53927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53927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53927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57BD34-2C39-42DE-9090-E1E32847DDE8}" type="slidenum">
              <a:rPr lang="en-US" sz="7100" smtClean="0"/>
              <a:pPr eaLnBrk="1" hangingPunct="1"/>
              <a:t>1</a:t>
            </a:fld>
            <a:endParaRPr lang="en-US" sz="7100" dirty="0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756682" y="1426475"/>
            <a:ext cx="28784179" cy="37658929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7488" tIns="208744" rIns="417488" bIns="208744"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700626" y="33408977"/>
            <a:ext cx="28874980" cy="8309121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9985322"/>
            <a:ext cx="25727184" cy="11107956"/>
          </a:xfrm>
        </p:spPr>
        <p:txBody>
          <a:bodyPr anchor="b">
            <a:normAutofit/>
          </a:bodyPr>
          <a:lstStyle>
            <a:lvl1pPr>
              <a:defRPr sz="201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091" y="22189611"/>
            <a:ext cx="21187093" cy="9192836"/>
          </a:xfrm>
        </p:spPr>
        <p:txBody>
          <a:bodyPr>
            <a:normAutofit/>
          </a:bodyPr>
          <a:lstStyle>
            <a:lvl1pPr marL="0" indent="0" algn="ctr">
              <a:buNone/>
              <a:defRPr sz="9100">
                <a:solidFill>
                  <a:srgbClr val="FFFFFF"/>
                </a:solidFill>
              </a:defRPr>
            </a:lvl1pPr>
            <a:lvl2pPr marL="2087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4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2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772B9-6605-4A51-A0D1-D2C87651586A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772B9-6605-4A51-A0D1-D2C87651586A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756682" y="1426474"/>
            <a:ext cx="28784179" cy="8901202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7488" tIns="208744" rIns="417488" bIns="208744"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772B9-6605-4A51-A0D1-D2C87651586A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700626" y="4456585"/>
            <a:ext cx="28874980" cy="8309121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43774" y="9034342"/>
            <a:ext cx="6810137" cy="28001166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364" y="9034339"/>
            <a:ext cx="19925956" cy="28001172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772B9-6605-4A51-A0D1-D2C87651586A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756682" y="1426474"/>
            <a:ext cx="28784179" cy="2955655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7488" tIns="208744" rIns="417488" bIns="208744"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20017441" y="26230609"/>
            <a:ext cx="9521180" cy="445555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417488" tIns="208744" rIns="417488" bIns="208744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8670133" y="25429998"/>
            <a:ext cx="18352730" cy="5304901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417488" tIns="208744" rIns="417488" bIns="208744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9363286" y="25506577"/>
            <a:ext cx="18099394" cy="4831493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417488" tIns="208744" rIns="417488" bIns="208744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18567798" y="25423038"/>
            <a:ext cx="10949710" cy="4065696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417488" tIns="208744" rIns="417488" bIns="208744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700626" y="25325572"/>
            <a:ext cx="28874980" cy="8298475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417488" tIns="208744" rIns="417488" bIns="208744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054" y="15372728"/>
            <a:ext cx="25727184" cy="9509831"/>
          </a:xfrm>
        </p:spPr>
        <p:txBody>
          <a:bodyPr anchor="t">
            <a:normAutofit/>
          </a:bodyPr>
          <a:lstStyle>
            <a:lvl1pPr algn="ctr">
              <a:defRPr sz="201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6073" y="8969745"/>
            <a:ext cx="21243145" cy="5864402"/>
          </a:xfrm>
        </p:spPr>
        <p:txBody>
          <a:bodyPr anchor="b">
            <a:normAutofit/>
          </a:bodyPr>
          <a:lstStyle>
            <a:lvl1pPr marL="0" indent="0" algn="ctr">
              <a:buNone/>
              <a:defRPr sz="9100">
                <a:solidFill>
                  <a:srgbClr val="FFFFFF"/>
                </a:solidFill>
              </a:defRPr>
            </a:lvl1pPr>
            <a:lvl2pPr marL="208743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4876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231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4975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772B9-6605-4A51-A0D1-D2C87651586A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772B9-6605-4A51-A0D1-D2C87651586A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39775" y="16718282"/>
            <a:ext cx="12651721" cy="215112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5375776" y="16718282"/>
            <a:ext cx="12651721" cy="215112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9778" y="16711555"/>
            <a:ext cx="12651721" cy="3992145"/>
          </a:xfrm>
        </p:spPr>
        <p:txBody>
          <a:bodyPr anchor="ctr"/>
          <a:lstStyle>
            <a:lvl1pPr marL="0" indent="0" algn="ctr">
              <a:buNone/>
              <a:defRPr sz="11000" b="0">
                <a:solidFill>
                  <a:schemeClr val="tx2"/>
                </a:solidFill>
                <a:latin typeface="+mj-lt"/>
              </a:defRPr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2018" y="21397122"/>
            <a:ext cx="12644647" cy="16830422"/>
          </a:xfrm>
        </p:spPr>
        <p:txBody>
          <a:bodyPr/>
          <a:lstStyle>
            <a:lvl1pPr>
              <a:defRPr sz="9100"/>
            </a:lvl1pPr>
            <a:lvl2pPr>
              <a:defRPr sz="8200"/>
            </a:lvl2pPr>
            <a:lvl3pPr>
              <a:defRPr sz="7300"/>
            </a:lvl3pPr>
            <a:lvl4pPr>
              <a:defRPr sz="6400"/>
            </a:lvl4pPr>
            <a:lvl5pPr>
              <a:defRPr sz="64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5865" y="16711549"/>
            <a:ext cx="12651721" cy="3992145"/>
          </a:xfrm>
        </p:spPr>
        <p:txBody>
          <a:bodyPr anchor="ctr"/>
          <a:lstStyle>
            <a:lvl1pPr marL="0" indent="0" algn="ctr">
              <a:buNone/>
              <a:defRPr sz="11000" b="0" i="0">
                <a:solidFill>
                  <a:schemeClr val="tx2"/>
                </a:solidFill>
                <a:latin typeface="+mj-lt"/>
              </a:defRPr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355" y="21397122"/>
            <a:ext cx="12651721" cy="16830422"/>
          </a:xfrm>
        </p:spPr>
        <p:txBody>
          <a:bodyPr/>
          <a:lstStyle>
            <a:lvl1pPr>
              <a:defRPr sz="9100"/>
            </a:lvl1pPr>
            <a:lvl2pPr>
              <a:defRPr sz="8200"/>
            </a:lvl2pPr>
            <a:lvl3pPr>
              <a:defRPr sz="7300"/>
            </a:lvl3pPr>
            <a:lvl4pPr>
              <a:defRPr sz="6400"/>
            </a:lvl4pPr>
            <a:lvl5pPr>
              <a:defRPr sz="64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772B9-6605-4A51-A0D1-D2C87651586A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772B9-6605-4A51-A0D1-D2C87651586A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756682" y="1426474"/>
            <a:ext cx="28784179" cy="8901202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7488" tIns="208744" rIns="417488" bIns="208744"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700626" y="4456585"/>
            <a:ext cx="28874980" cy="8298475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772B9-6605-4A51-A0D1-D2C87651586A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756682" y="1426474"/>
            <a:ext cx="28784179" cy="8901202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7488" tIns="208744" rIns="417488" bIns="208744"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772B9-6605-4A51-A0D1-D2C87651586A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6727" y="22348105"/>
            <a:ext cx="11098001" cy="1188729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2739"/>
              </a:spcAft>
              <a:buNone/>
              <a:defRPr sz="8200">
                <a:solidFill>
                  <a:schemeClr val="tx2"/>
                </a:solidFill>
              </a:defRPr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700626" y="4456585"/>
            <a:ext cx="28874980" cy="8309121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3026727" y="14264746"/>
            <a:ext cx="11098001" cy="7817081"/>
          </a:xfrm>
        </p:spPr>
        <p:txBody>
          <a:bodyPr anchor="b">
            <a:noAutofit/>
          </a:bodyPr>
          <a:lstStyle>
            <a:lvl1pPr algn="l">
              <a:defRPr sz="146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8317" y="11411797"/>
            <a:ext cx="12922763" cy="23774577"/>
          </a:xfrm>
        </p:spPr>
        <p:txBody>
          <a:bodyPr anchor="ctr"/>
          <a:lstStyle>
            <a:lvl1pPr>
              <a:buClr>
                <a:schemeClr val="bg1"/>
              </a:buClr>
              <a:defRPr sz="100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91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82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73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7300">
                <a:solidFill>
                  <a:schemeClr val="tx2"/>
                </a:solidFill>
              </a:defRPr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756682" y="1426475"/>
            <a:ext cx="28784179" cy="37658929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7488" tIns="208744" rIns="417488" bIns="208744"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700626" y="33408977"/>
            <a:ext cx="28874980" cy="8309121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3793" y="2113298"/>
            <a:ext cx="12620120" cy="15162901"/>
          </a:xfrm>
        </p:spPr>
        <p:txBody>
          <a:bodyPr anchor="b">
            <a:normAutofit/>
          </a:bodyPr>
          <a:lstStyle>
            <a:lvl1pPr algn="l">
              <a:defRPr sz="1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14522" y="17381858"/>
            <a:ext cx="12639391" cy="15110066"/>
          </a:xfrm>
        </p:spPr>
        <p:txBody>
          <a:bodyPr>
            <a:normAutofit/>
          </a:bodyPr>
          <a:lstStyle>
            <a:lvl1pPr marL="0" indent="0">
              <a:buNone/>
              <a:defRPr sz="8200">
                <a:solidFill>
                  <a:srgbClr val="FFFFFF"/>
                </a:solidFill>
              </a:defRPr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772B9-6605-4A51-A0D1-D2C87651586A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4500" y="8558848"/>
            <a:ext cx="11804237" cy="18258875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14600">
                <a:solidFill>
                  <a:schemeClr val="bg1"/>
                </a:solidFill>
              </a:defRPr>
            </a:lvl1pPr>
            <a:lvl2pPr marL="2087438" indent="0">
              <a:buNone/>
              <a:defRPr sz="12800"/>
            </a:lvl2pPr>
            <a:lvl3pPr marL="4174876" indent="0">
              <a:buNone/>
              <a:defRPr sz="11000"/>
            </a:lvl3pPr>
            <a:lvl4pPr marL="6262314" indent="0">
              <a:buNone/>
              <a:defRPr sz="9100"/>
            </a:lvl4pPr>
            <a:lvl5pPr marL="8349752" indent="0">
              <a:buNone/>
              <a:defRPr sz="9100"/>
            </a:lvl5pPr>
            <a:lvl6pPr marL="10437190" indent="0">
              <a:buNone/>
              <a:defRPr sz="9100"/>
            </a:lvl6pPr>
            <a:lvl7pPr marL="12524628" indent="0">
              <a:buNone/>
              <a:defRPr sz="9100"/>
            </a:lvl7pPr>
            <a:lvl8pPr marL="14612066" indent="0">
              <a:buNone/>
              <a:defRPr sz="9100"/>
            </a:lvl8pPr>
            <a:lvl9pPr marL="16699504" indent="0">
              <a:buNone/>
              <a:defRPr sz="91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756682" y="1426474"/>
            <a:ext cx="28784179" cy="15405926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7488" tIns="208744" rIns="417488" bIns="208744"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700626" y="10479715"/>
            <a:ext cx="28874980" cy="829847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2111182"/>
            <a:ext cx="27240548" cy="7817081"/>
          </a:xfrm>
          <a:prstGeom prst="rect">
            <a:avLst/>
          </a:prstGeom>
        </p:spPr>
        <p:txBody>
          <a:bodyPr vert="horz" lIns="417488" tIns="208744" rIns="417488" bIns="208744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092113" y="39001316"/>
            <a:ext cx="12534207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r">
              <a:defRPr sz="46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957" y="39001316"/>
            <a:ext cx="12534210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l">
              <a:defRPr sz="46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210778" y="39001310"/>
            <a:ext cx="3845725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ctr">
              <a:defRPr sz="46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8B772B9-6605-4A51-A0D1-D2C87651586A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6604" y="16695038"/>
            <a:ext cx="24522097" cy="21532503"/>
          </a:xfrm>
          <a:prstGeom prst="rect">
            <a:avLst/>
          </a:prstGeom>
        </p:spPr>
        <p:txBody>
          <a:bodyPr vert="horz" lIns="417488" tIns="208744" rIns="417488" bIns="208744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174876" rtl="0" eaLnBrk="1" latinLnBrk="0" hangingPunct="1">
        <a:spcBef>
          <a:spcPct val="0"/>
        </a:spcBef>
        <a:buNone/>
        <a:defRPr sz="201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252463" indent="-1252463" algn="l" defTabSz="4174876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1000" kern="1200">
          <a:solidFill>
            <a:schemeClr val="tx2"/>
          </a:solidFill>
          <a:latin typeface="+mn-lt"/>
          <a:ea typeface="+mn-ea"/>
          <a:cs typeface="+mn-cs"/>
        </a:defRPr>
      </a:lvl1pPr>
      <a:lvl2pPr marL="2631044" indent="-1252463" algn="l" defTabSz="4174876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0000" kern="1200">
          <a:solidFill>
            <a:schemeClr val="tx2"/>
          </a:solidFill>
          <a:latin typeface="+mn-lt"/>
          <a:ea typeface="+mn-ea"/>
          <a:cs typeface="+mn-cs"/>
        </a:defRPr>
      </a:lvl2pPr>
      <a:lvl3pPr marL="3906701" indent="-1043719" algn="l" defTabSz="4174876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9100" kern="1200">
          <a:solidFill>
            <a:schemeClr val="tx2"/>
          </a:solidFill>
          <a:latin typeface="+mn-lt"/>
          <a:ea typeface="+mn-ea"/>
          <a:cs typeface="+mn-cs"/>
        </a:defRPr>
      </a:lvl3pPr>
      <a:lvl4pPr marL="5218595" indent="-1043719" algn="l" defTabSz="4174876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8200" kern="1200">
          <a:solidFill>
            <a:schemeClr val="tx2"/>
          </a:solidFill>
          <a:latin typeface="+mn-lt"/>
          <a:ea typeface="+mn-ea"/>
          <a:cs typeface="+mn-cs"/>
        </a:defRPr>
      </a:lvl4pPr>
      <a:lvl5pPr marL="6679802" indent="-1043719" algn="l" defTabSz="4174876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7300" kern="1200">
          <a:solidFill>
            <a:schemeClr val="tx2"/>
          </a:solidFill>
          <a:latin typeface="+mn-lt"/>
          <a:ea typeface="+mn-ea"/>
          <a:cs typeface="+mn-cs"/>
        </a:defRPr>
      </a:lvl5pPr>
      <a:lvl6pPr marL="8141008" indent="-1043719" algn="l" defTabSz="4174876" rtl="0" eaLnBrk="1" latinLnBrk="0" hangingPunct="1">
        <a:spcBef>
          <a:spcPts val="1753"/>
        </a:spcBef>
        <a:buClr>
          <a:schemeClr val="accent1"/>
        </a:buClr>
        <a:buFont typeface="Symbol" pitchFamily="18" charset="2"/>
        <a:buChar char="*"/>
        <a:defRPr sz="6400" kern="1200">
          <a:solidFill>
            <a:schemeClr val="tx2"/>
          </a:solidFill>
          <a:latin typeface="+mn-lt"/>
          <a:ea typeface="+mn-ea"/>
          <a:cs typeface="+mn-cs"/>
        </a:defRPr>
      </a:lvl6pPr>
      <a:lvl7pPr marL="9602215" indent="-1043719" algn="l" defTabSz="4174876" rtl="0" eaLnBrk="1" latinLnBrk="0" hangingPunct="1">
        <a:spcBef>
          <a:spcPts val="1753"/>
        </a:spcBef>
        <a:buClr>
          <a:schemeClr val="accent1"/>
        </a:buClr>
        <a:buFont typeface="Symbol" pitchFamily="18" charset="2"/>
        <a:buChar char="*"/>
        <a:defRPr sz="6400" kern="1200">
          <a:solidFill>
            <a:schemeClr val="tx2"/>
          </a:solidFill>
          <a:latin typeface="+mn-lt"/>
          <a:ea typeface="+mn-ea"/>
          <a:cs typeface="+mn-cs"/>
        </a:defRPr>
      </a:lvl7pPr>
      <a:lvl8pPr marL="11063422" indent="-1043719" algn="l" defTabSz="4174876" rtl="0" eaLnBrk="1" latinLnBrk="0" hangingPunct="1">
        <a:spcBef>
          <a:spcPts val="1753"/>
        </a:spcBef>
        <a:buClr>
          <a:schemeClr val="accent1"/>
        </a:buClr>
        <a:buFont typeface="Symbol" pitchFamily="18" charset="2"/>
        <a:buChar char="*"/>
        <a:defRPr sz="6400" kern="1200">
          <a:solidFill>
            <a:schemeClr val="tx2"/>
          </a:solidFill>
          <a:latin typeface="+mn-lt"/>
          <a:ea typeface="+mn-ea"/>
          <a:cs typeface="+mn-cs"/>
        </a:defRPr>
      </a:lvl8pPr>
      <a:lvl9pPr marL="12524628" indent="-1043719" algn="l" defTabSz="4174876" rtl="0" eaLnBrk="1" latinLnBrk="0" hangingPunct="1">
        <a:spcBef>
          <a:spcPts val="1753"/>
        </a:spcBef>
        <a:buClr>
          <a:schemeClr val="accent1"/>
        </a:buClr>
        <a:buFont typeface="Symbol" pitchFamily="18" charset="2"/>
        <a:buChar char="*"/>
        <a:defRPr sz="6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438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876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2314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752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7190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4628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2066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9504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EEF3FB">
                <a:lumMod val="99000"/>
              </a:srgbClr>
            </a:gs>
            <a:gs pos="0">
              <a:schemeClr val="bg1"/>
            </a:gs>
            <a:gs pos="100000">
              <a:schemeClr val="accent2">
                <a:lumMod val="20000"/>
                <a:lumOff val="80000"/>
                <a:alpha val="51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2" t="14013" r="28346" b="32294"/>
          <a:stretch/>
        </p:blipFill>
        <p:spPr bwMode="auto">
          <a:xfrm>
            <a:off x="15560673" y="4709319"/>
            <a:ext cx="6631696" cy="533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8" t="11889" r="50000" b="49520"/>
          <a:stretch/>
        </p:blipFill>
        <p:spPr bwMode="auto">
          <a:xfrm>
            <a:off x="1303335" y="25130919"/>
            <a:ext cx="12352342" cy="594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1112837" y="42256809"/>
            <a:ext cx="26617736" cy="40011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s-EC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ESTA INVESTIGACIÓN FUE REALIZADA COMO TRABAJO  DE SIMULACIÓN POR UN ESTUDIANTE DE SEXTO  SEMESTRE DE LA CARRERA INFORMÁTICA EN EL PERIODO MAR./</a:t>
            </a:r>
            <a:r>
              <a:rPr lang="es-EC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2014 - </a:t>
            </a:r>
            <a:r>
              <a:rPr lang="es-EC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AG./2014 </a:t>
            </a:r>
            <a:endParaRPr lang="es-EC" sz="2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58" name="Text Box 61"/>
          <p:cNvSpPr txBox="1">
            <a:spLocks noChangeArrowheads="1"/>
          </p:cNvSpPr>
          <p:nvPr/>
        </p:nvSpPr>
        <p:spPr bwMode="auto">
          <a:xfrm>
            <a:off x="1265236" y="13319919"/>
            <a:ext cx="12420599" cy="9177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s-EC" sz="3600" dirty="0"/>
              <a:t>En la investigación se aplicó el método simulación que consiste en: </a:t>
            </a:r>
          </a:p>
          <a:p>
            <a:pPr algn="just" eaLnBrk="1" hangingPunct="1">
              <a:spcBef>
                <a:spcPct val="20000"/>
              </a:spcBef>
            </a:pPr>
            <a:r>
              <a:rPr lang="es-EC" sz="3600" dirty="0" smtClean="0"/>
              <a:t>Análisis, Formulación </a:t>
            </a:r>
            <a:r>
              <a:rPr lang="es-EC" sz="3600" dirty="0"/>
              <a:t>del </a:t>
            </a:r>
            <a:r>
              <a:rPr lang="es-EC" sz="3600" dirty="0" smtClean="0"/>
              <a:t>Modelo, </a:t>
            </a:r>
            <a:r>
              <a:rPr lang="es-EC" sz="3600" dirty="0"/>
              <a:t>Selección del Lenguaje </a:t>
            </a:r>
            <a:r>
              <a:rPr lang="es-EC" sz="3600" dirty="0" smtClean="0"/>
              <a:t>Apropiado, </a:t>
            </a:r>
            <a:r>
              <a:rPr lang="es-EC" sz="3600" dirty="0"/>
              <a:t>Codificación del </a:t>
            </a:r>
            <a:r>
              <a:rPr lang="es-EC" sz="3600" dirty="0" smtClean="0"/>
              <a:t>Modelo, Validación </a:t>
            </a:r>
            <a:r>
              <a:rPr lang="es-EC" sz="3600" dirty="0"/>
              <a:t>del </a:t>
            </a:r>
            <a:r>
              <a:rPr lang="es-EC" sz="3600" dirty="0" smtClean="0"/>
              <a:t>Modelo e Implementación,</a:t>
            </a:r>
            <a:endParaRPr lang="es-EC" sz="3600" dirty="0"/>
          </a:p>
          <a:p>
            <a:pPr algn="just" eaLnBrk="1" hangingPunct="1">
              <a:spcBef>
                <a:spcPct val="20000"/>
              </a:spcBef>
            </a:pPr>
            <a:r>
              <a:rPr lang="es-EC" sz="3600" dirty="0" smtClean="0"/>
              <a:t>Se utilizaron </a:t>
            </a:r>
            <a:r>
              <a:rPr lang="es-EC" sz="3600" dirty="0"/>
              <a:t>fórmulas  de Geometría Analítica para calcular la  pendiente de un segmento obtenido tras la simulación de números aleatorios. Las    coordenadas   (x</a:t>
            </a:r>
            <a:r>
              <a:rPr lang="es-EC" sz="3600" baseline="-25000" dirty="0"/>
              <a:t>1</a:t>
            </a:r>
            <a:r>
              <a:rPr lang="es-EC" sz="3600" dirty="0"/>
              <a:t> &amp;  y</a:t>
            </a:r>
            <a:r>
              <a:rPr lang="es-EC" sz="3600" baseline="-25000" dirty="0"/>
              <a:t>1</a:t>
            </a:r>
            <a:r>
              <a:rPr lang="es-EC" sz="3600" dirty="0"/>
              <a:t>)  fueron números aleatorios  uniformes de 0 a 40,  que se utilizaron  para conocer el primer contacto de uno de los extremo  del lápiz en el mosaico;  las coordenadas  (x</a:t>
            </a:r>
            <a:r>
              <a:rPr lang="es-EC" sz="3600" baseline="-25000" dirty="0"/>
              <a:t>2</a:t>
            </a:r>
            <a:r>
              <a:rPr lang="es-EC" sz="3600" dirty="0"/>
              <a:t> &amp; y</a:t>
            </a:r>
            <a:r>
              <a:rPr lang="es-EC" sz="3600" baseline="-25000" dirty="0"/>
              <a:t>2</a:t>
            </a:r>
            <a:r>
              <a:rPr lang="es-EC" sz="3600" dirty="0"/>
              <a:t>)  fueron resultado de aplicar </a:t>
            </a:r>
            <a:r>
              <a:rPr lang="es-EC" sz="3600" dirty="0" smtClean="0"/>
              <a:t>funciones </a:t>
            </a:r>
            <a:r>
              <a:rPr lang="es-EC" sz="3600" dirty="0"/>
              <a:t>trigonométricas </a:t>
            </a:r>
            <a:r>
              <a:rPr lang="es-EC" sz="3600" dirty="0" smtClean="0"/>
              <a:t>a </a:t>
            </a:r>
            <a:r>
              <a:rPr lang="es-EC" sz="3600" dirty="0"/>
              <a:t>ángulos aleatorios entre 0 a 360 grados para  dibujar el segmente del lápiz en el mosaico dada los dos puntos (x</a:t>
            </a:r>
            <a:r>
              <a:rPr lang="es-EC" sz="3600" baseline="-25000" dirty="0"/>
              <a:t>1</a:t>
            </a:r>
            <a:r>
              <a:rPr lang="es-EC" sz="3600" dirty="0"/>
              <a:t> y y</a:t>
            </a:r>
            <a:r>
              <a:rPr lang="es-EC" sz="3600" baseline="-25000" dirty="0"/>
              <a:t>1</a:t>
            </a:r>
            <a:r>
              <a:rPr lang="es-EC" sz="3600" dirty="0"/>
              <a:t>) con (x</a:t>
            </a:r>
            <a:r>
              <a:rPr lang="es-EC" sz="3600" baseline="-25000" dirty="0"/>
              <a:t>2</a:t>
            </a:r>
            <a:r>
              <a:rPr lang="es-EC" sz="3600" dirty="0"/>
              <a:t> y y</a:t>
            </a:r>
            <a:r>
              <a:rPr lang="es-EC" sz="3600" baseline="-25000" dirty="0"/>
              <a:t>2</a:t>
            </a:r>
            <a:r>
              <a:rPr lang="es-EC" sz="3600" dirty="0"/>
              <a:t>) en el plano cartesiano. Todo lo mencionado anteriormente se </a:t>
            </a:r>
            <a:r>
              <a:rPr lang="es-EC" sz="3600" dirty="0" smtClean="0"/>
              <a:t>codificó </a:t>
            </a:r>
            <a:r>
              <a:rPr lang="es-EC" sz="3600" dirty="0"/>
              <a:t>en </a:t>
            </a:r>
            <a:r>
              <a:rPr lang="es-EC" sz="3600" dirty="0" smtClean="0"/>
              <a:t>MatLab.</a:t>
            </a:r>
            <a:endParaRPr lang="es-EC" sz="3600" dirty="0"/>
          </a:p>
        </p:txBody>
      </p:sp>
      <p:sp>
        <p:nvSpPr>
          <p:cNvPr id="2059" name="Text Box 64"/>
          <p:cNvSpPr txBox="1">
            <a:spLocks noChangeArrowheads="1"/>
          </p:cNvSpPr>
          <p:nvPr/>
        </p:nvSpPr>
        <p:spPr bwMode="auto">
          <a:xfrm>
            <a:off x="8126413" y="7349727"/>
            <a:ext cx="8639175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  <p:sp>
        <p:nvSpPr>
          <p:cNvPr id="2066" name="Text Box 164"/>
          <p:cNvSpPr txBox="1">
            <a:spLocks noChangeArrowheads="1"/>
          </p:cNvSpPr>
          <p:nvPr/>
        </p:nvSpPr>
        <p:spPr bwMode="auto">
          <a:xfrm>
            <a:off x="1265238" y="6080919"/>
            <a:ext cx="12420598" cy="596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s-EC" sz="3600" dirty="0"/>
              <a:t>Aplicar el método de </a:t>
            </a:r>
            <a:r>
              <a:rPr lang="es-EC" sz="3600" dirty="0" smtClean="0"/>
              <a:t>Montecarlo para un modelo de simulación</a:t>
            </a:r>
          </a:p>
          <a:p>
            <a:pPr algn="just" eaLnBrk="1" hangingPunct="1">
              <a:spcBef>
                <a:spcPct val="20000"/>
              </a:spcBef>
            </a:pPr>
            <a:r>
              <a:rPr lang="es-EC" sz="3600" dirty="0" smtClean="0"/>
              <a:t>Se tiene el </a:t>
            </a:r>
            <a:r>
              <a:rPr lang="es-EC" sz="3600" dirty="0"/>
              <a:t>siguiente enunciado:</a:t>
            </a:r>
          </a:p>
          <a:p>
            <a:pPr algn="just" eaLnBrk="1" hangingPunct="1">
              <a:spcBef>
                <a:spcPct val="20000"/>
              </a:spcBef>
            </a:pPr>
            <a:r>
              <a:rPr lang="es-EC" sz="3600" dirty="0"/>
              <a:t>Imagine que tiene un lápiz de </a:t>
            </a:r>
            <a:r>
              <a:rPr lang="es-EC" sz="3600" dirty="0" smtClean="0"/>
              <a:t>8 cm </a:t>
            </a:r>
            <a:r>
              <a:rPr lang="es-EC" sz="3600" dirty="0"/>
              <a:t>de longitud y lo va a lanzar aleatoriamente </a:t>
            </a:r>
            <a:r>
              <a:rPr lang="es-EC" sz="3600" dirty="0" smtClean="0"/>
              <a:t>al </a:t>
            </a:r>
            <a:r>
              <a:rPr lang="es-EC" sz="3600" dirty="0"/>
              <a:t>piso.  Los mosaicos del piso miden 40 * 40 cm. Diseñe un modelo de simulación para determinar la probabilidad de que el lápiz, toque al caer cualquiera de las uniones que se forman entre  los mosaicos.</a:t>
            </a:r>
          </a:p>
          <a:p>
            <a:pPr algn="just" eaLnBrk="1" hangingPunct="1">
              <a:spcBef>
                <a:spcPct val="20000"/>
              </a:spcBef>
            </a:pPr>
            <a:endParaRPr lang="es-EC" sz="3600" dirty="0" smtClean="0"/>
          </a:p>
        </p:txBody>
      </p:sp>
      <p:sp>
        <p:nvSpPr>
          <p:cNvPr id="22" name="Text Box 164"/>
          <p:cNvSpPr txBox="1">
            <a:spLocks noChangeArrowheads="1"/>
          </p:cNvSpPr>
          <p:nvPr/>
        </p:nvSpPr>
        <p:spPr bwMode="auto">
          <a:xfrm>
            <a:off x="1112837" y="40370919"/>
            <a:ext cx="8610600" cy="1569660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sz="3200" dirty="0" err="1"/>
              <a:t>Grinstead</a:t>
            </a:r>
            <a:r>
              <a:rPr lang="en-US" sz="3200" dirty="0"/>
              <a:t>, Charles; Snell, J. Laurie (1997). Introduction to Probability. American Mathematical Society. pp. 10–11</a:t>
            </a:r>
          </a:p>
        </p:txBody>
      </p:sp>
      <p:sp>
        <p:nvSpPr>
          <p:cNvPr id="24" name="Text Box 164"/>
          <p:cNvSpPr txBox="1">
            <a:spLocks noChangeArrowheads="1"/>
          </p:cNvSpPr>
          <p:nvPr/>
        </p:nvSpPr>
        <p:spPr bwMode="auto">
          <a:xfrm>
            <a:off x="10028237" y="40370919"/>
            <a:ext cx="8610600" cy="1569660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sz="3200" dirty="0" err="1" smtClean="0"/>
              <a:t>Azarang</a:t>
            </a:r>
            <a:r>
              <a:rPr lang="en-US" sz="3200" dirty="0" smtClean="0"/>
              <a:t>, E</a:t>
            </a:r>
            <a:r>
              <a:rPr lang="en-US" sz="3200" dirty="0"/>
              <a:t>;</a:t>
            </a:r>
            <a:r>
              <a:rPr lang="en-US" sz="3200" dirty="0" smtClean="0"/>
              <a:t> Mohammad, R. 1996,</a:t>
            </a:r>
            <a:r>
              <a:rPr lang="es-EC" sz="3200" dirty="0" smtClean="0"/>
              <a:t>Simulación </a:t>
            </a:r>
            <a:r>
              <a:rPr lang="es-EC" sz="3200" dirty="0"/>
              <a:t>y Análisis de Modelos Estocásticos</a:t>
            </a:r>
            <a:r>
              <a:rPr lang="en-US" sz="3200" dirty="0"/>
              <a:t>. México: </a:t>
            </a:r>
            <a:r>
              <a:rPr lang="en-US" sz="3200" dirty="0" smtClean="0"/>
              <a:t>McGraw-</a:t>
            </a:r>
            <a:r>
              <a:rPr lang="en-US" sz="3200" dirty="0" err="1" smtClean="0"/>
              <a:t>Hill.pp</a:t>
            </a:r>
            <a:r>
              <a:rPr lang="en-US" sz="3200" dirty="0" smtClean="0"/>
              <a:t>, 86 - 125</a:t>
            </a:r>
            <a:endParaRPr lang="en-US" sz="3200" dirty="0"/>
          </a:p>
        </p:txBody>
      </p:sp>
      <p:sp>
        <p:nvSpPr>
          <p:cNvPr id="26" name="Text Box 164"/>
          <p:cNvSpPr txBox="1">
            <a:spLocks noChangeArrowheads="1"/>
          </p:cNvSpPr>
          <p:nvPr/>
        </p:nvSpPr>
        <p:spPr bwMode="auto">
          <a:xfrm>
            <a:off x="19019837" y="40294719"/>
            <a:ext cx="8610600" cy="2062103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s-EC" sz="3200" dirty="0" err="1"/>
              <a:t>Quarteroni</a:t>
            </a:r>
            <a:r>
              <a:rPr lang="es-EC" sz="3200" dirty="0"/>
              <a:t>, </a:t>
            </a:r>
            <a:r>
              <a:rPr lang="es-EC" sz="3200" dirty="0" smtClean="0"/>
              <a:t>A; </a:t>
            </a:r>
            <a:r>
              <a:rPr lang="es-EC" sz="3200" dirty="0" err="1" smtClean="0"/>
              <a:t>Saleri</a:t>
            </a:r>
            <a:r>
              <a:rPr lang="es-EC" sz="3200" dirty="0" smtClean="0"/>
              <a:t>, F </a:t>
            </a:r>
            <a:r>
              <a:rPr lang="es-EC" sz="3200" dirty="0"/>
              <a:t>(2006). </a:t>
            </a:r>
            <a:r>
              <a:rPr lang="es-EC" sz="3200" dirty="0" err="1"/>
              <a:t>Scientific</a:t>
            </a:r>
            <a:r>
              <a:rPr lang="es-EC" sz="3200" dirty="0"/>
              <a:t> Computing </a:t>
            </a:r>
            <a:r>
              <a:rPr lang="es-EC" sz="3200" dirty="0" err="1"/>
              <a:t>with</a:t>
            </a:r>
            <a:r>
              <a:rPr lang="es-EC" sz="3200" dirty="0"/>
              <a:t> MATLAB and </a:t>
            </a:r>
            <a:r>
              <a:rPr lang="es-EC" sz="3200" dirty="0" err="1"/>
              <a:t>Octave</a:t>
            </a:r>
            <a:r>
              <a:rPr lang="es-EC" sz="3200" dirty="0"/>
              <a:t>. </a:t>
            </a:r>
            <a:r>
              <a:rPr lang="es-EC" sz="3200" dirty="0" err="1"/>
              <a:t>Springer</a:t>
            </a:r>
            <a:r>
              <a:rPr lang="es-EC" sz="3200" dirty="0"/>
              <a:t>. </a:t>
            </a:r>
            <a:r>
              <a:rPr lang="en-US" sz="3200" dirty="0"/>
              <a:t>Texts in Computational Science and Engineering, Vol. 2</a:t>
            </a:r>
            <a:r>
              <a:rPr lang="es-EC" sz="3200" dirty="0" smtClean="0"/>
              <a:t>.</a:t>
            </a:r>
          </a:p>
        </p:txBody>
      </p:sp>
      <p:sp>
        <p:nvSpPr>
          <p:cNvPr id="7" name="6 Redondear rectángulo de esquina sencilla"/>
          <p:cNvSpPr/>
          <p:nvPr/>
        </p:nvSpPr>
        <p:spPr>
          <a:xfrm>
            <a:off x="0" y="0"/>
            <a:ext cx="30160912" cy="3794919"/>
          </a:xfrm>
          <a:prstGeom prst="round1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62375">
              <a:defRPr/>
            </a:pPr>
            <a:r>
              <a:rPr lang="es-E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APLICACIÓN DEL MÉTODO DE MONTECARLO EN UN MODELO DE SIMULACIÓN</a:t>
            </a:r>
            <a:endParaRPr lang="es-E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 defTabSz="3762375">
              <a:defRPr/>
            </a:pPr>
            <a:endParaRPr lang="en-US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 defTabSz="3762375">
              <a:defRPr/>
            </a:pPr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Jhon </a:t>
            </a:r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Alejandro </a:t>
            </a:r>
            <a:r>
              <a:rPr lang="en-US" sz="4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Intriago</a:t>
            </a:r>
            <a:endParaRPr lang="en-US" sz="4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8 Redondear rectángulo de esquina sencilla"/>
          <p:cNvSpPr/>
          <p:nvPr/>
        </p:nvSpPr>
        <p:spPr>
          <a:xfrm>
            <a:off x="1303334" y="4709319"/>
            <a:ext cx="12382501" cy="1091663"/>
          </a:xfrm>
          <a:prstGeom prst="round1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OBJETIVOS</a:t>
            </a:r>
            <a:endParaRPr lang="es-EC" sz="4400" dirty="0"/>
          </a:p>
        </p:txBody>
      </p:sp>
      <p:sp>
        <p:nvSpPr>
          <p:cNvPr id="33" name="32 Redondear rectángulo de esquina sencilla"/>
          <p:cNvSpPr/>
          <p:nvPr/>
        </p:nvSpPr>
        <p:spPr>
          <a:xfrm>
            <a:off x="1303335" y="11933103"/>
            <a:ext cx="12382501" cy="1091663"/>
          </a:xfrm>
          <a:prstGeom prst="round1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METODOLOGÍA</a:t>
            </a:r>
            <a:endParaRPr lang="es-EC" sz="4400" dirty="0"/>
          </a:p>
        </p:txBody>
      </p:sp>
      <p:sp>
        <p:nvSpPr>
          <p:cNvPr id="34" name="33 Redondear rectángulo de esquina sencilla"/>
          <p:cNvSpPr/>
          <p:nvPr/>
        </p:nvSpPr>
        <p:spPr>
          <a:xfrm>
            <a:off x="1273175" y="23500245"/>
            <a:ext cx="12382501" cy="1091663"/>
          </a:xfrm>
          <a:prstGeom prst="round1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RESULTADOS</a:t>
            </a:r>
            <a:endParaRPr lang="es-EC" sz="4400" dirty="0"/>
          </a:p>
        </p:txBody>
      </p:sp>
      <p:sp>
        <p:nvSpPr>
          <p:cNvPr id="35" name="34 Redondear rectángulo de esquina sencilla"/>
          <p:cNvSpPr/>
          <p:nvPr/>
        </p:nvSpPr>
        <p:spPr>
          <a:xfrm>
            <a:off x="1112838" y="39164786"/>
            <a:ext cx="26617736" cy="1091663"/>
          </a:xfrm>
          <a:prstGeom prst="round1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REFERENCIAS BIBLIOGRÁFICAS </a:t>
            </a:r>
            <a:endParaRPr lang="es-EC" sz="4400" dirty="0"/>
          </a:p>
        </p:txBody>
      </p:sp>
      <p:sp>
        <p:nvSpPr>
          <p:cNvPr id="36" name="35 Redondear rectángulo de esquina sencilla"/>
          <p:cNvSpPr/>
          <p:nvPr/>
        </p:nvSpPr>
        <p:spPr>
          <a:xfrm>
            <a:off x="15624829" y="30334532"/>
            <a:ext cx="12442989" cy="1091663"/>
          </a:xfrm>
          <a:prstGeom prst="round1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CONCLUSIONES</a:t>
            </a:r>
            <a:endParaRPr lang="es-EC" sz="44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1" t="12513" r="51161" b="48679"/>
          <a:stretch/>
        </p:blipFill>
        <p:spPr bwMode="auto">
          <a:xfrm>
            <a:off x="1303335" y="32065119"/>
            <a:ext cx="12352341" cy="6092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0 Rectángulo"/>
          <p:cNvSpPr/>
          <p:nvPr/>
        </p:nvSpPr>
        <p:spPr>
          <a:xfrm>
            <a:off x="1303335" y="31224702"/>
            <a:ext cx="21884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Gráfico #1</a:t>
            </a:r>
            <a:endParaRPr lang="es-EC" b="1" dirty="0"/>
          </a:p>
        </p:txBody>
      </p:sp>
      <p:sp>
        <p:nvSpPr>
          <p:cNvPr id="43" name="42 Rectángulo"/>
          <p:cNvSpPr/>
          <p:nvPr/>
        </p:nvSpPr>
        <p:spPr>
          <a:xfrm>
            <a:off x="1323096" y="38338344"/>
            <a:ext cx="21884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Gráfico #2</a:t>
            </a:r>
            <a:endParaRPr lang="es-EC" b="1" dirty="0"/>
          </a:p>
        </p:txBody>
      </p:sp>
      <p:sp>
        <p:nvSpPr>
          <p:cNvPr id="44" name="43 Rectángulo"/>
          <p:cNvSpPr/>
          <p:nvPr/>
        </p:nvSpPr>
        <p:spPr>
          <a:xfrm>
            <a:off x="15706293" y="10254449"/>
            <a:ext cx="21884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Gráfico #3</a:t>
            </a:r>
            <a:endParaRPr lang="es-EC" b="1" dirty="0"/>
          </a:p>
        </p:txBody>
      </p:sp>
      <p:sp>
        <p:nvSpPr>
          <p:cNvPr id="45" name="44 Rectángulo"/>
          <p:cNvSpPr/>
          <p:nvPr/>
        </p:nvSpPr>
        <p:spPr>
          <a:xfrm>
            <a:off x="15788839" y="17199599"/>
            <a:ext cx="21884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Gráfico #4</a:t>
            </a:r>
            <a:endParaRPr lang="es-EC" b="1" dirty="0"/>
          </a:p>
        </p:txBody>
      </p:sp>
      <p:sp>
        <p:nvSpPr>
          <p:cNvPr id="47" name="46 Rectángulo"/>
          <p:cNvSpPr/>
          <p:nvPr/>
        </p:nvSpPr>
        <p:spPr>
          <a:xfrm>
            <a:off x="11933237" y="38313519"/>
            <a:ext cx="18133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n = 1000</a:t>
            </a:r>
            <a:endParaRPr lang="es-EC" sz="3200" b="1" dirty="0"/>
          </a:p>
        </p:txBody>
      </p:sp>
      <p:sp>
        <p:nvSpPr>
          <p:cNvPr id="48" name="47 Rectángulo"/>
          <p:cNvSpPr/>
          <p:nvPr/>
        </p:nvSpPr>
        <p:spPr>
          <a:xfrm>
            <a:off x="12100145" y="31216406"/>
            <a:ext cx="1585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n = 100</a:t>
            </a:r>
            <a:endParaRPr lang="es-EC" sz="3200" b="1" dirty="0"/>
          </a:p>
        </p:txBody>
      </p:sp>
      <p:sp>
        <p:nvSpPr>
          <p:cNvPr id="49" name="48 Rectángulo"/>
          <p:cNvSpPr/>
          <p:nvPr/>
        </p:nvSpPr>
        <p:spPr>
          <a:xfrm>
            <a:off x="20103094" y="10294350"/>
            <a:ext cx="20409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n = 10000</a:t>
            </a:r>
            <a:endParaRPr lang="es-EC" sz="3600" b="1" dirty="0"/>
          </a:p>
        </p:txBody>
      </p:sp>
      <p:sp>
        <p:nvSpPr>
          <p:cNvPr id="50" name="49 Rectángulo"/>
          <p:cNvSpPr/>
          <p:nvPr/>
        </p:nvSpPr>
        <p:spPr>
          <a:xfrm>
            <a:off x="25873371" y="17184600"/>
            <a:ext cx="20409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n = 10000</a:t>
            </a:r>
            <a:endParaRPr lang="es-EC" sz="3600" b="1" dirty="0"/>
          </a:p>
        </p:txBody>
      </p:sp>
      <p:sp>
        <p:nvSpPr>
          <p:cNvPr id="12" name="11 Rectángulo"/>
          <p:cNvSpPr/>
          <p:nvPr/>
        </p:nvSpPr>
        <p:spPr>
          <a:xfrm>
            <a:off x="15590836" y="19339719"/>
            <a:ext cx="12848142" cy="11172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400" dirty="0">
                <a:latin typeface="Consolas" panose="020B0609020204030204" pitchFamily="49" charset="0"/>
                <a:cs typeface="Consolas" panose="020B0609020204030204" pitchFamily="49" charset="0"/>
              </a:rPr>
              <a:t>y=[]; x=[]; </a:t>
            </a:r>
            <a:r>
              <a:rPr lang="es-EC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n_aleatorios</a:t>
            </a:r>
            <a:r>
              <a:rPr lang="es-EC" sz="2400" dirty="0">
                <a:latin typeface="Consolas" panose="020B0609020204030204" pitchFamily="49" charset="0"/>
                <a:cs typeface="Consolas" panose="020B0609020204030204" pitchFamily="49" charset="0"/>
              </a:rPr>
              <a:t> = 100000;r = 8 ;contador = 0; </a:t>
            </a:r>
            <a:endParaRPr lang="es-EC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s-EC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C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tic  </a:t>
            </a:r>
            <a:r>
              <a:rPr lang="es-EC" sz="2400" dirty="0">
                <a:latin typeface="Consolas" panose="020B0609020204030204" pitchFamily="49" charset="0"/>
                <a:cs typeface="Consolas" panose="020B0609020204030204" pitchFamily="49" charset="0"/>
              </a:rPr>
              <a:t>% inicio de contar cuanto tiempo demora la Simulación </a:t>
            </a:r>
          </a:p>
          <a:p>
            <a:r>
              <a:rPr lang="es-EC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s-EC" sz="2400" dirty="0">
                <a:latin typeface="Consolas" panose="020B0609020204030204" pitchFamily="49" charset="0"/>
                <a:cs typeface="Consolas" panose="020B0609020204030204" pitchFamily="49" charset="0"/>
              </a:rPr>
              <a:t> i = 1 : </a:t>
            </a:r>
            <a:r>
              <a:rPr lang="es-EC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n_aleatorios</a:t>
            </a:r>
            <a:endParaRPr lang="es-EC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C" sz="2400" dirty="0">
                <a:latin typeface="Consolas" panose="020B0609020204030204" pitchFamily="49" charset="0"/>
                <a:cs typeface="Consolas" panose="020B0609020204030204" pitchFamily="49" charset="0"/>
              </a:rPr>
              <a:t>y(i)=((40)*rand()); x(i)=((40)*rand()); %</a:t>
            </a:r>
            <a:r>
              <a:rPr lang="es-EC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Cordenadas</a:t>
            </a:r>
            <a:r>
              <a:rPr lang="es-EC" sz="2400" dirty="0">
                <a:latin typeface="Consolas" panose="020B0609020204030204" pitchFamily="49" charset="0"/>
                <a:cs typeface="Consolas" panose="020B0609020204030204" pitchFamily="49" charset="0"/>
              </a:rPr>
              <a:t> aleatorias 0 a 40cm</a:t>
            </a:r>
          </a:p>
          <a:p>
            <a:r>
              <a:rPr lang="es-EC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s-EC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C" sz="240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s-EC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cordenadas</a:t>
            </a:r>
            <a:r>
              <a:rPr lang="es-EC" sz="2400" dirty="0">
                <a:latin typeface="Consolas" panose="020B0609020204030204" pitchFamily="49" charset="0"/>
                <a:cs typeface="Consolas" panose="020B0609020204030204" pitchFamily="49" charset="0"/>
              </a:rPr>
              <a:t> para dibujar el cuadrado </a:t>
            </a:r>
          </a:p>
          <a:p>
            <a:r>
              <a:rPr lang="es-EC" sz="2400" dirty="0"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s-EC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linspace</a:t>
            </a:r>
            <a:r>
              <a:rPr lang="es-EC" sz="2400" dirty="0">
                <a:latin typeface="Consolas" panose="020B0609020204030204" pitchFamily="49" charset="0"/>
                <a:cs typeface="Consolas" panose="020B0609020204030204" pitchFamily="49" charset="0"/>
              </a:rPr>
              <a:t>(-10,50,1000);</a:t>
            </a:r>
          </a:p>
          <a:p>
            <a:r>
              <a:rPr lang="es-EC" sz="2400" dirty="0">
                <a:latin typeface="Consolas" panose="020B0609020204030204" pitchFamily="49" charset="0"/>
                <a:cs typeface="Consolas" panose="020B0609020204030204" pitchFamily="49" charset="0"/>
              </a:rPr>
              <a:t>% Graficando  las  </a:t>
            </a:r>
            <a:r>
              <a:rPr lang="es-EC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lineas</a:t>
            </a:r>
            <a:r>
              <a:rPr lang="es-EC" sz="2400" dirty="0">
                <a:latin typeface="Consolas" panose="020B0609020204030204" pitchFamily="49" charset="0"/>
                <a:cs typeface="Consolas" panose="020B0609020204030204" pitchFamily="49" charset="0"/>
              </a:rPr>
              <a:t> del cuadrado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plot(40,b,'black'); hold on; plot(0,b,'black'); hold on;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plot(b,40,'black');hold on; plot(b,0,'black'); hold on;</a:t>
            </a:r>
          </a:p>
          <a:p>
            <a:r>
              <a:rPr lang="es-EC" sz="2400" dirty="0">
                <a:latin typeface="Consolas" panose="020B0609020204030204" pitchFamily="49" charset="0"/>
                <a:cs typeface="Consolas" panose="020B0609020204030204" pitchFamily="49" charset="0"/>
              </a:rPr>
              <a:t>% --------------------------------------- Algoritmo</a:t>
            </a:r>
          </a:p>
          <a:p>
            <a:r>
              <a:rPr lang="es-EC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s-EC" sz="2400" dirty="0">
                <a:latin typeface="Consolas" panose="020B0609020204030204" pitchFamily="49" charset="0"/>
                <a:cs typeface="Consolas" panose="020B0609020204030204" pitchFamily="49" charset="0"/>
              </a:rPr>
              <a:t> i = 1 : </a:t>
            </a:r>
            <a:r>
              <a:rPr lang="es-EC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n_aleatorios</a:t>
            </a:r>
            <a:r>
              <a:rPr lang="es-EC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s-EC" sz="2400" dirty="0">
                <a:latin typeface="Consolas" panose="020B0609020204030204" pitchFamily="49" charset="0"/>
                <a:cs typeface="Consolas" panose="020B0609020204030204" pitchFamily="49" charset="0"/>
              </a:rPr>
              <a:t>     ale = ((360) * rand()); % </a:t>
            </a:r>
            <a:r>
              <a:rPr lang="es-EC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Agulo</a:t>
            </a:r>
            <a:r>
              <a:rPr lang="es-EC" sz="2400" dirty="0">
                <a:latin typeface="Consolas" panose="020B0609020204030204" pitchFamily="49" charset="0"/>
                <a:cs typeface="Consolas" panose="020B0609020204030204" pitchFamily="49" charset="0"/>
              </a:rPr>
              <a:t> Aleatorio de 0 a 360</a:t>
            </a:r>
          </a:p>
          <a:p>
            <a:r>
              <a:rPr lang="pt-BR" sz="2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xC</a:t>
            </a:r>
            <a:r>
              <a:rPr lang="pt-BR" sz="2400" dirty="0">
                <a:latin typeface="Consolas" panose="020B0609020204030204" pitchFamily="49" charset="0"/>
                <a:cs typeface="Consolas" panose="020B0609020204030204" pitchFamily="49" charset="0"/>
              </a:rPr>
              <a:t> = sin(ale).*r + x(i); %</a:t>
            </a:r>
            <a:r>
              <a:rPr lang="pt-B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cordenada</a:t>
            </a:r>
            <a:r>
              <a:rPr lang="pt-BR" sz="2400" dirty="0">
                <a:latin typeface="Consolas" panose="020B0609020204030204" pitchFamily="49" charset="0"/>
                <a:cs typeface="Consolas" panose="020B0609020204030204" pitchFamily="49" charset="0"/>
              </a:rPr>
              <a:t> x2  </a:t>
            </a:r>
          </a:p>
          <a:p>
            <a:r>
              <a:rPr lang="es-EC" sz="2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s-EC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yC</a:t>
            </a:r>
            <a:r>
              <a:rPr lang="es-EC" sz="2400" dirty="0">
                <a:latin typeface="Consolas" panose="020B0609020204030204" pitchFamily="49" charset="0"/>
                <a:cs typeface="Consolas" panose="020B0609020204030204" pitchFamily="49" charset="0"/>
              </a:rPr>
              <a:t> = cos(ale).*r + y(i); %</a:t>
            </a:r>
            <a:r>
              <a:rPr lang="es-EC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cordenada</a:t>
            </a:r>
            <a:r>
              <a:rPr lang="es-EC" sz="2400" dirty="0">
                <a:latin typeface="Consolas" panose="020B0609020204030204" pitchFamily="49" charset="0"/>
                <a:cs typeface="Consolas" panose="020B0609020204030204" pitchFamily="49" charset="0"/>
              </a:rPr>
              <a:t> y2      </a:t>
            </a:r>
          </a:p>
          <a:p>
            <a:r>
              <a:rPr lang="es-EC" sz="2400" dirty="0">
                <a:latin typeface="Consolas" panose="020B0609020204030204" pitchFamily="49" charset="0"/>
                <a:cs typeface="Consolas" panose="020B0609020204030204" pitchFamily="49" charset="0"/>
              </a:rPr>
              <a:t>     %</a:t>
            </a:r>
            <a:r>
              <a:rPr lang="es-EC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condicion</a:t>
            </a:r>
            <a:r>
              <a:rPr lang="es-EC" sz="2400" dirty="0">
                <a:latin typeface="Consolas" panose="020B0609020204030204" pitchFamily="49" charset="0"/>
                <a:cs typeface="Consolas" panose="020B0609020204030204" pitchFamily="49" charset="0"/>
              </a:rPr>
              <a:t> de </a:t>
            </a:r>
            <a:r>
              <a:rPr lang="es-EC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de</a:t>
            </a:r>
            <a:r>
              <a:rPr lang="es-EC" sz="2400" dirty="0">
                <a:latin typeface="Consolas" panose="020B0609020204030204" pitchFamily="49" charset="0"/>
                <a:cs typeface="Consolas" panose="020B0609020204030204" pitchFamily="49" charset="0"/>
              </a:rPr>
              <a:t> estar Fuera del Cuadrado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if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xC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40 ||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xC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 0) ||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yC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&gt; 40 ||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yC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&lt;0)</a:t>
            </a:r>
          </a:p>
          <a:p>
            <a:r>
              <a:rPr lang="es-EC" sz="2400" dirty="0">
                <a:latin typeface="Consolas" panose="020B0609020204030204" pitchFamily="49" charset="0"/>
                <a:cs typeface="Consolas" panose="020B0609020204030204" pitchFamily="49" charset="0"/>
              </a:rPr>
              <a:t>     contador = contador+ 1 ;      </a:t>
            </a:r>
          </a:p>
          <a:p>
            <a:r>
              <a:rPr lang="es-EC" sz="2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s-EC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s-EC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C" sz="2400" dirty="0">
                <a:latin typeface="Consolas" panose="020B0609020204030204" pitchFamily="49" charset="0"/>
                <a:cs typeface="Consolas" panose="020B0609020204030204" pitchFamily="49" charset="0"/>
              </a:rPr>
              <a:t>     %Grafica del Segmento </a:t>
            </a:r>
          </a:p>
          <a:p>
            <a:r>
              <a:rPr lang="es-EC" sz="2400" dirty="0">
                <a:latin typeface="Consolas" panose="020B0609020204030204" pitchFamily="49" charset="0"/>
                <a:cs typeface="Consolas" panose="020B0609020204030204" pitchFamily="49" charset="0"/>
              </a:rPr>
              <a:t>     m = (</a:t>
            </a:r>
            <a:r>
              <a:rPr lang="es-EC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yC</a:t>
            </a:r>
            <a:r>
              <a:rPr lang="es-EC" sz="2400" dirty="0">
                <a:latin typeface="Consolas" panose="020B0609020204030204" pitchFamily="49" charset="0"/>
                <a:cs typeface="Consolas" panose="020B0609020204030204" pitchFamily="49" charset="0"/>
              </a:rPr>
              <a:t> - y(i)) / (</a:t>
            </a:r>
            <a:r>
              <a:rPr lang="es-EC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xC</a:t>
            </a:r>
            <a:r>
              <a:rPr lang="es-EC" sz="2400" dirty="0">
                <a:latin typeface="Consolas" panose="020B0609020204030204" pitchFamily="49" charset="0"/>
                <a:cs typeface="Consolas" panose="020B0609020204030204" pitchFamily="49" charset="0"/>
              </a:rPr>
              <a:t> - x(i)); </a:t>
            </a:r>
            <a:r>
              <a:rPr lang="es-EC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corX</a:t>
            </a:r>
            <a:r>
              <a:rPr lang="es-EC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C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linspace</a:t>
            </a:r>
            <a:r>
              <a:rPr lang="es-EC" sz="2400" dirty="0">
                <a:latin typeface="Consolas" panose="020B0609020204030204" pitchFamily="49" charset="0"/>
                <a:cs typeface="Consolas" panose="020B0609020204030204" pitchFamily="49" charset="0"/>
              </a:rPr>
              <a:t>(x(i),xC,100);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corY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corX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- x(i)).*m + y(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 plot(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corX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corY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,'blue'); hold on;      </a:t>
            </a:r>
          </a:p>
          <a:p>
            <a:r>
              <a:rPr lang="es-EC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s-EC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C" sz="2400" dirty="0">
                <a:latin typeface="Consolas" panose="020B0609020204030204" pitchFamily="49" charset="0"/>
                <a:cs typeface="Consolas" panose="020B0609020204030204" pitchFamily="49" charset="0"/>
              </a:rPr>
              <a:t>R = contador / </a:t>
            </a:r>
            <a:r>
              <a:rPr lang="es-EC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n_aleatorios</a:t>
            </a:r>
            <a:r>
              <a:rPr lang="es-EC" sz="2400" dirty="0">
                <a:latin typeface="Consolas" panose="020B0609020204030204" pitchFamily="49" charset="0"/>
                <a:cs typeface="Consolas" panose="020B0609020204030204" pitchFamily="49" charset="0"/>
              </a:rPr>
              <a:t>; %Resultado y Descripción del Gráfico</a:t>
            </a:r>
          </a:p>
          <a:p>
            <a:r>
              <a:rPr lang="es-EC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disp</a:t>
            </a:r>
            <a:r>
              <a:rPr lang="es-EC" sz="2400" dirty="0">
                <a:latin typeface="Consolas" panose="020B0609020204030204" pitchFamily="49" charset="0"/>
                <a:cs typeface="Consolas" panose="020B0609020204030204" pitchFamily="49" charset="0"/>
              </a:rPr>
              <a:t>('Resultado de La </a:t>
            </a:r>
            <a:r>
              <a:rPr lang="es-EC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simulacion</a:t>
            </a:r>
            <a:r>
              <a:rPr lang="es-EC" sz="2400" dirty="0">
                <a:latin typeface="Consolas" panose="020B0609020204030204" pitchFamily="49" charset="0"/>
                <a:cs typeface="Consolas" panose="020B0609020204030204" pitchFamily="49" charset="0"/>
              </a:rPr>
              <a:t> es: ');</a:t>
            </a:r>
            <a:r>
              <a:rPr lang="es-EC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disp</a:t>
            </a:r>
            <a:r>
              <a:rPr lang="es-EC" sz="2400" dirty="0">
                <a:latin typeface="Consolas" panose="020B0609020204030204" pitchFamily="49" charset="0"/>
                <a:cs typeface="Consolas" panose="020B0609020204030204" pitchFamily="49" charset="0"/>
              </a:rPr>
              <a:t>(R);</a:t>
            </a:r>
          </a:p>
          <a:p>
            <a:r>
              <a:rPr lang="es-EC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s-EC" sz="2400" dirty="0">
                <a:latin typeface="Consolas" panose="020B0609020204030204" pitchFamily="49" charset="0"/>
                <a:cs typeface="Consolas" panose="020B0609020204030204" pitchFamily="49" charset="0"/>
              </a:rPr>
              <a:t>('GRÁFICO DE LAS </a:t>
            </a:r>
            <a:r>
              <a:rPr lang="es-EC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CAIDAS</a:t>
            </a:r>
            <a:r>
              <a:rPr lang="es-EC" sz="2400" dirty="0">
                <a:latin typeface="Consolas" panose="020B0609020204030204" pitchFamily="49" charset="0"/>
                <a:cs typeface="Consolas" panose="020B0609020204030204" pitchFamily="49" charset="0"/>
              </a:rPr>
              <a:t> DEL </a:t>
            </a:r>
            <a:r>
              <a:rPr lang="es-EC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LAPIZ</a:t>
            </a:r>
            <a:r>
              <a:rPr lang="es-EC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EN </a:t>
            </a:r>
            <a:r>
              <a:rPr lang="es-EC" sz="2400" dirty="0">
                <a:latin typeface="Consolas" panose="020B0609020204030204" pitchFamily="49" charset="0"/>
                <a:cs typeface="Consolas" panose="020B0609020204030204" pitchFamily="49" charset="0"/>
              </a:rPr>
              <a:t>EL MOSAICO');</a:t>
            </a:r>
          </a:p>
          <a:p>
            <a:r>
              <a:rPr lang="es-EC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xlabel</a:t>
            </a:r>
            <a:r>
              <a:rPr lang="es-EC" sz="2400" dirty="0">
                <a:latin typeface="Consolas" panose="020B0609020204030204" pitchFamily="49" charset="0"/>
                <a:cs typeface="Consolas" panose="020B0609020204030204" pitchFamily="49" charset="0"/>
              </a:rPr>
              <a:t>('Anchor de la </a:t>
            </a:r>
            <a:r>
              <a:rPr lang="es-EC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ceramica</a:t>
            </a:r>
            <a:r>
              <a:rPr lang="es-EC" sz="2400" dirty="0">
                <a:latin typeface="Consolas" panose="020B0609020204030204" pitchFamily="49" charset="0"/>
                <a:cs typeface="Consolas" panose="020B0609020204030204" pitchFamily="49" charset="0"/>
              </a:rPr>
              <a:t> ');</a:t>
            </a:r>
            <a:r>
              <a:rPr lang="es-EC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ylabel</a:t>
            </a:r>
            <a:r>
              <a:rPr lang="es-EC" sz="2400" dirty="0">
                <a:latin typeface="Consolas" panose="020B0609020204030204" pitchFamily="49" charset="0"/>
                <a:cs typeface="Consolas" panose="020B0609020204030204" pitchFamily="49" charset="0"/>
              </a:rPr>
              <a:t>('Altura de la </a:t>
            </a:r>
            <a:r>
              <a:rPr lang="es-EC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ceramica</a:t>
            </a:r>
            <a:r>
              <a:rPr lang="es-EC" sz="2400" dirty="0">
                <a:latin typeface="Consolas" panose="020B0609020204030204" pitchFamily="49" charset="0"/>
                <a:cs typeface="Consolas" panose="020B0609020204030204" pitchFamily="49" charset="0"/>
              </a:rPr>
              <a:t>'); </a:t>
            </a:r>
            <a:r>
              <a:rPr lang="es-EC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hold</a:t>
            </a:r>
            <a:r>
              <a:rPr lang="es-EC" sz="2400" dirty="0">
                <a:latin typeface="Consolas" panose="020B0609020204030204" pitchFamily="49" charset="0"/>
                <a:cs typeface="Consolas" panose="020B0609020204030204" pitchFamily="49" charset="0"/>
              </a:rPr>
              <a:t> off;</a:t>
            </a:r>
          </a:p>
          <a:p>
            <a:r>
              <a:rPr lang="es-EC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toc</a:t>
            </a:r>
            <a:r>
              <a:rPr lang="es-EC" sz="2400" dirty="0">
                <a:latin typeface="Consolas" panose="020B0609020204030204" pitchFamily="49" charset="0"/>
                <a:cs typeface="Consolas" panose="020B0609020204030204" pitchFamily="49" charset="0"/>
              </a:rPr>
              <a:t> % fin de conteo de </a:t>
            </a:r>
            <a:r>
              <a:rPr lang="es-EC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TieMpo</a:t>
            </a:r>
            <a:endParaRPr lang="es-EC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51 Redondear rectángulo de esquina sencilla"/>
          <p:cNvSpPr/>
          <p:nvPr/>
        </p:nvSpPr>
        <p:spPr>
          <a:xfrm>
            <a:off x="15590836" y="17943256"/>
            <a:ext cx="12442989" cy="1091663"/>
          </a:xfrm>
          <a:prstGeom prst="round1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CÓDIGO FUENTE - MATLAB</a:t>
            </a:r>
            <a:endParaRPr lang="es-EC" sz="4400" dirty="0"/>
          </a:p>
        </p:txBody>
      </p:sp>
      <p:sp>
        <p:nvSpPr>
          <p:cNvPr id="56" name="55 Rectángulo"/>
          <p:cNvSpPr/>
          <p:nvPr/>
        </p:nvSpPr>
        <p:spPr>
          <a:xfrm>
            <a:off x="24391132" y="10254448"/>
            <a:ext cx="2020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Tabla   #1</a:t>
            </a:r>
            <a:endParaRPr lang="es-EC" b="1" dirty="0"/>
          </a:p>
        </p:txBody>
      </p:sp>
      <p:sp>
        <p:nvSpPr>
          <p:cNvPr id="32" name="Text Box 61"/>
          <p:cNvSpPr txBox="1">
            <a:spLocks noChangeArrowheads="1"/>
          </p:cNvSpPr>
          <p:nvPr/>
        </p:nvSpPr>
        <p:spPr bwMode="auto">
          <a:xfrm>
            <a:off x="15682746" y="31809477"/>
            <a:ext cx="12420599" cy="685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s-EC" sz="3600" dirty="0"/>
              <a:t>En conclusión se obtuvo una probabilidad aproximada al  24.5% de que el lápiz caiga en la línea del mosaico después de 10000 lanzamientos </a:t>
            </a:r>
            <a:r>
              <a:rPr lang="es-EC" sz="3600" dirty="0" smtClean="0"/>
              <a:t>simulados como lo detalla el grafico # 3 y la tabla #1. </a:t>
            </a:r>
            <a:r>
              <a:rPr lang="es-EC" sz="3600" dirty="0"/>
              <a:t>La metodología que se utilizó ayudo mucho a definir las bases para codificar el modelo que se desarrolló en  Matlab,  que es software  de programación bastante cómodo e intuitivo para hacer gráficos y para manejar matrices. </a:t>
            </a:r>
            <a:endParaRPr lang="es-EC" sz="3600" dirty="0" smtClean="0"/>
          </a:p>
          <a:p>
            <a:pPr algn="just" eaLnBrk="1" hangingPunct="1">
              <a:spcBef>
                <a:spcPct val="20000"/>
              </a:spcBef>
            </a:pPr>
            <a:r>
              <a:rPr lang="en-US" sz="3600" dirty="0" smtClean="0"/>
              <a:t>Para </a:t>
            </a:r>
            <a:r>
              <a:rPr lang="es-EC" sz="3600" dirty="0" smtClean="0"/>
              <a:t>describir como se ajusta el promedio de probabilidad en este problema el grafico #4 que es el de estabilización  demuestra que a partir del lanzamiento numero 1800 la probabilidad  varía poco </a:t>
            </a:r>
            <a:endParaRPr lang="es-EC" sz="3600" dirty="0"/>
          </a:p>
        </p:txBody>
      </p:sp>
      <p:graphicFrame>
        <p:nvGraphicFramePr>
          <p:cNvPr id="37" name="3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496010"/>
              </p:ext>
            </p:extLst>
          </p:nvPr>
        </p:nvGraphicFramePr>
        <p:xfrm>
          <a:off x="22525037" y="4709318"/>
          <a:ext cx="5389277" cy="5334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0000" endA="300" endPos="90000" dir="5400000" sy="-100000" algn="bl" rotWithShape="0"/>
                </a:effectLst>
                <a:tableStyleId>{6E25E649-3F16-4E02-A733-19D2CDBF48F0}</a:tableStyleId>
              </a:tblPr>
              <a:tblGrid>
                <a:gridCol w="1871379"/>
                <a:gridCol w="3517898"/>
              </a:tblGrid>
              <a:tr h="13335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N</a:t>
                      </a:r>
                      <a:endParaRPr lang="es-EC" sz="4400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PROBABILIDAD</a:t>
                      </a:r>
                      <a:endParaRPr lang="es-EC" sz="4400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bg2">
                        <a:lumMod val="10000"/>
                      </a:schemeClr>
                    </a:solidFill>
                  </a:tcPr>
                </a:tc>
              </a:tr>
              <a:tr h="13335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100</a:t>
                      </a:r>
                      <a:endParaRPr lang="es-EC" sz="4000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28%</a:t>
                      </a:r>
                      <a:endParaRPr lang="es-EC" sz="4000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</a:tr>
              <a:tr h="13335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1000</a:t>
                      </a:r>
                      <a:endParaRPr lang="es-EC" sz="4000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23,80%</a:t>
                      </a:r>
                      <a:endParaRPr lang="es-EC" sz="4000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</a:tr>
              <a:tr h="13335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10000</a:t>
                      </a:r>
                      <a:endParaRPr lang="es-EC" sz="4000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24,57</a:t>
                      </a:r>
                      <a:r>
                        <a:rPr lang="en-US" sz="4000" baseline="0" dirty="0" smtClean="0"/>
                        <a:t>%</a:t>
                      </a:r>
                      <a:endParaRPr lang="es-EC" sz="4000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18" t="11510" r="6663" b="49798"/>
          <a:stretch/>
        </p:blipFill>
        <p:spPr bwMode="auto">
          <a:xfrm>
            <a:off x="15778332" y="11262519"/>
            <a:ext cx="12135982" cy="579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2857</TotalTime>
  <Words>785</Words>
  <Application>Microsoft Office PowerPoint</Application>
  <PresentationFormat>Personalizado</PresentationFormat>
  <Paragraphs>68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Forma de onda</vt:lpstr>
      <vt:lpstr>Presentación de PowerPoint</vt:lpstr>
    </vt:vector>
  </TitlesOfParts>
  <Company>Graphicsland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research poster template</dc:title>
  <dc:subject>How To Make A Scientific Poster</dc:subject>
  <dc:creator>JHON</dc:creator>
  <dc:description>This is a free template from MakeSigns.com to help you create the perfect scientific poster.</dc:description>
  <cp:lastModifiedBy>Jhon</cp:lastModifiedBy>
  <cp:revision>247</cp:revision>
  <cp:lastPrinted>2006-08-04T02:22:52Z</cp:lastPrinted>
  <dcterms:created xsi:type="dcterms:W3CDTF">2004-07-27T19:46:06Z</dcterms:created>
  <dcterms:modified xsi:type="dcterms:W3CDTF">2014-08-05T16:19:20Z</dcterms:modified>
  <cp:category>templates for scientific poster</cp:category>
</cp:coreProperties>
</file>