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C2477-DE37-47F7-BF8E-4623FDFDBB64}" type="datetimeFigureOut">
              <a:rPr lang="es-EC" smtClean="0"/>
              <a:t>16/5/2018</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97B32-8700-49DC-ACB7-3542F48AD9FE}" type="slidenum">
              <a:rPr lang="es-EC" smtClean="0"/>
              <a:t>‹Nº›</a:t>
            </a:fld>
            <a:endParaRPr lang="es-EC"/>
          </a:p>
        </p:txBody>
      </p:sp>
    </p:spTree>
    <p:extLst>
      <p:ext uri="{BB962C8B-B14F-4D97-AF65-F5344CB8AC3E}">
        <p14:creationId xmlns:p14="http://schemas.microsoft.com/office/powerpoint/2010/main" val="3298263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9"/>
          <p:cNvSpPr txBox="1">
            <a:spLocks noGrp="1"/>
          </p:cNvSpPr>
          <p:nvPr>
            <p:ph type="sldNum" sz="quarter" idx="5"/>
          </p:nvPr>
        </p:nvSpPr>
        <p:spPr>
          <a:ln/>
        </p:spPr>
        <p:txBody>
          <a:bodyPr vert="horz" wrap="square" lIns="0" tIns="0" rIns="0" bIns="0" anchor="b" anchorCtr="0">
            <a:noAutofit/>
          </a:bodyPr>
          <a:lstStyle/>
          <a:p>
            <a:pPr lvl="0"/>
            <a:fld id="{A837A304-7112-48BB-BABD-FD11221C7C99}" type="slidenum">
              <a:t>7</a:t>
            </a:fld>
            <a:endParaRPr lang="es-ES"/>
          </a:p>
        </p:txBody>
      </p:sp>
      <p:sp>
        <p:nvSpPr>
          <p:cNvPr id="2" name="Forma libre 1"/>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noAutofit/>
          </a:bodyPr>
          <a:lstStyle/>
          <a:p>
            <a:pPr lvl="0" rtl="0" hangingPunct="0">
              <a:buNone/>
              <a:tabLst/>
            </a:pPr>
            <a:endParaRPr lang="es-ES" sz="2400">
              <a:latin typeface="Times New Roman" pitchFamily="18"/>
              <a:ea typeface="DejaVu Sans" pitchFamily="2"/>
              <a:cs typeface="DejaVu Sans" pitchFamily="2"/>
            </a:endParaRPr>
          </a:p>
        </p:txBody>
      </p:sp>
      <p:sp>
        <p:nvSpPr>
          <p:cNvPr id="3" name="Marcador de notas 2"/>
          <p:cNvSpPr txBox="1">
            <a:spLocks noGrp="1"/>
          </p:cNvSpPr>
          <p:nvPr>
            <p:ph type="body" sz="quarter" idx="1"/>
          </p:nvPr>
        </p:nvSpPr>
        <p:spPr>
          <a:xfrm>
            <a:off x="755639" y="5078520"/>
            <a:ext cx="6043679" cy="4807440"/>
          </a:xfrm>
        </p:spPr>
        <p:txBody>
          <a:bodyPr>
            <a:spAutoFit/>
          </a:bodyPr>
          <a:lstStyle/>
          <a:p>
            <a:endParaRPr lang="es-ES"/>
          </a:p>
        </p:txBody>
      </p:sp>
    </p:spTree>
    <p:extLst>
      <p:ext uri="{BB962C8B-B14F-4D97-AF65-F5344CB8AC3E}">
        <p14:creationId xmlns:p14="http://schemas.microsoft.com/office/powerpoint/2010/main" val="328795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9"/>
          <p:cNvSpPr txBox="1">
            <a:spLocks noGrp="1"/>
          </p:cNvSpPr>
          <p:nvPr>
            <p:ph type="sldNum" sz="quarter" idx="5"/>
          </p:nvPr>
        </p:nvSpPr>
        <p:spPr>
          <a:ln/>
        </p:spPr>
        <p:txBody>
          <a:bodyPr vert="horz" wrap="square" lIns="0" tIns="0" rIns="0" bIns="0" anchor="b" anchorCtr="0">
            <a:noAutofit/>
          </a:bodyPr>
          <a:lstStyle/>
          <a:p>
            <a:pPr lvl="0"/>
            <a:fld id="{2709DD76-F37F-4B56-A116-BF14BE21DCC9}" type="slidenum">
              <a:t>8</a:t>
            </a:fld>
            <a:endParaRPr lang="es-ES"/>
          </a:p>
        </p:txBody>
      </p:sp>
      <p:sp>
        <p:nvSpPr>
          <p:cNvPr id="2" name="Forma libre 1"/>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noAutofit/>
          </a:bodyPr>
          <a:lstStyle/>
          <a:p>
            <a:pPr lvl="0" rtl="0" hangingPunct="0">
              <a:buNone/>
              <a:tabLst/>
            </a:pPr>
            <a:endParaRPr lang="es-ES" sz="2400">
              <a:latin typeface="Times New Roman" pitchFamily="18"/>
              <a:ea typeface="DejaVu Sans" pitchFamily="2"/>
              <a:cs typeface="DejaVu Sans" pitchFamily="2"/>
            </a:endParaRPr>
          </a:p>
        </p:txBody>
      </p:sp>
      <p:sp>
        <p:nvSpPr>
          <p:cNvPr id="3" name="Marcador de notas 2"/>
          <p:cNvSpPr txBox="1">
            <a:spLocks noGrp="1"/>
          </p:cNvSpPr>
          <p:nvPr>
            <p:ph type="body" sz="quarter" idx="1"/>
          </p:nvPr>
        </p:nvSpPr>
        <p:spPr>
          <a:xfrm>
            <a:off x="755639" y="5078520"/>
            <a:ext cx="6043679" cy="4807440"/>
          </a:xfrm>
        </p:spPr>
        <p:txBody>
          <a:bodyPr>
            <a:spAutoFit/>
          </a:bodyPr>
          <a:lstStyle/>
          <a:p>
            <a:endParaRPr lang="es-ES"/>
          </a:p>
        </p:txBody>
      </p:sp>
    </p:spTree>
    <p:extLst>
      <p:ext uri="{BB962C8B-B14F-4D97-AF65-F5344CB8AC3E}">
        <p14:creationId xmlns:p14="http://schemas.microsoft.com/office/powerpoint/2010/main" val="302122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9"/>
          <p:cNvSpPr txBox="1">
            <a:spLocks noGrp="1"/>
          </p:cNvSpPr>
          <p:nvPr>
            <p:ph type="sldNum" sz="quarter" idx="5"/>
          </p:nvPr>
        </p:nvSpPr>
        <p:spPr>
          <a:ln/>
        </p:spPr>
        <p:txBody>
          <a:bodyPr vert="horz" wrap="square" lIns="0" tIns="0" rIns="0" bIns="0" anchor="b" anchorCtr="0">
            <a:noAutofit/>
          </a:bodyPr>
          <a:lstStyle/>
          <a:p>
            <a:pPr lvl="0"/>
            <a:fld id="{BAD68DBB-DB17-4615-B604-5983901F8C63}" type="slidenum">
              <a:t>9</a:t>
            </a:fld>
            <a:endParaRPr lang="es-ES"/>
          </a:p>
        </p:txBody>
      </p:sp>
      <p:sp>
        <p:nvSpPr>
          <p:cNvPr id="2" name="Forma libre 1"/>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noAutofit/>
          </a:bodyPr>
          <a:lstStyle/>
          <a:p>
            <a:pPr lvl="0" rtl="0" hangingPunct="0">
              <a:buNone/>
              <a:tabLst/>
            </a:pPr>
            <a:endParaRPr lang="es-ES" sz="2400">
              <a:latin typeface="Times New Roman" pitchFamily="18"/>
              <a:ea typeface="DejaVu Sans" pitchFamily="2"/>
              <a:cs typeface="DejaVu Sans" pitchFamily="2"/>
            </a:endParaRPr>
          </a:p>
        </p:txBody>
      </p:sp>
      <p:sp>
        <p:nvSpPr>
          <p:cNvPr id="3" name="Marcador de notas 2"/>
          <p:cNvSpPr txBox="1">
            <a:spLocks noGrp="1"/>
          </p:cNvSpPr>
          <p:nvPr>
            <p:ph type="body" sz="quarter" idx="1"/>
          </p:nvPr>
        </p:nvSpPr>
        <p:spPr>
          <a:xfrm>
            <a:off x="755639" y="5078520"/>
            <a:ext cx="6043679" cy="4807440"/>
          </a:xfrm>
        </p:spPr>
        <p:txBody>
          <a:bodyPr>
            <a:spAutoFit/>
          </a:bodyPr>
          <a:lstStyle/>
          <a:p>
            <a:endParaRPr lang="es-ES"/>
          </a:p>
        </p:txBody>
      </p:sp>
    </p:spTree>
    <p:extLst>
      <p:ext uri="{BB962C8B-B14F-4D97-AF65-F5344CB8AC3E}">
        <p14:creationId xmlns:p14="http://schemas.microsoft.com/office/powerpoint/2010/main" val="306260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3BB75D4-A098-49E4-80CF-5F98F8D1405C}" type="datetimeFigureOut">
              <a:rPr lang="es-EC" smtClean="0"/>
              <a:t>16/5/2018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397884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3BB75D4-A098-49E4-80CF-5F98F8D1405C}" type="datetimeFigureOut">
              <a:rPr lang="es-EC" smtClean="0"/>
              <a:t>16/5/2018</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267138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BB75D4-A098-49E4-80CF-5F98F8D1405C}" type="datetimeFigureOut">
              <a:rPr lang="es-EC" smtClean="0"/>
              <a:t>16/5/2018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595200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BB75D4-A098-49E4-80CF-5F98F8D1405C}" type="datetimeFigureOut">
              <a:rPr lang="es-EC" smtClean="0"/>
              <a:t>16/5/2018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12B68BE-E037-427F-A87F-6E74B12F9234}"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09535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BB75D4-A098-49E4-80CF-5F98F8D1405C}" type="datetimeFigureOut">
              <a:rPr lang="es-EC" smtClean="0"/>
              <a:t>16/5/2018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34937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BB75D4-A098-49E4-80CF-5F98F8D1405C}" type="datetimeFigureOut">
              <a:rPr lang="es-EC" smtClean="0"/>
              <a:t>16/5/2018</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2843289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BB75D4-A098-49E4-80CF-5F98F8D1405C}" type="datetimeFigureOut">
              <a:rPr lang="es-EC" smtClean="0"/>
              <a:t>16/5/2018</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53203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BB75D4-A098-49E4-80CF-5F98F8D1405C}" type="datetimeFigureOut">
              <a:rPr lang="es-EC" smtClean="0"/>
              <a:t>16/5/2018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2729724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BB75D4-A098-49E4-80CF-5F98F8D1405C}" type="datetimeFigureOut">
              <a:rPr lang="es-EC" smtClean="0"/>
              <a:t>16/5/2018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390950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93BB75D4-A098-49E4-80CF-5F98F8D1405C}" type="datetimeFigureOut">
              <a:rPr lang="es-EC" smtClean="0"/>
              <a:t>16/5/2018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251083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BB75D4-A098-49E4-80CF-5F98F8D1405C}" type="datetimeFigureOut">
              <a:rPr lang="es-EC" smtClean="0"/>
              <a:t>16/5/2018</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254820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BB75D4-A098-49E4-80CF-5F98F8D1405C}" type="datetimeFigureOut">
              <a:rPr lang="es-EC" smtClean="0"/>
              <a:t>16/5/2018</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2232352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BB75D4-A098-49E4-80CF-5F98F8D1405C}" type="datetimeFigureOut">
              <a:rPr lang="es-EC" smtClean="0"/>
              <a:t>16/5/2018</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205704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93BB75D4-A098-49E4-80CF-5F98F8D1405C}" type="datetimeFigureOut">
              <a:rPr lang="es-EC" smtClean="0"/>
              <a:t>16/5/2018</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268823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BB75D4-A098-49E4-80CF-5F98F8D1405C}" type="datetimeFigureOut">
              <a:rPr lang="es-EC" smtClean="0"/>
              <a:t>16/5/2018</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162739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93BB75D4-A098-49E4-80CF-5F98F8D1405C}" type="datetimeFigureOut">
              <a:rPr lang="es-EC" smtClean="0"/>
              <a:t>16/5/2018</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271526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3BB75D4-A098-49E4-80CF-5F98F8D1405C}" type="datetimeFigureOut">
              <a:rPr lang="es-EC" smtClean="0"/>
              <a:t>16/5/2018</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12B68BE-E037-427F-A87F-6E74B12F9234}" type="slidenum">
              <a:rPr lang="es-EC" smtClean="0"/>
              <a:t>‹Nº›</a:t>
            </a:fld>
            <a:endParaRPr lang="es-EC"/>
          </a:p>
        </p:txBody>
      </p:sp>
    </p:spTree>
    <p:extLst>
      <p:ext uri="{BB962C8B-B14F-4D97-AF65-F5344CB8AC3E}">
        <p14:creationId xmlns:p14="http://schemas.microsoft.com/office/powerpoint/2010/main" val="171141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BB75D4-A098-49E4-80CF-5F98F8D1405C}" type="datetimeFigureOut">
              <a:rPr lang="es-EC" smtClean="0"/>
              <a:t>16/5/2018</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2B68BE-E037-427F-A87F-6E74B12F9234}" type="slidenum">
              <a:rPr lang="es-EC" smtClean="0"/>
              <a:t>‹Nº›</a:t>
            </a:fld>
            <a:endParaRPr lang="es-EC"/>
          </a:p>
        </p:txBody>
      </p:sp>
    </p:spTree>
    <p:extLst>
      <p:ext uri="{BB962C8B-B14F-4D97-AF65-F5344CB8AC3E}">
        <p14:creationId xmlns:p14="http://schemas.microsoft.com/office/powerpoint/2010/main" val="22940998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bit.ly/1jBwaN8" TargetMode="External"/><Relationship Id="rId2" Type="http://schemas.openxmlformats.org/officeDocument/2006/relationships/hyperlink" Target="http://bit.ly/1jBvkQo"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 xmlns:a16="http://schemas.microsoft.com/office/drawing/2014/main" id="{9F19D352-43BC-4CF6-922D-7548099265C5}"/>
              </a:ext>
            </a:extLst>
          </p:cNvPr>
          <p:cNvSpPr>
            <a:spLocks noGrp="1"/>
          </p:cNvSpPr>
          <p:nvPr>
            <p:ph type="ctrTitle"/>
          </p:nvPr>
        </p:nvSpPr>
        <p:spPr>
          <a:xfrm>
            <a:off x="838199" y="4525347"/>
            <a:ext cx="6801321" cy="1737360"/>
          </a:xfrm>
        </p:spPr>
        <p:txBody>
          <a:bodyPr anchor="ctr">
            <a:normAutofit fontScale="90000"/>
          </a:bodyPr>
          <a:lstStyle/>
          <a:p>
            <a:pPr algn="r"/>
            <a:r>
              <a:rPr lang="es-ES" sz="4200" dirty="0"/>
              <a:t>Escuela Politécnica </a:t>
            </a:r>
            <a:r>
              <a:rPr lang="es-ES" sz="4200" dirty="0" smtClean="0"/>
              <a:t> </a:t>
            </a:r>
            <a:r>
              <a:rPr lang="es-EC" sz="4200" dirty="0" smtClean="0"/>
              <a:t>Nacional</a:t>
            </a:r>
            <a:r>
              <a:rPr lang="es-EC" sz="4200" dirty="0"/>
              <a:t/>
            </a:r>
            <a:br>
              <a:rPr lang="es-EC" sz="4200" dirty="0"/>
            </a:br>
            <a:r>
              <a:rPr lang="es-EC" sz="4200" dirty="0" smtClean="0"/>
              <a:t>ESFOT</a:t>
            </a:r>
            <a:br>
              <a:rPr lang="es-EC" sz="4200" dirty="0" smtClean="0"/>
            </a:br>
            <a:r>
              <a:rPr lang="es-EC" sz="4200" dirty="0" smtClean="0"/>
              <a:t>Programación Avanzada</a:t>
            </a:r>
            <a:r>
              <a:rPr lang="es-EC" sz="4200" dirty="0" smtClean="0"/>
              <a:t/>
            </a:r>
            <a:br>
              <a:rPr lang="es-EC" sz="4200" dirty="0" smtClean="0"/>
            </a:br>
            <a:r>
              <a:rPr lang="es-EC" sz="4400" dirty="0"/>
              <a:t>F</a:t>
            </a:r>
            <a:r>
              <a:rPr lang="es-EC" sz="4400" dirty="0" smtClean="0"/>
              <a:t>ractal</a:t>
            </a:r>
            <a:r>
              <a:rPr lang="es-EC" sz="4400" dirty="0"/>
              <a:t/>
            </a:r>
            <a:br>
              <a:rPr lang="es-EC" sz="4400" dirty="0"/>
            </a:br>
            <a:r>
              <a:rPr lang="es-ES" sz="4200" dirty="0"/>
              <a:t>  </a:t>
            </a:r>
            <a:endParaRPr lang="es-EC" sz="4200" dirty="0"/>
          </a:p>
        </p:txBody>
      </p:sp>
      <p:sp>
        <p:nvSpPr>
          <p:cNvPr id="3" name="Subtítulo 2">
            <a:extLst>
              <a:ext uri="{FF2B5EF4-FFF2-40B4-BE49-F238E27FC236}">
                <a16:creationId xmlns="" xmlns:a16="http://schemas.microsoft.com/office/drawing/2014/main" id="{62D35AFD-A5CC-4F0D-8AA4-644BD3205E5C}"/>
              </a:ext>
            </a:extLst>
          </p:cNvPr>
          <p:cNvSpPr>
            <a:spLocks noGrp="1"/>
          </p:cNvSpPr>
          <p:nvPr>
            <p:ph type="subTitle" idx="1"/>
          </p:nvPr>
        </p:nvSpPr>
        <p:spPr>
          <a:xfrm>
            <a:off x="7961258" y="4525347"/>
            <a:ext cx="3258675" cy="1737360"/>
          </a:xfrm>
        </p:spPr>
        <p:txBody>
          <a:bodyPr anchor="ctr">
            <a:normAutofit/>
          </a:bodyPr>
          <a:lstStyle/>
          <a:p>
            <a:pPr marL="342900" indent="-342900" algn="l">
              <a:buFont typeface="Arial" panose="020B0604020202020204" pitchFamily="34" charset="0"/>
              <a:buChar char="•"/>
            </a:pPr>
            <a:r>
              <a:rPr lang="es-EC" dirty="0"/>
              <a:t>Carlos Farias</a:t>
            </a:r>
          </a:p>
          <a:p>
            <a:pPr marL="342900" indent="-342900" algn="l">
              <a:buFont typeface="Arial" panose="020B0604020202020204" pitchFamily="34" charset="0"/>
              <a:buChar char="•"/>
            </a:pPr>
            <a:r>
              <a:rPr lang="es-EC" dirty="0" smtClean="0"/>
              <a:t>Ahilton Guaras</a:t>
            </a:r>
            <a:endParaRPr lang="es-EC" dirty="0"/>
          </a:p>
          <a:p>
            <a:pPr marL="342900" indent="-342900" algn="l">
              <a:buFont typeface="Arial" panose="020B0604020202020204" pitchFamily="34" charset="0"/>
              <a:buChar char="•"/>
            </a:pPr>
            <a:r>
              <a:rPr lang="es-EC" dirty="0" smtClean="0"/>
              <a:t>Jhony Cacuango</a:t>
            </a:r>
            <a:endParaRPr lang="es-EC" dirty="0"/>
          </a:p>
          <a:p>
            <a:pPr marL="342900" indent="-342900" algn="l">
              <a:buFont typeface="Arial" panose="020B0604020202020204" pitchFamily="34" charset="0"/>
              <a:buChar char="•"/>
            </a:pPr>
            <a:r>
              <a:rPr lang="es-EC" dirty="0" smtClean="0"/>
              <a:t>Marco </a:t>
            </a:r>
            <a:r>
              <a:rPr lang="es-EC" dirty="0" err="1" smtClean="0"/>
              <a:t>Orquera</a:t>
            </a:r>
            <a:endParaRPr lang="es-EC" dirty="0"/>
          </a:p>
          <a:p>
            <a:pPr algn="l"/>
            <a:endParaRPr lang="es-EC" dirty="0"/>
          </a:p>
        </p:txBody>
      </p:sp>
    </p:spTree>
    <p:extLst>
      <p:ext uri="{BB962C8B-B14F-4D97-AF65-F5344CB8AC3E}">
        <p14:creationId xmlns:p14="http://schemas.microsoft.com/office/powerpoint/2010/main" val="535784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773884" y="749643"/>
            <a:ext cx="5256213" cy="1774770"/>
          </a:xfrm>
        </p:spPr>
        <p:txBody>
          <a:bodyPr>
            <a:normAutofit fontScale="85000" lnSpcReduction="20000"/>
          </a:bodyPr>
          <a:lstStyle/>
          <a:p>
            <a:pPr algn="ctr"/>
            <a:r>
              <a:rPr lang="es-EC" dirty="0" smtClean="0"/>
              <a:t>Lineales</a:t>
            </a:r>
          </a:p>
          <a:p>
            <a:pPr marL="342900" indent="-342900" algn="just">
              <a:buFont typeface="Arial" panose="020B0604020202020204" pitchFamily="34" charset="0"/>
              <a:buChar char="•"/>
            </a:pPr>
            <a:r>
              <a:rPr lang="es-CO" b="0" dirty="0"/>
              <a:t>Se generan a partir de conceptos y algoritmos lineales, como por ejemplo rectas o triángulos. Pueden obtenerse mediante trazados geométricos simples</a:t>
            </a:r>
            <a:endParaRPr lang="es-EC" b="0" dirty="0"/>
          </a:p>
        </p:txBody>
      </p:sp>
      <p:pic>
        <p:nvPicPr>
          <p:cNvPr id="7" name="Marcador de conteni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16462" y="3569151"/>
            <a:ext cx="3392878" cy="2296190"/>
          </a:xfrm>
        </p:spPr>
      </p:pic>
      <p:sp>
        <p:nvSpPr>
          <p:cNvPr id="5" name="Marcador de texto 4"/>
          <p:cNvSpPr>
            <a:spLocks noGrp="1"/>
          </p:cNvSpPr>
          <p:nvPr>
            <p:ph type="body" sz="quarter" idx="3"/>
          </p:nvPr>
        </p:nvSpPr>
        <p:spPr>
          <a:xfrm>
            <a:off x="6326659" y="749643"/>
            <a:ext cx="5300578" cy="2067698"/>
          </a:xfrm>
        </p:spPr>
        <p:txBody>
          <a:bodyPr>
            <a:normAutofit fontScale="62500" lnSpcReduction="20000"/>
          </a:bodyPr>
          <a:lstStyle/>
          <a:p>
            <a:pPr algn="ctr"/>
            <a:r>
              <a:rPr lang="es-EC" dirty="0" smtClean="0"/>
              <a:t>Complejos</a:t>
            </a:r>
          </a:p>
          <a:p>
            <a:pPr marL="342900" indent="-342900" algn="just">
              <a:buFont typeface="Arial" panose="020B0604020202020204" pitchFamily="34" charset="0"/>
              <a:buChar char="•"/>
            </a:pPr>
            <a:r>
              <a:rPr lang="es-CO" b="0" dirty="0"/>
              <a:t>Se generan mediante un algoritmo de escape. Para cada punto se calculan una serie de valores mediante la repetición de una formula hasta que se cumple una condición, momento en el cual se asigna al punto un color relacionado con el número de repeticiones. Los fractales de este tipo precisan de millones de operaciones, por lo cual sólo pueden dibujarse con la ayuda del ordenador.</a:t>
            </a:r>
            <a:endParaRPr lang="es-EC" b="0" dirty="0"/>
          </a:p>
        </p:txBody>
      </p:sp>
      <p:pic>
        <p:nvPicPr>
          <p:cNvPr id="8" name="Marcador de contenido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727092" y="3256112"/>
            <a:ext cx="2945563" cy="2945563"/>
          </a:xfrm>
        </p:spPr>
      </p:pic>
    </p:spTree>
    <p:extLst>
      <p:ext uri="{BB962C8B-B14F-4D97-AF65-F5344CB8AC3E}">
        <p14:creationId xmlns:p14="http://schemas.microsoft.com/office/powerpoint/2010/main" val="143021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596588" y="1329979"/>
            <a:ext cx="5157787" cy="2015073"/>
          </a:xfrm>
        </p:spPr>
        <p:txBody>
          <a:bodyPr>
            <a:normAutofit fontScale="62500" lnSpcReduction="20000"/>
          </a:bodyPr>
          <a:lstStyle/>
          <a:p>
            <a:pPr algn="ctr"/>
            <a:r>
              <a:rPr lang="es-EC" dirty="0" smtClean="0"/>
              <a:t>Orbitas </a:t>
            </a:r>
            <a:r>
              <a:rPr lang="es-EC" dirty="0" smtClean="0"/>
              <a:t>Caóticas</a:t>
            </a:r>
            <a:endParaRPr lang="es-EC" dirty="0" smtClean="0"/>
          </a:p>
          <a:p>
            <a:pPr marL="342900" indent="-342900" algn="just">
              <a:buFont typeface="Arial" panose="020B0604020202020204" pitchFamily="34" charset="0"/>
              <a:buChar char="•"/>
            </a:pPr>
            <a:r>
              <a:rPr lang="es-CO" b="0" dirty="0"/>
              <a:t>Este tipo de modelo nació con un estudio sobre órbitas caóticas desarrollado por Edward  Lorenz en 1.963. El </a:t>
            </a:r>
            <a:r>
              <a:rPr lang="es-CO" b="0" dirty="0" err="1"/>
              <a:t>atractor</a:t>
            </a:r>
            <a:r>
              <a:rPr lang="es-CO" b="0" dirty="0"/>
              <a:t> de Lorenz tiene un comportamiento fractal, </a:t>
            </a:r>
            <a:r>
              <a:rPr lang="es-CO" b="0" dirty="0" smtClean="0"/>
              <a:t>aunque caos </a:t>
            </a:r>
            <a:r>
              <a:rPr lang="es-CO" b="0" dirty="0"/>
              <a:t>y fractales no son sinónimos y tienen comportamientos distintos; solamente comparten una formulación sencilla.</a:t>
            </a:r>
          </a:p>
          <a:p>
            <a:pPr algn="ctr"/>
            <a:endParaRPr lang="es-EC" dirty="0"/>
          </a:p>
        </p:txBody>
      </p:sp>
      <p:pic>
        <p:nvPicPr>
          <p:cNvPr id="7" name="Marcador de conteni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28392" y="3345052"/>
            <a:ext cx="2694181" cy="2878743"/>
          </a:xfrm>
        </p:spPr>
      </p:pic>
      <p:sp>
        <p:nvSpPr>
          <p:cNvPr id="5" name="Marcador de texto 4"/>
          <p:cNvSpPr>
            <a:spLocks noGrp="1"/>
          </p:cNvSpPr>
          <p:nvPr>
            <p:ph type="body" sz="quarter" idx="3"/>
          </p:nvPr>
        </p:nvSpPr>
        <p:spPr>
          <a:xfrm>
            <a:off x="6205152" y="1253607"/>
            <a:ext cx="5183188" cy="1899164"/>
          </a:xfrm>
        </p:spPr>
        <p:txBody>
          <a:bodyPr>
            <a:normAutofit fontScale="85000" lnSpcReduction="20000"/>
          </a:bodyPr>
          <a:lstStyle/>
          <a:p>
            <a:pPr algn="ctr"/>
            <a:r>
              <a:rPr lang="es-EC" sz="2100" dirty="0" smtClean="0"/>
              <a:t>Autómatas </a:t>
            </a:r>
            <a:r>
              <a:rPr lang="es-EC" sz="2100" dirty="0" smtClean="0"/>
              <a:t>celulares</a:t>
            </a:r>
          </a:p>
          <a:p>
            <a:pPr algn="just"/>
            <a:r>
              <a:rPr lang="es-CO" sz="2100" b="0" dirty="0" smtClean="0"/>
              <a:t>Un </a:t>
            </a:r>
            <a:r>
              <a:rPr lang="es-CO" sz="2100" b="0" dirty="0"/>
              <a:t>autómata celular es un sistema dinámico discreto, (espacio y tiempo toman valores discretos), cuya función asociada toma un conjunto finito de valores. Funcionan con sencillas reglas que colorean zonas a partir del color de las adyacentes.</a:t>
            </a:r>
          </a:p>
          <a:p>
            <a:endParaRPr lang="es-EC" dirty="0"/>
          </a:p>
        </p:txBody>
      </p:sp>
      <p:pic>
        <p:nvPicPr>
          <p:cNvPr id="8" name="Marcador de contenido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479120" y="3229425"/>
            <a:ext cx="2875842" cy="2875842"/>
          </a:xfrm>
        </p:spPr>
      </p:pic>
    </p:spTree>
    <p:extLst>
      <p:ext uri="{BB962C8B-B14F-4D97-AF65-F5344CB8AC3E}">
        <p14:creationId xmlns:p14="http://schemas.microsoft.com/office/powerpoint/2010/main" val="2828273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5872" y="1037605"/>
            <a:ext cx="9404723" cy="1400530"/>
          </a:xfrm>
        </p:spPr>
        <p:txBody>
          <a:bodyPr>
            <a:normAutofit/>
          </a:bodyPr>
          <a:lstStyle/>
          <a:p>
            <a:pPr algn="ctr"/>
            <a:r>
              <a:rPr lang="es-EC" sz="1800" b="1" dirty="0" smtClean="0"/>
              <a:t>Plasma </a:t>
            </a:r>
            <a:br>
              <a:rPr lang="es-EC" sz="1800" b="1" dirty="0" smtClean="0"/>
            </a:br>
            <a:r>
              <a:rPr lang="es-CO" sz="1800" dirty="0"/>
              <a:t>se debe a que no es un proceso determinista, sino totalmente aleatorio. Consiste en un patrón único e irrepetible de colores</a:t>
            </a:r>
            <a:endParaRPr lang="es-EC" sz="1800" b="1" dirty="0"/>
          </a:p>
        </p:txBody>
      </p:sp>
      <p:pic>
        <p:nvPicPr>
          <p:cNvPr id="9" name="Marcador de contenido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9246" y="2605477"/>
            <a:ext cx="4417976" cy="2998386"/>
          </a:xfrm>
        </p:spPr>
      </p:pic>
    </p:spTree>
    <p:extLst>
      <p:ext uri="{BB962C8B-B14F-4D97-AF65-F5344CB8AC3E}">
        <p14:creationId xmlns:p14="http://schemas.microsoft.com/office/powerpoint/2010/main" val="1560022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E0EC0B8-2C61-4A11-8099-32B06ECC9C17}"/>
              </a:ext>
            </a:extLst>
          </p:cNvPr>
          <p:cNvSpPr>
            <a:spLocks noGrp="1"/>
          </p:cNvSpPr>
          <p:nvPr>
            <p:ph type="title"/>
          </p:nvPr>
        </p:nvSpPr>
        <p:spPr/>
        <p:txBody>
          <a:bodyPr/>
          <a:lstStyle/>
          <a:p>
            <a:pPr algn="ctr"/>
            <a:r>
              <a:rPr lang="es-EC" dirty="0" smtClean="0"/>
              <a:t>Ejemplos </a:t>
            </a:r>
            <a:endParaRPr lang="es-EC" dirty="0"/>
          </a:p>
        </p:txBody>
      </p:sp>
      <p:pic>
        <p:nvPicPr>
          <p:cNvPr id="5" name="Marcador de contenido 4"/>
          <p:cNvPicPr>
            <a:picLocks noGrp="1" noChangeAspect="1"/>
          </p:cNvPicPr>
          <p:nvPr>
            <p:ph sz="half" idx="1"/>
          </p:nvPr>
        </p:nvPicPr>
        <p:blipFill>
          <a:blip r:embed="rId2"/>
          <a:stretch>
            <a:fillRect/>
          </a:stretch>
        </p:blipFill>
        <p:spPr>
          <a:xfrm>
            <a:off x="1103313" y="2056093"/>
            <a:ext cx="4395787" cy="4200244"/>
          </a:xfrm>
          <a:prstGeom prst="rect">
            <a:avLst/>
          </a:prstGeom>
        </p:spPr>
      </p:pic>
      <p:pic>
        <p:nvPicPr>
          <p:cNvPr id="6" name="Marcador de contenido 5"/>
          <p:cNvPicPr>
            <a:picLocks noGrp="1" noChangeAspect="1"/>
          </p:cNvPicPr>
          <p:nvPr>
            <p:ph sz="half" idx="2"/>
          </p:nvPr>
        </p:nvPicPr>
        <p:blipFill>
          <a:blip r:embed="rId3"/>
          <a:stretch>
            <a:fillRect/>
          </a:stretch>
        </p:blipFill>
        <p:spPr>
          <a:xfrm>
            <a:off x="5654675" y="2056093"/>
            <a:ext cx="4395788" cy="4200244"/>
          </a:xfrm>
          <a:prstGeom prst="rect">
            <a:avLst/>
          </a:prstGeom>
        </p:spPr>
      </p:pic>
    </p:spTree>
    <p:extLst>
      <p:ext uri="{BB962C8B-B14F-4D97-AF65-F5344CB8AC3E}">
        <p14:creationId xmlns:p14="http://schemas.microsoft.com/office/powerpoint/2010/main" val="4025034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F015D67-4387-4B8A-A3AE-5CB993789E39}"/>
              </a:ext>
            </a:extLst>
          </p:cNvPr>
          <p:cNvSpPr>
            <a:spLocks noGrp="1"/>
          </p:cNvSpPr>
          <p:nvPr>
            <p:ph type="title"/>
          </p:nvPr>
        </p:nvSpPr>
        <p:spPr/>
        <p:txBody>
          <a:bodyPr/>
          <a:lstStyle/>
          <a:p>
            <a:r>
              <a:rPr lang="es-EC" dirty="0"/>
              <a:t>¿QUE ES UN FRACTAL?</a:t>
            </a:r>
          </a:p>
        </p:txBody>
      </p:sp>
      <p:sp>
        <p:nvSpPr>
          <p:cNvPr id="3" name="Marcador de contenido 2">
            <a:extLst>
              <a:ext uri="{FF2B5EF4-FFF2-40B4-BE49-F238E27FC236}">
                <a16:creationId xmlns="" xmlns:a16="http://schemas.microsoft.com/office/drawing/2014/main" id="{440B66F4-95F8-42A2-81F0-7F7E6D08AE52}"/>
              </a:ext>
            </a:extLst>
          </p:cNvPr>
          <p:cNvSpPr>
            <a:spLocks noGrp="1"/>
          </p:cNvSpPr>
          <p:nvPr>
            <p:ph sz="half" idx="1"/>
          </p:nvPr>
        </p:nvSpPr>
        <p:spPr/>
        <p:txBody>
          <a:bodyPr/>
          <a:lstStyle/>
          <a:p>
            <a:pPr algn="just"/>
            <a:r>
              <a:rPr lang="es-MX" dirty="0"/>
              <a:t>Un fractal es un </a:t>
            </a:r>
            <a:r>
              <a:rPr lang="es-MX" b="1" dirty="0"/>
              <a:t>objeto cuya estructura se repite a diferentes escalas</a:t>
            </a:r>
            <a:r>
              <a:rPr lang="es-MX" dirty="0"/>
              <a:t>. Es decir, por mucho que nos acerquemos o alejemos del objeto, observaremos siempre la misma estructura. De hecho, somos incapaces de afirmar a qué distancia nos encontramos del objeto, ya que siempre lo veremos de la misma forma.</a:t>
            </a:r>
            <a:endParaRPr lang="es-EC" dirty="0"/>
          </a:p>
        </p:txBody>
      </p:sp>
      <p:pic>
        <p:nvPicPr>
          <p:cNvPr id="1026" name="Picture 2" descr="Resultado de imagen para fractal gif">
            <a:extLst>
              <a:ext uri="{FF2B5EF4-FFF2-40B4-BE49-F238E27FC236}">
                <a16:creationId xmlns="" xmlns:a16="http://schemas.microsoft.com/office/drawing/2014/main" id="{EF711F4E-9C41-4206-ADFF-F1C8DFC2618B}"/>
              </a:ext>
            </a:extLst>
          </p:cNvPr>
          <p:cNvPicPr>
            <a:picLocks noGrp="1" noChangeAspect="1" noChangeArrowheads="1" noCro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69940" y="1690688"/>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447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 xmlns:a16="http://schemas.microsoft.com/office/drawing/2014/main" id="{F7BD5413-FD22-49B3-89CA-752CA73E4AEA}"/>
              </a:ext>
            </a:extLst>
          </p:cNvPr>
          <p:cNvSpPr>
            <a:spLocks noGrp="1"/>
          </p:cNvSpPr>
          <p:nvPr>
            <p:ph sz="half" idx="1"/>
          </p:nvPr>
        </p:nvSpPr>
        <p:spPr/>
        <p:txBody>
          <a:bodyPr/>
          <a:lstStyle/>
          <a:p>
            <a:r>
              <a:rPr lang="es-MX" dirty="0"/>
              <a:t>El término fue propuesto por el matemático </a:t>
            </a:r>
            <a:r>
              <a:rPr lang="es-MX" dirty="0">
                <a:hlinkClick r:id="rId2"/>
              </a:rPr>
              <a:t>Benoît Mandelbrot</a:t>
            </a:r>
            <a:r>
              <a:rPr lang="es-MX" dirty="0"/>
              <a:t> en 1975 y deriva del Latín </a:t>
            </a:r>
            <a:r>
              <a:rPr lang="es-MX" i="1" dirty="0" err="1"/>
              <a:t>fractus</a:t>
            </a:r>
            <a:r>
              <a:rPr lang="es-MX" dirty="0"/>
              <a:t>, que significa quebrado o fracturado.</a:t>
            </a:r>
          </a:p>
          <a:p>
            <a:r>
              <a:rPr lang="es-MX" dirty="0"/>
              <a:t>Muchas estructuras naturales son de tipo fractal. Por ejemplo, el </a:t>
            </a:r>
            <a:r>
              <a:rPr lang="es-MX" dirty="0" err="1">
                <a:hlinkClick r:id="rId3"/>
              </a:rPr>
              <a:t>romanescu</a:t>
            </a:r>
            <a:r>
              <a:rPr lang="es-MX" dirty="0"/>
              <a:t> (un híbrido de brécol)</a:t>
            </a:r>
            <a:endParaRPr lang="es-EC" dirty="0"/>
          </a:p>
        </p:txBody>
      </p:sp>
      <p:sp>
        <p:nvSpPr>
          <p:cNvPr id="6" name="Marcador de contenido 5">
            <a:extLst>
              <a:ext uri="{FF2B5EF4-FFF2-40B4-BE49-F238E27FC236}">
                <a16:creationId xmlns="" xmlns:a16="http://schemas.microsoft.com/office/drawing/2014/main" id="{6F02751A-1167-4FA0-A45F-FC0B193D3FD0}"/>
              </a:ext>
            </a:extLst>
          </p:cNvPr>
          <p:cNvSpPr>
            <a:spLocks noGrp="1"/>
          </p:cNvSpPr>
          <p:nvPr>
            <p:ph sz="half" idx="2"/>
          </p:nvPr>
        </p:nvSpPr>
        <p:spPr/>
        <p:txBody>
          <a:bodyPr/>
          <a:lstStyle/>
          <a:p>
            <a:r>
              <a:rPr lang="es-EC" dirty="0"/>
              <a:t>Puede facilitar la construcción de objetos </a:t>
            </a:r>
          </a:p>
          <a:p>
            <a:r>
              <a:rPr lang="es-EC" dirty="0"/>
              <a:t>Sirven como modelos para explicar la naturaleza</a:t>
            </a:r>
          </a:p>
          <a:p>
            <a:r>
              <a:rPr lang="es-EC" dirty="0"/>
              <a:t>Pueden describir patrones naturales complejos </a:t>
            </a:r>
          </a:p>
          <a:p>
            <a:r>
              <a:rPr lang="es-EC" dirty="0"/>
              <a:t>Dan un marco teórico en el desarrollo de simulaciones de fenómenos naturales</a:t>
            </a:r>
          </a:p>
        </p:txBody>
      </p:sp>
    </p:spTree>
    <p:extLst>
      <p:ext uri="{BB962C8B-B14F-4D97-AF65-F5344CB8AC3E}">
        <p14:creationId xmlns:p14="http://schemas.microsoft.com/office/powerpoint/2010/main" val="1718541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2057" name="Picture 4" descr="Resultado de imagen para fractales en la naturaleza">
            <a:extLst>
              <a:ext uri="{FF2B5EF4-FFF2-40B4-BE49-F238E27FC236}">
                <a16:creationId xmlns="" xmlns:a16="http://schemas.microsoft.com/office/drawing/2014/main" id="{49C5F968-99FD-4501-A8AE-EB1D15290F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458" r="22166" b="-1"/>
          <a:stretch/>
        </p:blipFill>
        <p:spPr bwMode="auto">
          <a:xfrm>
            <a:off x="6194368" y="10"/>
            <a:ext cx="5997632" cy="6857990"/>
          </a:xfrm>
          <a:custGeom>
            <a:avLst/>
            <a:gdLst>
              <a:gd name="connsiteX0" fmla="*/ 0 w 5997632"/>
              <a:gd name="connsiteY0" fmla="*/ 0 h 6858000"/>
              <a:gd name="connsiteX1" fmla="*/ 5997632 w 5997632"/>
              <a:gd name="connsiteY1" fmla="*/ 0 h 6858000"/>
              <a:gd name="connsiteX2" fmla="*/ 5997632 w 5997632"/>
              <a:gd name="connsiteY2" fmla="*/ 6858000 h 6858000"/>
              <a:gd name="connsiteX3" fmla="*/ 3178693 w 5997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97632" h="6858000">
                <a:moveTo>
                  <a:pt x="0" y="0"/>
                </a:moveTo>
                <a:lnTo>
                  <a:pt x="5997632" y="0"/>
                </a:lnTo>
                <a:lnTo>
                  <a:pt x="5997632" y="6858000"/>
                </a:lnTo>
                <a:lnTo>
                  <a:pt x="3178693" y="6858000"/>
                </a:lnTo>
                <a:close/>
              </a:path>
            </a:pathLst>
          </a:custGeom>
          <a:noFill/>
          <a:extLst>
            <a:ext uri="{909E8E84-426E-40DD-AFC4-6F175D3DCCD1}">
              <a14:hiddenFill xmlns:a14="http://schemas.microsoft.com/office/drawing/2010/main">
                <a:solidFill>
                  <a:srgbClr val="FFFFFF"/>
                </a:solidFill>
              </a14:hiddenFill>
            </a:ext>
          </a:extLst>
        </p:spPr>
      </p:pic>
      <p:sp>
        <p:nvSpPr>
          <p:cNvPr id="78" name="Freeform: Shape 77">
            <a:extLst>
              <a:ext uri="{FF2B5EF4-FFF2-40B4-BE49-F238E27FC236}">
                <a16:creationId xmlns="" xmlns:a16="http://schemas.microsoft.com/office/drawing/2014/main" id="{37FEB674-D811-4FFE-A878-29D0C0ED18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773847"/>
            <a:ext cx="6434783" cy="3310306"/>
          </a:xfrm>
          <a:custGeom>
            <a:avLst/>
            <a:gdLst>
              <a:gd name="connsiteX0" fmla="*/ 0 w 6434783"/>
              <a:gd name="connsiteY0" fmla="*/ 0 h 3310306"/>
              <a:gd name="connsiteX1" fmla="*/ 3829872 w 6434783"/>
              <a:gd name="connsiteY1" fmla="*/ 0 h 3310306"/>
              <a:gd name="connsiteX2" fmla="*/ 4896100 w 6434783"/>
              <a:gd name="connsiteY2" fmla="*/ 0 h 3310306"/>
              <a:gd name="connsiteX3" fmla="*/ 4901677 w 6434783"/>
              <a:gd name="connsiteY3" fmla="*/ 0 h 3310306"/>
              <a:gd name="connsiteX4" fmla="*/ 6434783 w 6434783"/>
              <a:gd name="connsiteY4" fmla="*/ 3310306 h 3310306"/>
              <a:gd name="connsiteX5" fmla="*/ 0 w 6434783"/>
              <a:gd name="connsiteY5" fmla="*/ 3310306 h 331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4783" h="3310306">
                <a:moveTo>
                  <a:pt x="0" y="0"/>
                </a:moveTo>
                <a:lnTo>
                  <a:pt x="3829872" y="0"/>
                </a:lnTo>
                <a:lnTo>
                  <a:pt x="4896100" y="0"/>
                </a:lnTo>
                <a:lnTo>
                  <a:pt x="4901677" y="0"/>
                </a:lnTo>
                <a:lnTo>
                  <a:pt x="6434783" y="3310306"/>
                </a:lnTo>
                <a:lnTo>
                  <a:pt x="0" y="3310306"/>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4" name="Picture 6" descr="Resultado de imagen para fractales en la naturaleza">
            <a:extLst>
              <a:ext uri="{FF2B5EF4-FFF2-40B4-BE49-F238E27FC236}">
                <a16:creationId xmlns="" xmlns:a16="http://schemas.microsoft.com/office/drawing/2014/main" id="{BADF24D0-C619-456A-9019-307854B51179}"/>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l="25"/>
          <a:stretch/>
        </p:blipFill>
        <p:spPr bwMode="auto">
          <a:xfrm>
            <a:off x="166989" y="10"/>
            <a:ext cx="9141744" cy="6857990"/>
          </a:xfrm>
          <a:custGeom>
            <a:avLst/>
            <a:gdLst>
              <a:gd name="connsiteX0" fmla="*/ 0 w 9141744"/>
              <a:gd name="connsiteY0" fmla="*/ 0 h 6863485"/>
              <a:gd name="connsiteX1" fmla="*/ 5963051 w 9141744"/>
              <a:gd name="connsiteY1" fmla="*/ 0 h 6863485"/>
              <a:gd name="connsiteX2" fmla="*/ 9141744 w 9141744"/>
              <a:gd name="connsiteY2" fmla="*/ 6863485 h 6863485"/>
              <a:gd name="connsiteX3" fmla="*/ 0 w 9141744"/>
              <a:gd name="connsiteY3" fmla="*/ 6863485 h 6863485"/>
              <a:gd name="connsiteX4" fmla="*/ 0 w 9141744"/>
              <a:gd name="connsiteY4" fmla="*/ 0 h 686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0826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AC8A7823-B593-412F-8577-5227630CA377}"/>
              </a:ext>
            </a:extLst>
          </p:cNvPr>
          <p:cNvSpPr>
            <a:spLocks noGrp="1"/>
          </p:cNvSpPr>
          <p:nvPr>
            <p:ph sz="half" idx="1"/>
          </p:nvPr>
        </p:nvSpPr>
        <p:spPr>
          <a:xfrm>
            <a:off x="955031" y="1960606"/>
            <a:ext cx="4396339" cy="4979473"/>
          </a:xfrm>
        </p:spPr>
        <p:txBody>
          <a:bodyPr/>
          <a:lstStyle/>
          <a:p>
            <a:pPr algn="just"/>
            <a:r>
              <a:rPr lang="es-EC" dirty="0"/>
              <a:t>Funcionan en base a algoritmos que se encuentran en estructuras tridimensionales y naturales </a:t>
            </a:r>
          </a:p>
          <a:p>
            <a:pPr algn="just"/>
            <a:r>
              <a:rPr lang="es-EC" dirty="0"/>
              <a:t>Gracias a la geometría fractal se han podido comprender sistemas que anteriormente se creían totalmente caóticos </a:t>
            </a:r>
          </a:p>
        </p:txBody>
      </p:sp>
      <p:sp>
        <p:nvSpPr>
          <p:cNvPr id="4" name="Marcador de contenido 3">
            <a:extLst>
              <a:ext uri="{FF2B5EF4-FFF2-40B4-BE49-F238E27FC236}">
                <a16:creationId xmlns="" xmlns:a16="http://schemas.microsoft.com/office/drawing/2014/main" id="{821A65AD-8F71-4091-A185-A7B534EB48F9}"/>
              </a:ext>
            </a:extLst>
          </p:cNvPr>
          <p:cNvSpPr>
            <a:spLocks noGrp="1"/>
          </p:cNvSpPr>
          <p:nvPr>
            <p:ph sz="half" idx="2"/>
          </p:nvPr>
        </p:nvSpPr>
        <p:spPr>
          <a:xfrm>
            <a:off x="6288807" y="1960606"/>
            <a:ext cx="4396341" cy="4847667"/>
          </a:xfrm>
        </p:spPr>
        <p:txBody>
          <a:bodyPr/>
          <a:lstStyle/>
          <a:p>
            <a:pPr algn="just"/>
            <a:r>
              <a:rPr lang="es-EC" dirty="0"/>
              <a:t>Una de las contribuciones mas significativas ha sido la capacidad de modelas fenómenos naturales tales como las plantas, nubes, fenómenos geológicos y atmosféricos </a:t>
            </a:r>
          </a:p>
        </p:txBody>
      </p:sp>
    </p:spTree>
    <p:extLst>
      <p:ext uri="{BB962C8B-B14F-4D97-AF65-F5344CB8AC3E}">
        <p14:creationId xmlns:p14="http://schemas.microsoft.com/office/powerpoint/2010/main" val="1526555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3" name="Freeform: Shape 142">
            <a:extLst>
              <a:ext uri="{FF2B5EF4-FFF2-40B4-BE49-F238E27FC236}">
                <a16:creationId xmlns="" xmlns:a16="http://schemas.microsoft.com/office/drawing/2014/main" id="{2141F1CC-6A53-4BCF-9127-AABB52E249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Freeform: Shape 144">
            <a:extLst>
              <a:ext uri="{FF2B5EF4-FFF2-40B4-BE49-F238E27FC236}">
                <a16:creationId xmlns="" xmlns:a16="http://schemas.microsoft.com/office/drawing/2014/main" id="{2EEE8F11-3582-44B7-9869-F2D26D7DD9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Oval 146">
            <a:extLst>
              <a:ext uri="{FF2B5EF4-FFF2-40B4-BE49-F238E27FC236}">
                <a16:creationId xmlns="" xmlns:a16="http://schemas.microsoft.com/office/drawing/2014/main" id="{561B2B49-7142-4CA8-A929-4671548E6A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82" name="Picture 4" descr="Imagen relacionada">
            <a:extLst>
              <a:ext uri="{FF2B5EF4-FFF2-40B4-BE49-F238E27FC236}">
                <a16:creationId xmlns="" xmlns:a16="http://schemas.microsoft.com/office/drawing/2014/main" id="{9483040F-AC4A-4169-9432-0E4812FF44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3752"/>
          <a:stretch/>
        </p:blipFill>
        <p:spPr bwMode="auto">
          <a:xfrm>
            <a:off x="3559122" y="2661260"/>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extLst>
            <a:ext uri="{909E8E84-426E-40DD-AFC4-6F175D3DCCD1}">
              <a14:hiddenFill xmlns:a14="http://schemas.microsoft.com/office/drawing/2010/main">
                <a:solidFill>
                  <a:srgbClr val="FFFFFF"/>
                </a:solidFill>
              </a14:hiddenFill>
            </a:ext>
          </a:extLst>
        </p:spPr>
      </p:pic>
      <p:pic>
        <p:nvPicPr>
          <p:cNvPr id="3079" name="Picture 2" descr="Resultado de imagen para fractales en la naturaleza">
            <a:extLst>
              <a:ext uri="{FF2B5EF4-FFF2-40B4-BE49-F238E27FC236}">
                <a16:creationId xmlns="" xmlns:a16="http://schemas.microsoft.com/office/drawing/2014/main" id="{A418792F-B246-4667-8493-6F0DBAE3F3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37" r="10175" b="-3"/>
          <a:stretch/>
        </p:blipFill>
        <p:spPr bwMode="auto">
          <a:xfrm>
            <a:off x="20" y="10"/>
            <a:ext cx="3967953" cy="3383270"/>
          </a:xfrm>
          <a:custGeom>
            <a:avLst/>
            <a:gdLst>
              <a:gd name="connsiteX0" fmla="*/ 0 w 3967973"/>
              <a:gd name="connsiteY0" fmla="*/ 0 h 3383280"/>
              <a:gd name="connsiteX1" fmla="*/ 3605273 w 3967973"/>
              <a:gd name="connsiteY1" fmla="*/ 0 h 3383280"/>
              <a:gd name="connsiteX2" fmla="*/ 3704836 w 3967973"/>
              <a:gd name="connsiteY2" fmla="*/ 163887 h 3383280"/>
              <a:gd name="connsiteX3" fmla="*/ 3967973 w 3967973"/>
              <a:gd name="connsiteY3" fmla="*/ 1203093 h 3383280"/>
              <a:gd name="connsiteX4" fmla="*/ 1787786 w 3967973"/>
              <a:gd name="connsiteY4" fmla="*/ 3383280 h 3383280"/>
              <a:gd name="connsiteX5" fmla="*/ 105448 w 3967973"/>
              <a:gd name="connsiteY5" fmla="*/ 2589894 h 3383280"/>
              <a:gd name="connsiteX6" fmla="*/ 0 w 3967973"/>
              <a:gd name="connsiteY6" fmla="*/ 2448881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extLst>
            <a:ext uri="{909E8E84-426E-40DD-AFC4-6F175D3DCCD1}">
              <a14:hiddenFill xmlns:a14="http://schemas.microsoft.com/office/drawing/2010/main">
                <a:solidFill>
                  <a:srgbClr val="FFFFFF"/>
                </a:solidFill>
              </a14:hiddenFill>
            </a:ext>
          </a:extLst>
        </p:spPr>
      </p:pic>
      <p:pic>
        <p:nvPicPr>
          <p:cNvPr id="3078" name="Picture 6" descr="http://www.theclinic.cl/wp-content/uploads/2013/05/panal.jpg">
            <a:extLst>
              <a:ext uri="{FF2B5EF4-FFF2-40B4-BE49-F238E27FC236}">
                <a16:creationId xmlns="" xmlns:a16="http://schemas.microsoft.com/office/drawing/2014/main" id="{17400C64-0CDC-4469-85B5-8BF28B2A6C1B}"/>
              </a:ext>
            </a:extLst>
          </p:cNvPr>
          <p:cNvPicPr>
            <a:picLocks noGrp="1" noChangeAspect="1" noChangeArrowheads="1"/>
          </p:cNvPicPr>
          <p:nvPr>
            <p:ph sz="half" idx="1"/>
          </p:nvPr>
        </p:nvPicPr>
        <p:blipFill rotWithShape="1">
          <a:blip r:embed="rId4">
            <a:extLst>
              <a:ext uri="{28A0092B-C50C-407E-A947-70E740481C1C}">
                <a14:useLocalDpi xmlns:a14="http://schemas.microsoft.com/office/drawing/2010/main" val="0"/>
              </a:ext>
            </a:extLst>
          </a:blip>
          <a:srcRect l="3169" r="13820" b="-5"/>
          <a:stretch/>
        </p:blipFill>
        <p:spPr bwMode="auto">
          <a:xfrm>
            <a:off x="4825" y="4007260"/>
            <a:ext cx="3155071" cy="2850749"/>
          </a:xfrm>
          <a:custGeom>
            <a:avLst/>
            <a:gdLst>
              <a:gd name="connsiteX0" fmla="*/ 1358746 w 3155071"/>
              <a:gd name="connsiteY0" fmla="*/ 0 h 2850749"/>
              <a:gd name="connsiteX1" fmla="*/ 3155071 w 3155071"/>
              <a:gd name="connsiteY1" fmla="*/ 1796325 h 2850749"/>
              <a:gd name="connsiteX2" fmla="*/ 2848287 w 3155071"/>
              <a:gd name="connsiteY2" fmla="*/ 2800668 h 2850749"/>
              <a:gd name="connsiteX3" fmla="*/ 2810837 w 3155071"/>
              <a:gd name="connsiteY3" fmla="*/ 2850749 h 2850749"/>
              <a:gd name="connsiteX4" fmla="*/ 0 w 3155071"/>
              <a:gd name="connsiteY4" fmla="*/ 2850749 h 2850749"/>
              <a:gd name="connsiteX5" fmla="*/ 0 w 3155071"/>
              <a:gd name="connsiteY5" fmla="*/ 623564 h 2850749"/>
              <a:gd name="connsiteX6" fmla="*/ 88552 w 3155071"/>
              <a:gd name="connsiteY6" fmla="*/ 526132 h 2850749"/>
              <a:gd name="connsiteX7" fmla="*/ 1358746 w 3155071"/>
              <a:gd name="connsiteY7" fmla="*/ 0 h 285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extLst>
            <a:ext uri="{909E8E84-426E-40DD-AFC4-6F175D3DCCD1}">
              <a14:hiddenFill xmlns:a14="http://schemas.microsoft.com/office/drawing/2010/main">
                <a:solidFill>
                  <a:srgbClr val="FFFFFF"/>
                </a:solidFill>
              </a14:hiddenFill>
            </a:ext>
          </a:extLst>
        </p:spPr>
      </p:pic>
      <p:pic>
        <p:nvPicPr>
          <p:cNvPr id="3080" name="Picture 8" descr="http://www.theclinic.cl/wp-content/uploads/2013/05/galaxia.jpg">
            <a:extLst>
              <a:ext uri="{FF2B5EF4-FFF2-40B4-BE49-F238E27FC236}">
                <a16:creationId xmlns="" xmlns:a16="http://schemas.microsoft.com/office/drawing/2014/main" id="{4F7D0822-1AF5-46FF-A110-2A6061211AB2}"/>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926384" y="1770748"/>
            <a:ext cx="4241800" cy="31813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4560743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idx="4294967295"/>
          </p:nvPr>
        </p:nvSpPr>
        <p:spPr>
          <a:xfrm>
            <a:off x="2199502" y="463096"/>
            <a:ext cx="8228013" cy="728113"/>
          </a:xfrm>
        </p:spPr>
        <p:txBody>
          <a:bodyPr vert="horz" wrap="square" lIns="91440" tIns="35271" rIns="91440" bIns="45720" rtlCol="0" anchor="ctr" anchorCtr="0">
            <a:spAutoFit/>
          </a:bodyPr>
          <a:lstStyle/>
          <a:p>
            <a:pPr lvl="0" algn="ctr"/>
            <a:r>
              <a:rPr lang="es-ES" dirty="0"/>
              <a:t>Sus </a:t>
            </a:r>
            <a:r>
              <a:rPr lang="es-ES" dirty="0" smtClean="0"/>
              <a:t>propiedades</a:t>
            </a:r>
            <a:endParaRPr lang="es-ES" dirty="0"/>
          </a:p>
        </p:txBody>
      </p:sp>
      <p:sp>
        <p:nvSpPr>
          <p:cNvPr id="3" name="Subtítulo 2"/>
          <p:cNvSpPr txBox="1">
            <a:spLocks noGrp="1"/>
          </p:cNvSpPr>
          <p:nvPr>
            <p:ph type="subTitle" idx="4294967295"/>
          </p:nvPr>
        </p:nvSpPr>
        <p:spPr>
          <a:xfrm>
            <a:off x="2051222" y="1887838"/>
            <a:ext cx="8228013" cy="3978275"/>
          </a:xfrm>
        </p:spPr>
        <p:txBody>
          <a:bodyPr vert="horz" wrap="square" lIns="91440" tIns="19269" rIns="91440" bIns="45720" rtlCol="0" anchor="ctr" anchorCtr="0">
            <a:spAutoFit/>
          </a:bodyPr>
          <a:lstStyle/>
          <a:p>
            <a:pPr marL="0" indent="0">
              <a:buNone/>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r>
              <a:rPr lang="es-ES" sz="2177" dirty="0"/>
              <a:t>A un fractal se le atribuyen las siguientes características:</a:t>
            </a:r>
          </a:p>
          <a:p>
            <a:pPr marL="0" indent="0">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endParaRPr lang="es-ES" sz="2177" dirty="0"/>
          </a:p>
          <a:p>
            <a:pPr marL="0" indent="0">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r>
              <a:rPr lang="es-ES" sz="2177" dirty="0"/>
              <a:t>Es demasiado irregular para ser descrito en términos geométricos tradicionales.</a:t>
            </a:r>
          </a:p>
          <a:p>
            <a:pPr marL="0" indent="0">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r>
              <a:rPr lang="es-ES" sz="2177" dirty="0"/>
              <a:t>Posee detalle a cualquier escala de observación.</a:t>
            </a:r>
          </a:p>
          <a:p>
            <a:pPr marL="0" indent="0">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r>
              <a:rPr lang="es-ES" sz="2177" dirty="0"/>
              <a:t>Es </a:t>
            </a:r>
            <a:r>
              <a:rPr lang="es-ES" sz="2177" dirty="0" err="1"/>
              <a:t>autosimilar</a:t>
            </a:r>
            <a:r>
              <a:rPr lang="es-ES" sz="2177" dirty="0"/>
              <a:t> (exacta, aproximada o estadísticamente).</a:t>
            </a:r>
          </a:p>
          <a:p>
            <a:pPr marL="0" indent="0">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r>
              <a:rPr lang="es-ES" sz="2177" dirty="0"/>
              <a:t>Su dimensión de </a:t>
            </a:r>
            <a:r>
              <a:rPr lang="es-ES" sz="2177" dirty="0" err="1"/>
              <a:t>Hausdorff-Besicovitch</a:t>
            </a:r>
            <a:r>
              <a:rPr lang="es-ES" sz="2177" dirty="0"/>
              <a:t> es estrictamente mayor que su dimensión topológica.</a:t>
            </a:r>
          </a:p>
          <a:p>
            <a:pPr marL="0" indent="0">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r>
              <a:rPr lang="es-ES" sz="2177" dirty="0"/>
              <a:t>Se define mediante un simple algoritmo recursivo.</a:t>
            </a:r>
          </a:p>
          <a:p>
            <a:pPr marL="0" indent="0">
              <a:buNone/>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endParaRPr lang="es-ES" sz="2177" dirty="0"/>
          </a:p>
        </p:txBody>
      </p:sp>
    </p:spTree>
    <p:extLst>
      <p:ext uri="{BB962C8B-B14F-4D97-AF65-F5344CB8AC3E}">
        <p14:creationId xmlns:p14="http://schemas.microsoft.com/office/powerpoint/2010/main" val="905179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accel="1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50000">
                                          <p:val>
                                            <p:strVal val="#ppt_h/20"/>
                                          </p:val>
                                        </p:tav>
                                        <p:tav tm="100000">
                                          <p:val>
                                            <p:strVal val="#ppt_h/20"/>
                                          </p:val>
                                        </p:tav>
                                        <p:tav>
                                          <p:val>
                                            <p:strVal val="#ppt_h"/>
                                          </p:val>
                                        </p:tav>
                                      </p:tavLst>
                                    </p:anim>
                                    <p:anim calcmode="lin" valueType="num">
                                      <p:cBhvr>
                                        <p:cTn id="8" dur="500" fill="hold"/>
                                        <p:tgtEl>
                                          <p:spTgt spid="2"/>
                                        </p:tgtEl>
                                        <p:attrNameLst>
                                          <p:attrName>ppt_w</p:attrName>
                                        </p:attrNameLst>
                                      </p:cBhvr>
                                      <p:tavLst>
                                        <p:tav tm="50000">
                                          <p:val>
                                            <p:strVal val="#ppt_w+.3"/>
                                          </p:val>
                                        </p:tav>
                                        <p:tav tm="100000">
                                          <p:val>
                                            <p:strVal val="#ppt_w+.3"/>
                                          </p:val>
                                        </p:tav>
                                        <p:tav>
                                          <p:val>
                                            <p:strVal val="#ppt_w"/>
                                          </p:val>
                                        </p:tav>
                                      </p:tavLst>
                                    </p:anim>
                                    <p:anim calcmode="lin" valueType="num">
                                      <p:cBhvr>
                                        <p:cTn id="9" dur="500" fill="hold"/>
                                        <p:tgtEl>
                                          <p:spTgt spid="2"/>
                                        </p:tgtEl>
                                        <p:attrNameLst>
                                          <p:attrName>ppt_x</p:attrName>
                                        </p:attrNameLst>
                                      </p:cBhvr>
                                      <p:tavLst>
                                        <p:tav tm="50000">
                                          <p:val>
                                            <p:strVal val="#ppt_x-.3"/>
                                          </p:val>
                                        </p:tav>
                                        <p:tav tm="100000">
                                          <p:val>
                                            <p:strVal val="#ppt_x"/>
                                          </p:val>
                                        </p:tav>
                                        <p:tav>
                                          <p:val>
                                            <p:strVal val="#ppt_x"/>
                                          </p:val>
                                        </p:tav>
                                      </p:tavLst>
                                    </p:anim>
                                    <p:anim calcmode="lin" valueType="num">
                                      <p:cBhvr>
                                        <p:cTn id="10" dur="500" fill="hold"/>
                                        <p:tgtEl>
                                          <p:spTgt spid="2"/>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2281881" y="1965324"/>
            <a:ext cx="8228013" cy="3214563"/>
          </a:xfrm>
        </p:spPr>
        <p:txBody>
          <a:bodyPr vert="horz" wrap="square" lIns="91440" tIns="19269" rIns="91440" bIns="45720" rtlCol="0" anchor="ctr" anchorCtr="0">
            <a:spAutoFit/>
          </a:bodyPr>
          <a:lstStyle/>
          <a:p>
            <a:pPr marL="0" indent="0" algn="just">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r>
              <a:rPr lang="es-ES" sz="1996" dirty="0"/>
              <a:t>Un fractal es un objeto que exhibe </a:t>
            </a:r>
            <a:r>
              <a:rPr lang="es-ES" sz="1996" dirty="0" smtClean="0"/>
              <a:t>auto semejanza </a:t>
            </a:r>
            <a:r>
              <a:rPr lang="es-ES" sz="1996" dirty="0"/>
              <a:t>a cualquier escala, es decir, tiene la propiedad de que una pequeña sección suya puede ser vista como una réplica a menor escala de todo el fractal</a:t>
            </a:r>
          </a:p>
          <a:p>
            <a:pPr marL="0" indent="0" algn="just">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endParaRPr lang="es-ES" sz="1996" dirty="0"/>
          </a:p>
          <a:p>
            <a:pPr marL="0" indent="0" algn="just">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r>
              <a:rPr lang="es-ES" sz="1996" dirty="0"/>
              <a:t> Su área o superficie es finita, es decir, tiene límites. Por el contrario y por paradójico que esto resulte, su perímetro o longitud es infinita, es decir, no tiene límites. </a:t>
            </a:r>
          </a:p>
          <a:p>
            <a:pPr marL="0" indent="0" algn="ctr">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endParaRPr lang="es-ES" sz="1996" dirty="0"/>
          </a:p>
        </p:txBody>
      </p:sp>
    </p:spTree>
    <p:extLst>
      <p:ext uri="{BB962C8B-B14F-4D97-AF65-F5344CB8AC3E}">
        <p14:creationId xmlns:p14="http://schemas.microsoft.com/office/powerpoint/2010/main" val="337667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1705233" y="2382022"/>
            <a:ext cx="8720138" cy="928688"/>
          </a:xfrm>
        </p:spPr>
        <p:txBody>
          <a:bodyPr vert="horz" wrap="square" lIns="91440" tIns="52907" rIns="91440" bIns="45720" rtlCol="0" anchor="ctr" anchorCtr="0">
            <a:spAutoFit/>
          </a:bodyPr>
          <a:lstStyle/>
          <a:p>
            <a:pPr marL="0" indent="0" algn="ctr">
              <a:buNone/>
              <a:tabLst>
                <a:tab pos="0" algn="l"/>
                <a:tab pos="407259" algn="l"/>
                <a:tab pos="814846" algn="l"/>
                <a:tab pos="1222434" algn="l"/>
                <a:tab pos="1630021" algn="l"/>
                <a:tab pos="2037607" algn="l"/>
                <a:tab pos="2445194" algn="l"/>
                <a:tab pos="2852781" algn="l"/>
                <a:tab pos="3260368" algn="l"/>
                <a:tab pos="3667954" algn="l"/>
                <a:tab pos="4075542" algn="l"/>
                <a:tab pos="4483127" algn="l"/>
                <a:tab pos="4890715" algn="l"/>
                <a:tab pos="5298302" algn="l"/>
                <a:tab pos="5705889" algn="l"/>
                <a:tab pos="6113476" algn="l"/>
                <a:tab pos="6521062" algn="l"/>
                <a:tab pos="6928649" algn="l"/>
                <a:tab pos="7336235" algn="l"/>
                <a:tab pos="7743823" algn="l"/>
                <a:tab pos="8151410" algn="l"/>
              </a:tabLst>
            </a:pPr>
            <a:r>
              <a:rPr lang="es-ES" sz="5988" b="1" dirty="0">
                <a:solidFill>
                  <a:srgbClr val="FF0000"/>
                </a:solidFill>
                <a:effectLst>
                  <a:outerShdw dist="17961" dir="2700000">
                    <a:scrgbClr r="0" g="0" b="0"/>
                  </a:outerShdw>
                </a:effectLst>
                <a:latin typeface="Bell MT" panose="02020503060305020303" pitchFamily="18" charset="0"/>
              </a:rPr>
              <a:t>TIPOS DE FRACTALES</a:t>
            </a:r>
          </a:p>
        </p:txBody>
      </p:sp>
    </p:spTree>
    <p:extLst>
      <p:ext uri="{BB962C8B-B14F-4D97-AF65-F5344CB8AC3E}">
        <p14:creationId xmlns:p14="http://schemas.microsoft.com/office/powerpoint/2010/main" val="3278807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113</TotalTime>
  <Words>411</Words>
  <Application>Microsoft Office PowerPoint</Application>
  <PresentationFormat>Panorámica</PresentationFormat>
  <Paragraphs>41</Paragraphs>
  <Slides>13</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Bell MT</vt:lpstr>
      <vt:lpstr>Calibri</vt:lpstr>
      <vt:lpstr>Century Gothic</vt:lpstr>
      <vt:lpstr>DejaVu Sans</vt:lpstr>
      <vt:lpstr>Times New Roman</vt:lpstr>
      <vt:lpstr>Wingdings 3</vt:lpstr>
      <vt:lpstr>Ion</vt:lpstr>
      <vt:lpstr>Escuela Politécnica  Nacional ESFOT Programación Avanzada Fractal   </vt:lpstr>
      <vt:lpstr>¿QUE ES UN FRACTAL?</vt:lpstr>
      <vt:lpstr>Presentación de PowerPoint</vt:lpstr>
      <vt:lpstr>Presentación de PowerPoint</vt:lpstr>
      <vt:lpstr>Presentación de PowerPoint</vt:lpstr>
      <vt:lpstr>Presentación de PowerPoint</vt:lpstr>
      <vt:lpstr>Sus propiedades</vt:lpstr>
      <vt:lpstr>Presentación de PowerPoint</vt:lpstr>
      <vt:lpstr>Presentación de PowerPoint</vt:lpstr>
      <vt:lpstr>Presentación de PowerPoint</vt:lpstr>
      <vt:lpstr>Presentación de PowerPoint</vt:lpstr>
      <vt:lpstr>Plasma  se debe a que no es un proceso determinista, sino totalmente aleatorio. Consiste en un patrón único e irrepetible de colores</vt:lpstr>
      <vt:lpstr>Ejemplos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Escuela Politécnica Nacional ESFOT</dc:title>
  <dc:creator>Andres Farias</dc:creator>
  <cp:lastModifiedBy>HP</cp:lastModifiedBy>
  <cp:revision>13</cp:revision>
  <dcterms:created xsi:type="dcterms:W3CDTF">2018-05-16T23:31:03Z</dcterms:created>
  <dcterms:modified xsi:type="dcterms:W3CDTF">2018-05-17T05:03:48Z</dcterms:modified>
</cp:coreProperties>
</file>