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1" r:id="rId4"/>
    <p:sldId id="292" r:id="rId5"/>
    <p:sldId id="260" r:id="rId6"/>
    <p:sldId id="293" r:id="rId7"/>
    <p:sldId id="264" r:id="rId8"/>
    <p:sldId id="270" r:id="rId9"/>
    <p:sldId id="281" r:id="rId10"/>
    <p:sldId id="271" r:id="rId11"/>
    <p:sldId id="259" r:id="rId12"/>
    <p:sldId id="294" r:id="rId13"/>
    <p:sldId id="283" r:id="rId14"/>
    <p:sldId id="263" r:id="rId15"/>
    <p:sldId id="278" r:id="rId16"/>
    <p:sldId id="279" r:id="rId17"/>
    <p:sldId id="280" r:id="rId18"/>
    <p:sldId id="295" r:id="rId19"/>
    <p:sldId id="296" r:id="rId20"/>
    <p:sldId id="297" r:id="rId21"/>
    <p:sldId id="261" r:id="rId22"/>
    <p:sldId id="298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9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929467" y="3717925"/>
            <a:ext cx="8540751" cy="11080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929467" y="4940300"/>
            <a:ext cx="8534400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/>
          <p:nvPr>
            <p:ph type="ctrTitle"/>
          </p:nvPr>
        </p:nvSpPr>
        <p:spPr>
          <a:xfrm>
            <a:off x="544195" y="234315"/>
            <a:ext cx="10414000" cy="1661795"/>
          </a:xfrm>
        </p:spPr>
        <p:txBody>
          <a:bodyPr/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</a:rPr>
              <a:t>浅谈kafka(分布式发布消息系统,俗称消息总线)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副标题 38"/>
          <p:cNvSpPr/>
          <p:nvPr>
            <p:ph type="subTitle" idx="1"/>
          </p:nvPr>
        </p:nvSpPr>
        <p:spPr>
          <a:xfrm>
            <a:off x="2929255" y="4940300"/>
            <a:ext cx="8734425" cy="1719580"/>
          </a:xfrm>
        </p:spPr>
        <p:txBody>
          <a:bodyPr/>
          <a:p>
            <a:r>
              <a:rPr lang="en-US" altLang="zh-CN"/>
              <a:t>                       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0510" y="5511165"/>
            <a:ext cx="28803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顾金达  2017/08/26</a:t>
            </a:r>
            <a:endParaRPr lang="en-US" altLang="zh-CN" b="1" i="1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2035175" cy="867410"/>
          </a:xfrm>
        </p:spPr>
        <p:txBody>
          <a:bodyPr/>
          <a:p>
            <a:r>
              <a:rPr lang="zh-CN" altLang="en-US" sz="18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</a:rPr>
              <a:t>1.4Kafka架构</a:t>
            </a:r>
            <a:endParaRPr lang="zh-CN" altLang="en-US" sz="18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11955"/>
          </a:xfrm>
        </p:spPr>
        <p:txBody>
          <a:bodyPr/>
          <a:p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Kafka的整体架构是显式分布式架构，producer、broker（kafka）和consumer都可以有多个。Producer，consumer实现Kafka注册的接口，数据从producer发送到broker，broker承担一个中间缓存和分发的作用。broker分发注册到系统中的consumer。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broker的作用类似于缓存，即活跃的数据和离线处理系统之间的缓存。客户端和服务器端的通信，是基于简单，高性能，且与编程语言无关的TCP协议。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6" y="1588508"/>
            <a:ext cx="4919669" cy="2852434"/>
          </a:xfrm>
          <a:prstGeom prst="rect">
            <a:avLst/>
          </a:prstGeom>
        </p:spPr>
      </p:pic>
      <p:pic>
        <p:nvPicPr>
          <p:cNvPr id="6" name="图片 5" descr="2017-08-27_134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1477645"/>
            <a:ext cx="5847715" cy="3390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17-08-27_2003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937895"/>
            <a:ext cx="9028430" cy="44189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6580"/>
            <a:ext cx="3194685" cy="687070"/>
          </a:xfrm>
        </p:spPr>
        <p:txBody>
          <a:bodyPr/>
          <a:p>
            <a:pPr algn="ctr"/>
            <a:r>
              <a:rPr lang="en-US" altLang="zh-CN" sz="18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</a:rPr>
              <a:t>1.5生产者与消费者的关系</a:t>
            </a:r>
            <a:endParaRPr lang="en-US" altLang="zh-CN" sz="18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86435" y="1626235"/>
            <a:ext cx="10887710" cy="4201795"/>
          </a:xfrm>
        </p:spPr>
        <p:txBody>
          <a:bodyPr/>
          <a:p>
            <a:pPr algn="l"/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Producer根据指定的partition方法（round-robin、hash等），将消息发布到指定topic的partition里面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l"/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Round Robin（中文翻译为轮询调度）是一种以轮询的方式依次将一个域名解析到多个IP地址的调度不同服务器的计算方法。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l"/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Hash，一般翻译做“散列”，也有直接音译为“哈希”的，就是把任意长度的输入（又叫做预映射， pre-image），通过散列算法，变换成固定长度的输出，该输出就是散列值。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l"/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kafka集群接收到Producer发过来的消息后，将其持久化到硬盘，并保留消息指定时长（可配置），而不关注消息是否被消费。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l"/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Consumer从kafka集群获取数据，并控制获取消息的offset。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56615" y="777240"/>
            <a:ext cx="10955655" cy="5779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altLang="zh-CN" sz="18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1.6Kafka的应用场景：</a:t>
            </a:r>
            <a:endParaRPr lang="en-US" altLang="zh-CN" sz="2400"/>
          </a:p>
          <a:p>
            <a:pPr algn="l">
              <a:buNone/>
            </a:pPr>
            <a:endParaRPr lang="en-US" altLang="zh-CN" sz="2400"/>
          </a:p>
          <a:p>
            <a:pPr marL="342900" indent="-342900" algn="l" fontAlgn="base">
              <a:spcBef>
                <a:spcPct val="20000"/>
              </a:spcBef>
              <a:buNone/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1.消息队列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 algn="l" fontAlgn="base">
              <a:spcBef>
                <a:spcPct val="20000"/>
              </a:spcBef>
              <a:buNone/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  比起大多数的消息系统来说，Kafka有更好的吞吐量，内置的分区，冗余及容错性，这让Kafka成为了一个很好的大规模消息处理应用的解决方案。消息系统一般吞吐量相对较低，但是需要更小的端到端延时，并尝尝依赖于Kafka提供的强大的持久性保障。在这个领域，Kafka足以媲美传统消息系统，如ActiveMR或RabbitMQ。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 algn="l" fontAlgn="base">
              <a:spcBef>
                <a:spcPct val="20000"/>
              </a:spcBef>
              <a:buNone/>
            </a:pP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 algn="l" fontAlgn="base">
              <a:spcBef>
                <a:spcPct val="20000"/>
              </a:spcBef>
              <a:buNone/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2.行为跟踪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 algn="l" fontAlgn="base">
              <a:spcBef>
                <a:spcPct val="20000"/>
              </a:spcBef>
              <a:buNone/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  Kafka的另一个应用场景是跟踪用户浏览页面、搜索及其他行为，以发布-订阅的模式实时记录到对应的topic里。那么这些结果被订阅者拿到后，就可以做进一步的实时处理，或实时监控，或放到hadoop/离线数据仓库里处理。</a:t>
            </a:r>
            <a:endParaRPr lang="en-US" altLang="zh-CN" sz="2400"/>
          </a:p>
          <a:p>
            <a:pPr algn="l">
              <a:buNone/>
            </a:pPr>
            <a:endParaRPr lang="en-US" altLang="zh-CN" sz="2400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150" y="414020"/>
            <a:ext cx="11544935" cy="512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endParaRPr lang="en-US" altLang="zh-CN" sz="2400">
              <a:sym typeface="+mn-ea"/>
            </a:endParaRPr>
          </a:p>
          <a:p>
            <a:pPr algn="l">
              <a:buNone/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3.元信息监控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l">
              <a:buNone/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作为操作记录的监控模块来使用，即汇集记录一些操作信息，可以理解为运维性质的数据监控.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algn="l">
              <a:buNone/>
            </a:pP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algn="l">
              <a:buNone/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4.日志收集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l">
              <a:buNone/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日志收集方面，其实开源产品有很多，包括Scribe、Apache Flume。很多人使用Kafka代替日志聚合（log aggregation）。日志聚合一般来说是从服务器上收集日志文件，然后放到一个集中的位置（文件服务器或HDFS）进行处理。然而Kafka忽略掉文件的细节，将其更清晰地抽象成一个个日志或事件的消息流。这就让Kafka处理过程延迟更低，更容易支持多数据源和分布式数据处理。比起以日志为中心的系统比如Scribe或者Flume来说，Kafka提供同样高效的性能和因为复制导致的更高的耐用性保证，以及更低的端到端延迟。</a:t>
            </a:r>
            <a:endParaRPr lang="zh-CN" altLang="en-US"/>
          </a:p>
          <a:p>
            <a:pPr algn="l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9600" y="451485"/>
            <a:ext cx="10462260" cy="4872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6.事件源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事件源是一种应用程序设计的方式，该方式的状态转移被记录为按时间顺序排序的记录序列。Kafka可以存储大量的日志数据，这使得它成为一个对这种方式的应用来说绝佳的后台。比如动态汇总（News feed）。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7.持久性日志（commit log）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Kafka可以为一种外部的持久性日志的分布式系统提供服务。这种日志可以在节点间备份数据，并为故障节点数据回复提供一种重新同步的机制。Kafka中日志压缩功能为这种用法提供了条件。在这种用法中，Kafka类似于Apache BookKeeper项目。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4805" y="478155"/>
            <a:ext cx="11724640" cy="502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2. Kafka实例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>
                <a:sym typeface="+mn-ea"/>
              </a:rPr>
              <a:t>       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 2.1 实例环境搭建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2.1.1 安装JDK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2.1.2 安装并运行zookeeper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2.1.3 安装与运行kafka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        2.2 实例测试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2.2.1 创建Topic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2.2.2 创建生产者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2.2.3 创建消费者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2.2.4 生产消费消息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3" name="图片 2" descr="2017-08-28_2008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9955" y="2517140"/>
            <a:ext cx="4809490" cy="29902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713" y="1089297"/>
            <a:ext cx="6797933" cy="121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1215" y="393065"/>
            <a:ext cx="26447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2.2.1 创建Topic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6635" y="2436495"/>
            <a:ext cx="2830195" cy="914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2.2.2 创建生产者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从producer处输入数据：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5" y="3570170"/>
            <a:ext cx="7046418" cy="164761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2755" y="344170"/>
            <a:ext cx="703643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2.2.3 创建消费者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从consumer可以接收到：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1700530"/>
            <a:ext cx="7046595" cy="1856105"/>
          </a:xfrm>
          <a:prstGeom prst="rect">
            <a:avLst/>
          </a:prstGeom>
        </p:spPr>
      </p:pic>
      <p:pic>
        <p:nvPicPr>
          <p:cNvPr id="4" name="图片 3" descr="2017-08-28_201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430" y="3292475"/>
            <a:ext cx="4113530" cy="27120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5610" y="428625"/>
            <a:ext cx="11493500" cy="4244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 Kafka介绍</a:t>
            </a:r>
            <a:endParaRPr lang="en-US" altLang="zh-CN" sz="36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endParaRPr lang="en-US" altLang="zh-CN" sz="36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endParaRPr lang="en-US" altLang="zh-CN" sz="36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r>
              <a:rPr lang="en-US" altLang="zh-CN" sz="36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2. Kafka实例</a:t>
            </a:r>
            <a:endParaRPr lang="en-US" altLang="zh-CN" sz="36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endParaRPr lang="en-US" altLang="zh-CN" sz="36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endParaRPr lang="en-US" altLang="zh-CN" sz="36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r>
              <a:rPr lang="en-US" altLang="zh-CN" sz="36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3. 几个Linux命令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3" name="图片 2" descr="2017-08-28_1955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2910" y="213995"/>
            <a:ext cx="6295390" cy="57035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3390"/>
            <a:ext cx="4605020" cy="421640"/>
          </a:xfrm>
        </p:spPr>
        <p:txBody>
          <a:bodyPr/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3.几个Linux命令：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9600" y="1028065"/>
            <a:ext cx="10801985" cy="5566410"/>
          </a:xfrm>
        </p:spPr>
        <p:txBody>
          <a:bodyPr/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// 启动zk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 bin/zookeeper-server-start.sh config/zookeeper.properties 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//启动kafka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bin/kafka-server-start.sh config/server.properties &gt;/dev/null 2&gt;&amp;1 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  //创建topic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bin/kafka-topics sh --create --zookeeper 10.144.15.223.22 --replication-factor 1 --partitions 1 --topic topic1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  //创建生产者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bin/kafka-console-producer.sh --broker-list 10.144.15.223.22 --topic topic1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 //创建消费者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bin/kafka-console-consumer.sh --zookeeper 10.144.15.223.22 --topic topic1 --from-beginning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" y="264795"/>
            <a:ext cx="11731625" cy="5923915"/>
          </a:xfrm>
          <a:prstGeom prst="rect">
            <a:avLst/>
          </a:prstGeom>
          <a:noFill/>
          <a:ln w="9525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756025" y="3663315"/>
            <a:ext cx="50990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Thank you!!</a:t>
            </a:r>
            <a:endParaRPr lang="en-US" altLang="zh-CN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8785" y="664845"/>
            <a:ext cx="11603990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 Kafka介绍</a:t>
            </a:r>
            <a:endParaRPr lang="en-US" altLang="zh-CN" sz="36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    </a:t>
            </a: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1.1 几个基本概念</a:t>
            </a:r>
            <a:endParaRPr lang="zh-CN" altLang="en-US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      </a:t>
            </a: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</a:t>
            </a: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什么是kafka</a:t>
            </a:r>
            <a:endParaRPr lang="zh-CN" altLang="en-US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        1.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3</a:t>
            </a: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kafka设计要点</a:t>
            </a:r>
            <a:endParaRPr lang="zh-CN" altLang="en-US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        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1.4 kafka</a:t>
            </a: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架构</a:t>
            </a:r>
            <a:endParaRPr lang="zh-CN" altLang="en-US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        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1.5 </a:t>
            </a: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生产者与消费者的关系</a:t>
            </a:r>
            <a:endParaRPr lang="zh-CN" altLang="en-US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        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1.6 kafka</a:t>
            </a: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应用场景</a:t>
            </a:r>
            <a:endParaRPr lang="zh-CN" altLang="en-US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   </a:t>
            </a:r>
            <a:endParaRPr lang="zh-CN" altLang="en-US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3" name="图片 2" descr="2017-08-28_2000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0" y="993140"/>
            <a:ext cx="6118860" cy="42513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657225"/>
            <a:ext cx="2120265" cy="465455"/>
          </a:xfrm>
        </p:spPr>
        <p:txBody>
          <a:bodyPr/>
          <a:p>
            <a:r>
              <a:rPr lang="en-US" altLang="zh-CN" sz="18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</a:rPr>
              <a:t>1.1几个基本概念：</a:t>
            </a:r>
            <a:endParaRPr lang="en-US" altLang="zh-CN" sz="18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Topic：特指Kafka处理的消息源（feeds of messages）的不同分类。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Partition：Topic物理上的分组，一个topic可以分为多个partition，每个partition是一个有序的队列。partition中的每条消息都会被分配一个有序的id（offset）。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Message：消息，是通信的基本单位，每个producer可以向一个topic（主题）发布一些消息。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Producers：消息和数据生产者，向Kafka的一个topic发布消息的过程叫做producers。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Consumers：消息和数据消费者，订阅topics并处理其发布的消息的过程叫做consumers。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Broker：缓存代理，Kafa集群中的一台或多台服务器统称为broker。</a:t>
            </a:r>
            <a:endParaRPr lang="en-US" altLang="zh-CN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7860" y="452755"/>
            <a:ext cx="637857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</a:t>
            </a:r>
            <a:r>
              <a:rPr lang="en-US" altLang="zh-CN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</a:t>
            </a:r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什么是kafka？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3745" y="1033780"/>
            <a:ext cx="11161395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Kafka是一个分布式的(distributed)、可分区的(partitioned)、可复制的(replicated)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消息系统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。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准确的说是一个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消息订阅和发布系统</a:t>
            </a:r>
            <a:r>
              <a:rPr lang="en-US" altLang="zh-CN" sz="20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。</a:t>
            </a:r>
            <a:endParaRPr lang="en-US" altLang="zh-CN" sz="20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 descr="2017-08-28_200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555" y="2327275"/>
            <a:ext cx="6734810" cy="3479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2224405" cy="969645"/>
          </a:xfrm>
        </p:spPr>
        <p:txBody>
          <a:bodyPr/>
          <a:p>
            <a:r>
              <a:rPr lang="zh-CN" altLang="en-US" sz="18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sz="18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8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</a:rPr>
              <a:t>kafka设计要点：</a:t>
            </a:r>
            <a:endParaRPr lang="zh-CN" altLang="en-US" sz="18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9600" y="1244600"/>
            <a:ext cx="10972800" cy="4881880"/>
          </a:xfrm>
        </p:spPr>
        <p:txBody>
          <a:bodyPr/>
          <a:p>
            <a:pPr marL="0" indent="0">
              <a:buNone/>
            </a:pPr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一.吞吐量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1.高吞吐是kafka需要实现的核心目标之一，为此kafka做了以下一些设计：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数据磁盘持久化：消息不在内存中cache，直接写入到磁盘，充分利用磁盘的顺序读写性能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2.zero-copy：减少IO操作步骤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3.数据批量发送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4.数据压缩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5.Topic划分为多个partition，提高执行效率</a:t>
            </a:r>
            <a:endParaRPr lang="zh-CN" altLang="en-US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895" y="399415"/>
            <a:ext cx="11389995" cy="6700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二.负载均衡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algn="l" fontAlgn="base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1.producer根据用户指定的算法，将消息发送到指定的partition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algn="l" fontAlgn="base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2.存在多个partiiton，每个partition有自己的replica，每个replica分布在不同的3.Broker节点上多个partition需要选取出lead partition，lead partition负责读写，并由zookeeper负责切换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algn="l" fontAlgn="base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4.通过zookeeper管理broker与consumer的动态加入与离开。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algn="l" fontAlgn="base">
              <a:spcBef>
                <a:spcPct val="20000"/>
              </a:spcBef>
            </a:pP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algn="l" fontAlgn="base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Kafka中ZooKeeper的用途： zookeeper是一个为分布式应用提供一致性服务的软件，它是开源的Hadoop项目的一个子项目，ZooKeeper用于分布式系统的协调和促进，Kafka使用ZooKeeper也是基于相同的原因。ZooKeeper用于管理、协调Kafka代理。每个Kafka代理都通过ZooKeeper协调其它Kafka代理。当Kafka系统中新增了代理或者某个代理故障失效时，ZooKeeper服务将通知生产者和消费者。生产者和消费者据此开始与其它代理协调工作。</a:t>
            </a:r>
            <a:endParaRPr lang="zh-CN" altLang="en-US" sz="2400">
              <a:solidFill>
                <a:schemeClr val="accent1">
                  <a:lumMod val="25000"/>
                </a:schemeClr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785" y="430530"/>
            <a:ext cx="11536045" cy="1177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base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zookeeper为分布式系统提供了高校且易于使用的协同服务，它可以为分布式应用提供相当多的服务，诸如统一命名服务，配置管理，状态同步和组服务等。</a:t>
            </a:r>
            <a:endParaRPr lang="zh-CN" altLang="en-US">
              <a:solidFill>
                <a:schemeClr val="accent1">
                  <a:lumMod val="25000"/>
                </a:schemeClr>
              </a:solidFill>
              <a:sym typeface="+mn-ea"/>
            </a:endParaRPr>
          </a:p>
          <a:p>
            <a:pPr algn="l" fontAlgn="base">
              <a:spcBef>
                <a:spcPct val="20000"/>
              </a:spcBef>
            </a:pPr>
            <a:endParaRPr lang="zh-CN" altLang="en-US"/>
          </a:p>
        </p:txBody>
      </p:sp>
      <p:pic>
        <p:nvPicPr>
          <p:cNvPr id="3" name="图片 2" descr="2017-08-27_195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1308735"/>
            <a:ext cx="10578465" cy="47675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8135" y="538480"/>
            <a:ext cx="11033760" cy="578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三.拉取系统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由于kafka broker会持久化数据，broker没有内存压力，因此，consumer非常适合采取pull的方式消费数据，具有以下几点好处：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1.简化kafka设计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2.consumer根据消费能力自主控制消息拉取速度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3.consumer根据自身情况自主选择消费模式，例如批量，重复消费，从尾端开始消费等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四.可扩展性</a:t>
            </a:r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2400" b="1" dirty="0" smtClean="0">
              <a:solidFill>
                <a:srgbClr val="19686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r>
              <a:rPr lang="zh-CN" altLang="en-US" sz="2400" b="1" dirty="0" smtClean="0">
                <a:solidFill>
                  <a:srgbClr val="19686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当需要增加broker结点时，新增的broker会向zookeeper注册，而producer及consumer会根据注册在zookeeper上的watcher感知这些变化，并及时作出调整。</a:t>
            </a:r>
            <a:endParaRPr lang="en-US" altLang="zh-CN" sz="2400">
              <a:solidFill>
                <a:schemeClr val="accent1">
                  <a:lumMod val="25000"/>
                </a:schemeClr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经营指数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1E4FF"/>
      </a:accent1>
      <a:accent2>
        <a:srgbClr val="0099CC"/>
      </a:accent2>
      <a:accent3>
        <a:srgbClr val="FFFFFF"/>
      </a:accent3>
      <a:accent4>
        <a:srgbClr val="000000"/>
      </a:accent4>
      <a:accent5>
        <a:srgbClr val="D4EFFF"/>
      </a:accent5>
      <a:accent6>
        <a:srgbClr val="0089B7"/>
      </a:accent6>
      <a:hlink>
        <a:srgbClr val="003399"/>
      </a:hlink>
      <a:folHlink>
        <a:srgbClr val="61C2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E4F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4EFFF"/>
        </a:accent5>
        <a:accent6>
          <a:srgbClr val="0089B7"/>
        </a:accent6>
        <a:hlink>
          <a:srgbClr val="003399"/>
        </a:hlink>
        <a:folHlink>
          <a:srgbClr val="61C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3753</Words>
  <Application>WPS 演示</Application>
  <PresentationFormat>宽屏</PresentationFormat>
  <Paragraphs>152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黑体</vt:lpstr>
      <vt:lpstr>Calibri</vt:lpstr>
      <vt:lpstr>经营指数</vt:lpstr>
      <vt:lpstr>浅谈kafka(分布式发布消息系统,俗称消息总线)</vt:lpstr>
      <vt:lpstr>PowerPoint 演示文稿</vt:lpstr>
      <vt:lpstr>PowerPoint 演示文稿</vt:lpstr>
      <vt:lpstr>1.1几个基本概念：</vt:lpstr>
      <vt:lpstr>PowerPoint 演示文稿</vt:lpstr>
      <vt:lpstr>1.3kafka设计要点：</vt:lpstr>
      <vt:lpstr>PowerPoint 演示文稿</vt:lpstr>
      <vt:lpstr>PowerPoint 演示文稿</vt:lpstr>
      <vt:lpstr>PowerPoint 演示文稿</vt:lpstr>
      <vt:lpstr>1.4Kafka架构</vt:lpstr>
      <vt:lpstr>PowerPoint 演示文稿</vt:lpstr>
      <vt:lpstr>PowerPoint 演示文稿</vt:lpstr>
      <vt:lpstr>1.5生产者与消费者的关系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3.几个Linux命令：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金达</dc:creator>
  <cp:lastModifiedBy>金达</cp:lastModifiedBy>
  <cp:revision>64</cp:revision>
  <dcterms:created xsi:type="dcterms:W3CDTF">2017-01-10T00:44:00Z</dcterms:created>
  <dcterms:modified xsi:type="dcterms:W3CDTF">2017-08-28T12:14:33Z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