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3" r:id="rId7"/>
    <p:sldId id="262" r:id="rId8"/>
    <p:sldId id="260" r:id="rId9"/>
    <p:sldId id="264" r:id="rId10"/>
    <p:sldId id="266"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66" d="100"/>
          <a:sy n="66" d="100"/>
        </p:scale>
        <p:origin x="900" y="21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238082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04597B69-4DAF-40F2-BBF1-61D570A6C767}" type="datetimeFigureOut">
              <a:rPr lang="es-CO" smtClean="0"/>
              <a:t>6/10/2018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30040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654104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1189713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3662627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2189025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3370815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1979444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370949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181837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4597B69-4DAF-40F2-BBF1-61D570A6C767}" type="datetimeFigureOut">
              <a:rPr lang="es-CO" smtClean="0"/>
              <a:t>6/10/2018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191162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4597B69-4DAF-40F2-BBF1-61D570A6C767}" type="datetimeFigureOut">
              <a:rPr lang="es-CO" smtClean="0"/>
              <a:t>6/10/2018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266603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4597B69-4DAF-40F2-BBF1-61D570A6C767}" type="datetimeFigureOut">
              <a:rPr lang="es-CO" smtClean="0"/>
              <a:t>6/10/2018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14645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4597B69-4DAF-40F2-BBF1-61D570A6C767}" type="datetimeFigureOut">
              <a:rPr lang="es-CO" smtClean="0"/>
              <a:t>6/10/2018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211455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7B69-4DAF-40F2-BBF1-61D570A6C767}" type="datetimeFigureOut">
              <a:rPr lang="es-CO" smtClean="0"/>
              <a:t>6/10/2018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292455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04597B69-4DAF-40F2-BBF1-61D570A6C767}" type="datetimeFigureOut">
              <a:rPr lang="es-CO" smtClean="0"/>
              <a:t>6/10/2018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32349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04597B69-4DAF-40F2-BBF1-61D570A6C767}" type="datetimeFigureOut">
              <a:rPr lang="es-CO" smtClean="0"/>
              <a:t>6/10/2018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BC31ED5-6FC3-4513-9D60-75A71F0405A7}" type="slidenum">
              <a:rPr lang="es-CO" smtClean="0"/>
              <a:t>‹Nº›</a:t>
            </a:fld>
            <a:endParaRPr lang="es-CO"/>
          </a:p>
        </p:txBody>
      </p:sp>
    </p:spTree>
    <p:extLst>
      <p:ext uri="{BB962C8B-B14F-4D97-AF65-F5344CB8AC3E}">
        <p14:creationId xmlns:p14="http://schemas.microsoft.com/office/powerpoint/2010/main" val="339076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597B69-4DAF-40F2-BBF1-61D570A6C767}" type="datetimeFigureOut">
              <a:rPr lang="es-CO" smtClean="0"/>
              <a:t>6/10/2018</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C31ED5-6FC3-4513-9D60-75A71F0405A7}" type="slidenum">
              <a:rPr lang="es-CO" smtClean="0"/>
              <a:t>‹Nº›</a:t>
            </a:fld>
            <a:endParaRPr lang="es-CO"/>
          </a:p>
        </p:txBody>
      </p:sp>
    </p:spTree>
    <p:extLst>
      <p:ext uri="{BB962C8B-B14F-4D97-AF65-F5344CB8AC3E}">
        <p14:creationId xmlns:p14="http://schemas.microsoft.com/office/powerpoint/2010/main" val="3528754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crovett.files.wordpress.com/2010/08/cmmi.p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051" y="1779687"/>
            <a:ext cx="9627044" cy="507831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dirty="0">
                <a:ln/>
                <a:solidFill>
                  <a:schemeClr val="tx1">
                    <a:lumMod val="75000"/>
                    <a:lumOff val="25000"/>
                  </a:schemeClr>
                </a:solidFill>
              </a:rPr>
              <a:t>MODELO DE MEJORA </a:t>
            </a:r>
          </a:p>
          <a:p>
            <a:pPr algn="ctr"/>
            <a:r>
              <a:rPr lang="es-ES" sz="5400" b="1" dirty="0">
                <a:ln/>
                <a:solidFill>
                  <a:schemeClr val="tx1">
                    <a:lumMod val="75000"/>
                    <a:lumOff val="25000"/>
                  </a:schemeClr>
                </a:solidFill>
              </a:rPr>
              <a:t>CMMI </a:t>
            </a:r>
          </a:p>
          <a:p>
            <a:pPr algn="r"/>
            <a:endParaRPr lang="es-ES" sz="2400" b="1" dirty="0">
              <a:ln/>
              <a:solidFill>
                <a:schemeClr val="tx1">
                  <a:lumMod val="75000"/>
                  <a:lumOff val="25000"/>
                </a:schemeClr>
              </a:solidFill>
            </a:endParaRPr>
          </a:p>
          <a:p>
            <a:pPr algn="r"/>
            <a:endParaRPr lang="es-ES" sz="2400" b="1" dirty="0">
              <a:ln/>
              <a:solidFill>
                <a:schemeClr val="tx1">
                  <a:lumMod val="75000"/>
                  <a:lumOff val="25000"/>
                </a:schemeClr>
              </a:solidFill>
            </a:endParaRPr>
          </a:p>
          <a:p>
            <a:pPr algn="r"/>
            <a:endParaRPr lang="es-ES" sz="2400" b="1" dirty="0">
              <a:ln/>
              <a:solidFill>
                <a:schemeClr val="tx1">
                  <a:lumMod val="75000"/>
                  <a:lumOff val="25000"/>
                </a:schemeClr>
              </a:solidFill>
            </a:endParaRPr>
          </a:p>
          <a:p>
            <a:pPr algn="r"/>
            <a:endParaRPr lang="es-ES" sz="2400" b="1" dirty="0">
              <a:ln/>
              <a:solidFill>
                <a:schemeClr val="tx1">
                  <a:lumMod val="75000"/>
                  <a:lumOff val="25000"/>
                </a:schemeClr>
              </a:solidFill>
            </a:endParaRPr>
          </a:p>
          <a:p>
            <a:pPr algn="r"/>
            <a:endParaRPr lang="es-ES" sz="2400" b="1" dirty="0">
              <a:ln/>
              <a:solidFill>
                <a:schemeClr val="tx1">
                  <a:lumMod val="75000"/>
                  <a:lumOff val="25000"/>
                </a:schemeClr>
              </a:solidFill>
            </a:endParaRPr>
          </a:p>
          <a:p>
            <a:pPr algn="r"/>
            <a:endParaRPr lang="es-ES" sz="2400" b="1" dirty="0">
              <a:ln/>
              <a:solidFill>
                <a:schemeClr val="tx1">
                  <a:lumMod val="75000"/>
                  <a:lumOff val="25000"/>
                </a:schemeClr>
              </a:solidFill>
            </a:endParaRPr>
          </a:p>
          <a:p>
            <a:pPr algn="r"/>
            <a:endParaRPr lang="es-ES" sz="2400" b="1" dirty="0">
              <a:ln/>
              <a:solidFill>
                <a:schemeClr val="tx1">
                  <a:lumMod val="75000"/>
                  <a:lumOff val="25000"/>
                </a:schemeClr>
              </a:solidFill>
            </a:endParaRPr>
          </a:p>
          <a:p>
            <a:pPr algn="r"/>
            <a:endParaRPr lang="es-ES" sz="2400" b="1" dirty="0">
              <a:ln/>
              <a:solidFill>
                <a:schemeClr val="tx1">
                  <a:lumMod val="75000"/>
                  <a:lumOff val="25000"/>
                </a:schemeClr>
              </a:solidFill>
            </a:endParaRPr>
          </a:p>
          <a:p>
            <a:pPr algn="r"/>
            <a:r>
              <a:rPr lang="es-ES" sz="2400" b="1" dirty="0">
                <a:ln/>
                <a:solidFill>
                  <a:schemeClr val="tx1">
                    <a:lumMod val="75000"/>
                    <a:lumOff val="25000"/>
                  </a:schemeClr>
                </a:solidFill>
              </a:rPr>
              <a:t>soporte de plataforma</a:t>
            </a:r>
          </a:p>
        </p:txBody>
      </p:sp>
      <p:pic>
        <p:nvPicPr>
          <p:cNvPr id="6" name="Imagen 5" descr="https://icrovett.files.wordpress.com/2010/08/cmmi.png?w=1140">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576564" y="2626023"/>
            <a:ext cx="1238250" cy="1009650"/>
          </a:xfrm>
          <a:prstGeom prst="rect">
            <a:avLst/>
          </a:prstGeom>
          <a:ln>
            <a:noFill/>
          </a:ln>
          <a:effectLst>
            <a:softEdge rad="112500"/>
          </a:effectLst>
        </p:spPr>
      </p:pic>
    </p:spTree>
    <p:extLst>
      <p:ext uri="{BB962C8B-B14F-4D97-AF65-F5344CB8AC3E}">
        <p14:creationId xmlns:p14="http://schemas.microsoft.com/office/powerpoint/2010/main" val="3067053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02242" y="2967335"/>
            <a:ext cx="358752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cap="none" spc="0" dirty="0">
                <a:ln/>
                <a:solidFill>
                  <a:schemeClr val="tx1">
                    <a:lumMod val="75000"/>
                    <a:lumOff val="25000"/>
                  </a:schemeClr>
                </a:solidFill>
                <a:effectLst/>
              </a:rPr>
              <a:t>GRACIAS!!!</a:t>
            </a:r>
          </a:p>
        </p:txBody>
      </p:sp>
    </p:spTree>
    <p:extLst>
      <p:ext uri="{BB962C8B-B14F-4D97-AF65-F5344CB8AC3E}">
        <p14:creationId xmlns:p14="http://schemas.microsoft.com/office/powerpoint/2010/main" val="330454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txBox="1">
            <a:spLocks/>
          </p:cNvSpPr>
          <p:nvPr/>
        </p:nvSpPr>
        <p:spPr>
          <a:xfrm>
            <a:off x="2634018" y="300251"/>
            <a:ext cx="8748215" cy="6159430"/>
          </a:xfrm>
          <a:prstGeom prst="rect">
            <a:avLst/>
          </a:prstGeom>
        </p:spPr>
        <p:txBody>
          <a:bodyPr vert="horz" lIns="91440" tIns="45720" rIns="91440" bIns="45720" rtlCol="0" anchor="t">
            <a:noAutofit/>
            <a:scene3d>
              <a:camera prst="orthographicFront"/>
              <a:lightRig rig="harsh" dir="t"/>
            </a:scene3d>
            <a:sp3d extrusionH="57150" prstMaterial="matte">
              <a:bevelT w="63500" h="12700" prst="angle"/>
              <a:contourClr>
                <a:schemeClr val="bg1">
                  <a:lumMod val="65000"/>
                </a:schemeClr>
              </a:contourClr>
            </a:sp3d>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s-CO" sz="3200" b="1" dirty="0">
                <a:ln/>
                <a:solidFill>
                  <a:schemeClr val="tx1">
                    <a:lumMod val="75000"/>
                    <a:lumOff val="25000"/>
                  </a:schemeClr>
                </a:solidFill>
              </a:rPr>
              <a:t>Fundación Universitaria Tecnológico Comfenalco</a:t>
            </a:r>
          </a:p>
          <a:p>
            <a:pPr algn="ctr"/>
            <a:endParaRPr lang="es-CO" sz="3200" b="1" dirty="0">
              <a:ln/>
              <a:solidFill>
                <a:schemeClr val="tx1">
                  <a:lumMod val="75000"/>
                  <a:lumOff val="25000"/>
                </a:schemeClr>
              </a:solidFill>
            </a:endParaRPr>
          </a:p>
          <a:p>
            <a:pPr algn="ctr"/>
            <a:r>
              <a:rPr lang="es-CO" sz="3200" b="1" dirty="0">
                <a:ln/>
                <a:solidFill>
                  <a:schemeClr val="tx1">
                    <a:lumMod val="75000"/>
                    <a:lumOff val="25000"/>
                  </a:schemeClr>
                </a:solidFill>
              </a:rPr>
              <a:t>Orlando Castilla </a:t>
            </a:r>
          </a:p>
          <a:p>
            <a:pPr algn="ctr"/>
            <a:r>
              <a:rPr lang="es-CO" sz="3200" b="1" dirty="0">
                <a:ln/>
                <a:solidFill>
                  <a:schemeClr val="tx1">
                    <a:lumMod val="75000"/>
                    <a:lumOff val="25000"/>
                  </a:schemeClr>
                </a:solidFill>
              </a:rPr>
              <a:t>Fernando Araujo </a:t>
            </a:r>
          </a:p>
          <a:p>
            <a:pPr algn="ctr"/>
            <a:r>
              <a:rPr lang="es-CO" sz="3200" b="1" dirty="0">
                <a:ln/>
                <a:solidFill>
                  <a:schemeClr val="tx1">
                    <a:lumMod val="75000"/>
                    <a:lumOff val="25000"/>
                  </a:schemeClr>
                </a:solidFill>
              </a:rPr>
              <a:t>Melvin Martínez</a:t>
            </a:r>
          </a:p>
          <a:p>
            <a:pPr algn="ctr"/>
            <a:endParaRPr lang="es-CO" sz="3200" b="1" dirty="0">
              <a:ln/>
              <a:solidFill>
                <a:schemeClr val="tx1">
                  <a:lumMod val="75000"/>
                  <a:lumOff val="25000"/>
                </a:schemeClr>
              </a:solidFill>
            </a:endParaRPr>
          </a:p>
          <a:p>
            <a:pPr algn="ctr"/>
            <a:r>
              <a:rPr lang="es-CO" sz="3200" b="1" dirty="0">
                <a:ln/>
                <a:solidFill>
                  <a:schemeClr val="tx1">
                    <a:lumMod val="75000"/>
                    <a:lumOff val="25000"/>
                  </a:schemeClr>
                </a:solidFill>
              </a:rPr>
              <a:t>Facultad Ingeniería</a:t>
            </a:r>
          </a:p>
          <a:p>
            <a:pPr algn="ctr"/>
            <a:r>
              <a:rPr lang="es-CO" sz="3200" b="1" dirty="0">
                <a:ln/>
                <a:solidFill>
                  <a:schemeClr val="tx1">
                    <a:lumMod val="75000"/>
                    <a:lumOff val="25000"/>
                  </a:schemeClr>
                </a:solidFill>
              </a:rPr>
              <a:t>Cartagena-</a:t>
            </a:r>
            <a:r>
              <a:rPr lang="es-CO" sz="3200" b="1" dirty="0" err="1">
                <a:ln/>
                <a:solidFill>
                  <a:schemeClr val="tx1">
                    <a:lumMod val="75000"/>
                    <a:lumOff val="25000"/>
                  </a:schemeClr>
                </a:solidFill>
              </a:rPr>
              <a:t>Bolivar</a:t>
            </a:r>
            <a:endParaRPr lang="es-CO" sz="3200" b="1" dirty="0">
              <a:ln/>
              <a:solidFill>
                <a:schemeClr val="tx1">
                  <a:lumMod val="75000"/>
                  <a:lumOff val="25000"/>
                </a:schemeClr>
              </a:solidFill>
            </a:endParaRPr>
          </a:p>
          <a:p>
            <a:pPr algn="ctr"/>
            <a:r>
              <a:rPr lang="es-CO" sz="3200" b="1" dirty="0">
                <a:ln/>
                <a:solidFill>
                  <a:schemeClr val="tx1">
                    <a:lumMod val="75000"/>
                    <a:lumOff val="25000"/>
                  </a:schemeClr>
                </a:solidFill>
              </a:rPr>
              <a:t>06/10/2018</a:t>
            </a:r>
          </a:p>
          <a:p>
            <a:pPr algn="ctr"/>
            <a:endParaRPr lang="es-CO" sz="3200" b="1" dirty="0">
              <a:ln/>
              <a:solidFill>
                <a:schemeClr val="tx1">
                  <a:lumMod val="75000"/>
                  <a:lumOff val="25000"/>
                </a:schemeClr>
              </a:solidFill>
            </a:endParaRPr>
          </a:p>
          <a:p>
            <a:pPr algn="ctr"/>
            <a:endParaRPr lang="es-CO" sz="3200" b="1" dirty="0">
              <a:ln/>
              <a:solidFill>
                <a:schemeClr val="tx1">
                  <a:lumMod val="75000"/>
                  <a:lumOff val="25000"/>
                </a:schemeClr>
              </a:solidFill>
            </a:endParaRPr>
          </a:p>
        </p:txBody>
      </p:sp>
    </p:spTree>
    <p:extLst>
      <p:ext uri="{BB962C8B-B14F-4D97-AF65-F5344CB8AC3E}">
        <p14:creationId xmlns:p14="http://schemas.microsoft.com/office/powerpoint/2010/main" val="90836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Capability Maturity Model Integration</a:t>
            </a:r>
            <a:br>
              <a:rPr lang="es-ES" dirty="0"/>
            </a:br>
            <a:r>
              <a:rPr lang="es-ES" dirty="0"/>
              <a:t>(CMMI)</a:t>
            </a:r>
            <a:endParaRPr lang="es-CO" dirty="0"/>
          </a:p>
        </p:txBody>
      </p:sp>
      <p:sp>
        <p:nvSpPr>
          <p:cNvPr id="3" name="Marcador de contenido 2"/>
          <p:cNvSpPr>
            <a:spLocks noGrp="1"/>
          </p:cNvSpPr>
          <p:nvPr>
            <p:ph idx="1"/>
          </p:nvPr>
        </p:nvSpPr>
        <p:spPr/>
        <p:txBody>
          <a:bodyPr/>
          <a:lstStyle/>
          <a:p>
            <a:pPr algn="just"/>
            <a:r>
              <a:rPr lang="es-CO" b="1" dirty="0"/>
              <a:t>Integración de modelos de madurez de capacidades</a:t>
            </a:r>
            <a:r>
              <a:rPr lang="es-CO" dirty="0"/>
              <a:t> o </a:t>
            </a:r>
            <a:r>
              <a:rPr lang="es-CO" b="1" dirty="0"/>
              <a:t>Capability Maturity Model Integration</a:t>
            </a:r>
            <a:r>
              <a:rPr lang="es-CO" dirty="0"/>
              <a:t> (CMMI) es un modelo para la mejora y evaluación de procesos para el desarrollo, mantenimiento y operación de sistemas de software, adicionalmente es un </a:t>
            </a:r>
            <a:r>
              <a:rPr lang="es-MX" dirty="0"/>
              <a:t>conjunto de buenas prácticas ya que es un marco de referencia que sirve para priorizar acciones en la mejora de procesos de la organización y permite, además, enfatizar la alineación de los procesos de acuerdo a los objetivos que se tienen planeados dentro del plan de negocios de la compañía.</a:t>
            </a:r>
            <a:endParaRPr lang="es-CO" dirty="0"/>
          </a:p>
        </p:txBody>
      </p:sp>
    </p:spTree>
    <p:extLst>
      <p:ext uri="{BB962C8B-B14F-4D97-AF65-F5344CB8AC3E}">
        <p14:creationId xmlns:p14="http://schemas.microsoft.com/office/powerpoint/2010/main" val="26019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508379"/>
            <a:ext cx="10018713" cy="1752599"/>
          </a:xfrm>
        </p:spPr>
        <p:txBody>
          <a:bodyPr/>
          <a:lstStyle/>
          <a:p>
            <a:pPr algn="l"/>
            <a:r>
              <a:rPr lang="es-CO" dirty="0"/>
              <a:t>Reseña Histórica</a:t>
            </a:r>
          </a:p>
        </p:txBody>
      </p:sp>
      <p:sp>
        <p:nvSpPr>
          <p:cNvPr id="3" name="Marcador de contenido 2"/>
          <p:cNvSpPr>
            <a:spLocks noGrp="1"/>
          </p:cNvSpPr>
          <p:nvPr>
            <p:ph idx="1"/>
          </p:nvPr>
        </p:nvSpPr>
        <p:spPr>
          <a:xfrm>
            <a:off x="1484311" y="2438399"/>
            <a:ext cx="10018713" cy="3124201"/>
          </a:xfrm>
        </p:spPr>
        <p:txBody>
          <a:bodyPr/>
          <a:lstStyle/>
          <a:p>
            <a:r>
              <a:rPr lang="es-MX" dirty="0"/>
              <a:t>El </a:t>
            </a:r>
            <a:r>
              <a:rPr lang="es-MX" u="sng" dirty="0"/>
              <a:t>CMMI</a:t>
            </a:r>
            <a:r>
              <a:rPr lang="es-MX" dirty="0"/>
              <a:t> (</a:t>
            </a:r>
            <a:r>
              <a:rPr lang="es-MX" u="sng" dirty="0" err="1"/>
              <a:t>Capability</a:t>
            </a:r>
            <a:r>
              <a:rPr lang="es-MX" u="sng" dirty="0"/>
              <a:t> Maturity </a:t>
            </a:r>
            <a:r>
              <a:rPr lang="es-MX" u="sng" dirty="0" err="1"/>
              <a:t>Model</a:t>
            </a:r>
            <a:r>
              <a:rPr lang="es-MX" dirty="0"/>
              <a:t> </a:t>
            </a:r>
            <a:r>
              <a:rPr lang="es-MX" dirty="0" err="1"/>
              <a:t>Integration</a:t>
            </a:r>
            <a:r>
              <a:rPr lang="es-MX" dirty="0"/>
              <a:t>), nace a finales de los años 80 (exactamente, 1987) dentro de la industria militar de los Estados Unidos de América, y su primera finalidad inicial fue la de evaluar los procesos de software más críticos, hoy ese modelo ha madurado a una serie de reglas y de buenas prácticas apoyada en una serie de herramientas software y no software para el uso o puesta en marcha de procesos de mejora continua en desarrollo y mantenimiento de sistemas informáticos.</a:t>
            </a:r>
            <a:endParaRPr lang="en-US" dirty="0"/>
          </a:p>
        </p:txBody>
      </p:sp>
      <mc:AlternateContent xmlns:mc="http://schemas.openxmlformats.org/markup-compatibility/2006">
        <mc:Choice xmlns:pslz="http://schemas.microsoft.com/office/powerpoint/2016/slidezoom" Requires="pslz">
          <p:graphicFrame>
            <p:nvGraphicFramePr>
              <p:cNvPr id="5" name="Vista general de diapositiva 4">
                <a:extLst>
                  <a:ext uri="{FF2B5EF4-FFF2-40B4-BE49-F238E27FC236}">
                    <a16:creationId xmlns:a16="http://schemas.microsoft.com/office/drawing/2014/main" id="{2296CE63-A5FF-4959-AD58-7C9C665DD237}"/>
                  </a:ext>
                </a:extLst>
              </p:cNvPr>
              <p:cNvGraphicFramePr>
                <a:graphicFrameLocks noChangeAspect="1"/>
              </p:cNvGraphicFramePr>
              <p:nvPr>
                <p:extLst>
                  <p:ext uri="{D42A27DB-BD31-4B8C-83A1-F6EECF244321}">
                    <p14:modId xmlns:p14="http://schemas.microsoft.com/office/powerpoint/2010/main" val="449966069"/>
                  </p:ext>
                </p:extLst>
              </p:nvPr>
            </p:nvGraphicFramePr>
            <p:xfrm>
              <a:off x="-901148" y="5166669"/>
              <a:ext cx="3048000" cy="1714500"/>
            </p:xfrm>
            <a:graphic>
              <a:graphicData uri="http://schemas.microsoft.com/office/powerpoint/2016/slidezoom">
                <pslz:sldZm>
                  <pslz:sldZmObj sldId="259" cId="4250623853">
                    <pslz:zmPr id="{4CE7AE5A-5C86-4CF9-ACF2-02A3BD33D4CA}"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Vista general de diapositiva 4">
                <a:hlinkClick r:id="rId3" action="ppaction://hlinksldjump"/>
                <a:extLst>
                  <a:ext uri="{FF2B5EF4-FFF2-40B4-BE49-F238E27FC236}">
                    <a16:creationId xmlns:a16="http://schemas.microsoft.com/office/drawing/2014/main" id="{2296CE63-A5FF-4959-AD58-7C9C665DD237}"/>
                  </a:ext>
                </a:extLst>
              </p:cNvPr>
              <p:cNvPicPr>
                <a:picLocks noGrp="1" noRot="1" noChangeAspect="1" noMove="1" noResize="1" noEditPoints="1" noAdjustHandles="1" noChangeArrowheads="1" noChangeShapeType="1"/>
              </p:cNvPicPr>
              <p:nvPr/>
            </p:nvPicPr>
            <p:blipFill>
              <a:blip r:embed="rId2"/>
              <a:stretch>
                <a:fillRect/>
              </a:stretch>
            </p:blipFill>
            <p:spPr>
              <a:xfrm>
                <a:off x="-901148" y="516666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26361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09" y="358253"/>
            <a:ext cx="10018713" cy="1752599"/>
          </a:xfrm>
        </p:spPr>
        <p:txBody>
          <a:bodyPr>
            <a:normAutofit/>
          </a:bodyPr>
          <a:lstStyle/>
          <a:p>
            <a:pPr algn="l"/>
            <a:r>
              <a:rPr lang="es-CO" dirty="0"/>
              <a:t>Implementación</a:t>
            </a:r>
          </a:p>
        </p:txBody>
      </p:sp>
      <p:sp>
        <p:nvSpPr>
          <p:cNvPr id="3" name="Marcador de contenido 2"/>
          <p:cNvSpPr>
            <a:spLocks noGrp="1"/>
          </p:cNvSpPr>
          <p:nvPr>
            <p:ph idx="1"/>
          </p:nvPr>
        </p:nvSpPr>
        <p:spPr>
          <a:xfrm>
            <a:off x="1484308" y="2312158"/>
            <a:ext cx="10018713" cy="3124201"/>
          </a:xfrm>
        </p:spPr>
        <p:txBody>
          <a:bodyPr>
            <a:noAutofit/>
          </a:bodyPr>
          <a:lstStyle/>
          <a:p>
            <a:r>
              <a:rPr lang="es-CO" dirty="0"/>
              <a:t>E</a:t>
            </a:r>
            <a:r>
              <a:rPr lang="es-MX" dirty="0"/>
              <a:t>l modelo CMMI ofrece algunas sugerencias sobre cómo implementar las prácticas, a manera de sub-prácticas, e indica los productos de trabajo que típicamente deberían producirse al cumplirlas.</a:t>
            </a:r>
            <a:endParaRPr lang="en-US" dirty="0"/>
          </a:p>
          <a:p>
            <a:pPr marL="0" indent="0">
              <a:buNone/>
            </a:pPr>
            <a:r>
              <a:rPr lang="es-MX" dirty="0"/>
              <a:t>Para cada practica se propone definir un conjunto de grados de logros. Así, cuanto mayor sea el grado de una practica especifica mas complejo es el conjunto de actividades que satisfacen la practica. Se proponen 3 grados de logros: a) básico; b) intermedio; c) completo.</a:t>
            </a:r>
            <a:endParaRPr lang="en-US" dirty="0"/>
          </a:p>
        </p:txBody>
      </p:sp>
    </p:spTree>
    <p:extLst>
      <p:ext uri="{BB962C8B-B14F-4D97-AF65-F5344CB8AC3E}">
        <p14:creationId xmlns:p14="http://schemas.microsoft.com/office/powerpoint/2010/main" val="425062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57125" y="531545"/>
            <a:ext cx="9986211" cy="4893647"/>
          </a:xfrm>
          <a:prstGeom prst="rect">
            <a:avLst/>
          </a:prstGeom>
        </p:spPr>
        <p:txBody>
          <a:bodyPr wrap="square">
            <a:spAutoFit/>
          </a:bodyPr>
          <a:lstStyle/>
          <a:p>
            <a:pPr marL="457200" indent="-457200">
              <a:buAutoNum type="arabicPeriod"/>
            </a:pPr>
            <a:r>
              <a:rPr lang="es-MX" sz="2400" dirty="0"/>
              <a:t>Se inicia la implantación identificando los principales entregables del proyecto, tales como módulos de un sistema de información y aplicaciones entre otros. </a:t>
            </a:r>
          </a:p>
          <a:p>
            <a:pPr marL="457200" indent="-457200">
              <a:buAutoNum type="arabicPeriod"/>
            </a:pPr>
            <a:r>
              <a:rPr lang="es-MX" sz="2400" dirty="0"/>
              <a:t> Posteriormente, dichos entregables pueden ser desagregados en componentes mas pequeños, tales como artefactos de análisis y de diseño, procedimientos, ventanas y documentación entre otros.  </a:t>
            </a:r>
          </a:p>
          <a:p>
            <a:pPr marL="457200" indent="-457200">
              <a:buAutoNum type="arabicPeriod"/>
            </a:pPr>
            <a:r>
              <a:rPr lang="es-MX" sz="2400" dirty="0"/>
              <a:t> Finalmente, esta practica especifica se puede refinar a través de la asociación de los requerimientos a las tareas especificas que se precisan para la conformación de cada uno de los componentes identificados.</a:t>
            </a:r>
            <a:endParaRPr lang="en-US" sz="2400" dirty="0"/>
          </a:p>
          <a:p>
            <a:r>
              <a:rPr lang="es-MX" sz="2400" dirty="0"/>
              <a:t> Así, para este caso, la identificación de los principales entregables de un proyecto se encontraría en el grado básico, la desagregación de estos en componentes se encontraría en el grado de logro intermedio y la asignación de requerimientos a tareas se encontraría en el grado de logro completo. </a:t>
            </a:r>
            <a:endParaRPr lang="en-US" sz="2400" dirty="0"/>
          </a:p>
        </p:txBody>
      </p:sp>
    </p:spTree>
    <p:extLst>
      <p:ext uri="{BB962C8B-B14F-4D97-AF65-F5344CB8AC3E}">
        <p14:creationId xmlns:p14="http://schemas.microsoft.com/office/powerpoint/2010/main" val="428899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2319" r="20"/>
          <a:stretch/>
        </p:blipFill>
        <p:spPr>
          <a:xfrm>
            <a:off x="2081462" y="1032171"/>
            <a:ext cx="8283688" cy="4514387"/>
          </a:xfrm>
          <a:prstGeom prst="rect">
            <a:avLst/>
          </a:prstGeom>
        </p:spPr>
      </p:pic>
    </p:spTree>
    <p:extLst>
      <p:ext uri="{BB962C8B-B14F-4D97-AF65-F5344CB8AC3E}">
        <p14:creationId xmlns:p14="http://schemas.microsoft.com/office/powerpoint/2010/main" val="232720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05934" y="435072"/>
            <a:ext cx="10018713" cy="916058"/>
          </a:xfrm>
        </p:spPr>
        <p:txBody>
          <a:bodyPr/>
          <a:lstStyle/>
          <a:p>
            <a:pPr algn="l"/>
            <a:r>
              <a:rPr lang="es-CO" dirty="0"/>
              <a:t>Ejemplo de su Certificación</a:t>
            </a:r>
          </a:p>
        </p:txBody>
      </p:sp>
      <p:sp>
        <p:nvSpPr>
          <p:cNvPr id="3" name="Marcador de contenido 2"/>
          <p:cNvSpPr>
            <a:spLocks noGrp="1"/>
          </p:cNvSpPr>
          <p:nvPr>
            <p:ph idx="1"/>
          </p:nvPr>
        </p:nvSpPr>
        <p:spPr>
          <a:xfrm>
            <a:off x="1405933" y="2088107"/>
            <a:ext cx="10018713" cy="3527166"/>
          </a:xfrm>
        </p:spPr>
        <p:txBody>
          <a:bodyPr>
            <a:normAutofit/>
          </a:bodyPr>
          <a:lstStyle/>
          <a:p>
            <a:pPr marL="0" indent="0">
              <a:buNone/>
            </a:pPr>
            <a:r>
              <a:rPr lang="es-MX" dirty="0"/>
              <a:t>Orientado a la mejora de los procesos, CMMI 3 –certificación alcanzada por Tecnocom Perú recientemente– capacita a las organizaciones con las habilidades claves para incrementar la calidad en el desarrollo del software y en la prestación de servicios. Específicamente, CMMI son las siglas de </a:t>
            </a:r>
            <a:r>
              <a:rPr lang="es-MX" dirty="0" err="1"/>
              <a:t>Capability</a:t>
            </a:r>
            <a:r>
              <a:rPr lang="es-MX" dirty="0"/>
              <a:t> Maturity </a:t>
            </a:r>
            <a:r>
              <a:rPr lang="es-MX" dirty="0" err="1"/>
              <a:t>Model</a:t>
            </a:r>
            <a:r>
              <a:rPr lang="es-MX" dirty="0"/>
              <a:t> </a:t>
            </a:r>
            <a:r>
              <a:rPr lang="es-MX" dirty="0" err="1"/>
              <a:t>Integration</a:t>
            </a:r>
            <a:r>
              <a:rPr lang="es-MX" dirty="0"/>
              <a:t>, y se refieren a los modelos que contienen las mejores prácticas que ayudan a las organizaciones a mejorar sus procesos. </a:t>
            </a:r>
            <a:endParaRPr lang="en-US" dirty="0"/>
          </a:p>
          <a:p>
            <a:pPr marL="0" indent="0">
              <a:buNone/>
            </a:pPr>
            <a:r>
              <a:rPr lang="es-MX" dirty="0"/>
              <a:t> </a:t>
            </a:r>
            <a:endParaRPr lang="en-US" dirty="0"/>
          </a:p>
        </p:txBody>
      </p:sp>
    </p:spTree>
    <p:extLst>
      <p:ext uri="{BB962C8B-B14F-4D97-AF65-F5344CB8AC3E}">
        <p14:creationId xmlns:p14="http://schemas.microsoft.com/office/powerpoint/2010/main" val="364075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85006" y="856627"/>
            <a:ext cx="10072047" cy="2677656"/>
          </a:xfrm>
          <a:prstGeom prst="rect">
            <a:avLst/>
          </a:prstGeom>
        </p:spPr>
        <p:txBody>
          <a:bodyPr wrap="square">
            <a:spAutoFit/>
          </a:bodyPr>
          <a:lstStyle/>
          <a:p>
            <a:r>
              <a:rPr lang="es-MX" sz="2400" dirty="0"/>
              <a:t>De acuerdo con Enrique García Cordal, director de Tecnocom Perú, las ventajas que ofrece este modelo son realmente significativas para sus clientes: “Al contratar un servicio cubierto por CMMI, el usuario cuenta con la garantía del control de todas y cada una de las actividades solicitadas. También cuenta con un modelo común de indicadores, que permiten la medición del avance de la actividad y la calidad de la misma”, explica el directivo.  </a:t>
            </a:r>
            <a:endParaRPr lang="en-US" sz="2400" dirty="0"/>
          </a:p>
          <a:p>
            <a:r>
              <a:rPr lang="es-MX" sz="2400" dirty="0"/>
              <a:t> </a:t>
            </a:r>
            <a:endParaRPr lang="en-US" sz="2400" dirty="0"/>
          </a:p>
        </p:txBody>
      </p:sp>
    </p:spTree>
    <p:extLst>
      <p:ext uri="{BB962C8B-B14F-4D97-AF65-F5344CB8AC3E}">
        <p14:creationId xmlns:p14="http://schemas.microsoft.com/office/powerpoint/2010/main" val="1036307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TM10001105[[fn=Recorte]]</Template>
  <TotalTime>234</TotalTime>
  <Words>426</Words>
  <Application>Microsoft Office PowerPoint</Application>
  <PresentationFormat>Panorámica</PresentationFormat>
  <Paragraphs>37</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Corbel</vt:lpstr>
      <vt:lpstr>Parallax</vt:lpstr>
      <vt:lpstr>Presentación de PowerPoint</vt:lpstr>
      <vt:lpstr>Presentación de PowerPoint</vt:lpstr>
      <vt:lpstr>Capability Maturity Model Integration (CMMI)</vt:lpstr>
      <vt:lpstr>Reseña Histórica</vt:lpstr>
      <vt:lpstr>Implementación</vt:lpstr>
      <vt:lpstr>Presentación de PowerPoint</vt:lpstr>
      <vt:lpstr>Presentación de PowerPoint</vt:lpstr>
      <vt:lpstr>Ejemplo de su Certificación</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FernanPro18</cp:lastModifiedBy>
  <cp:revision>23</cp:revision>
  <dcterms:created xsi:type="dcterms:W3CDTF">2018-10-05T02:05:51Z</dcterms:created>
  <dcterms:modified xsi:type="dcterms:W3CDTF">2018-10-06T12:40:40Z</dcterms:modified>
</cp:coreProperties>
</file>