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50" r:id="rId2"/>
    <p:sldMasterId id="2147483655" r:id="rId3"/>
    <p:sldMasterId id="2147483672" r:id="rId4"/>
  </p:sldMasterIdLst>
  <p:notesMasterIdLst>
    <p:notesMasterId r:id="rId18"/>
  </p:notesMasterIdLst>
  <p:handoutMasterIdLst>
    <p:handoutMasterId r:id="rId19"/>
  </p:handoutMasterIdLst>
  <p:sldIdLst>
    <p:sldId id="311" r:id="rId5"/>
    <p:sldId id="312" r:id="rId6"/>
    <p:sldId id="314" r:id="rId7"/>
    <p:sldId id="315" r:id="rId8"/>
    <p:sldId id="316" r:id="rId9"/>
    <p:sldId id="317" r:id="rId10"/>
    <p:sldId id="318" r:id="rId11"/>
    <p:sldId id="313" r:id="rId12"/>
    <p:sldId id="319" r:id="rId13"/>
    <p:sldId id="320" r:id="rId14"/>
    <p:sldId id="321" r:id="rId15"/>
    <p:sldId id="323" r:id="rId16"/>
    <p:sldId id="322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tero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20000"/>
    <a:srgbClr val="676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187" autoAdjust="0"/>
  </p:normalViewPr>
  <p:slideViewPr>
    <p:cSldViewPr>
      <p:cViewPr>
        <p:scale>
          <a:sx n="75" d="100"/>
          <a:sy n="75" d="100"/>
        </p:scale>
        <p:origin x="10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3B483-057C-404A-B190-F15BD70591CE}" type="datetimeFigureOut">
              <a:rPr lang="es-ES" smtClean="0"/>
              <a:t>10/10/2018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26E14-C744-41CC-BC68-EDDA7B5B4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87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0A39-FAB1-440F-95F5-26323C84C406}" type="datetimeFigureOut">
              <a:rPr lang="es-CO" smtClean="0"/>
              <a:t>10/10/2018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1035-A181-4DE3-8489-AA409FA010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1035-A181-4DE3-8489-AA409FA010B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62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1035-A181-4DE3-8489-AA409FA010B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8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1035-A181-4DE3-8489-AA409FA010B2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32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5013176"/>
            <a:ext cx="7772400" cy="605929"/>
          </a:xfrm>
          <a:prstGeom prst="rect">
            <a:avLst/>
          </a:prstGeom>
        </p:spPr>
        <p:txBody>
          <a:bodyPr/>
          <a:lstStyle>
            <a:lvl1pPr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83568" y="5691113"/>
            <a:ext cx="7776864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agregar subtítulo</a:t>
            </a:r>
          </a:p>
        </p:txBody>
      </p:sp>
    </p:spTree>
    <p:extLst>
      <p:ext uri="{BB962C8B-B14F-4D97-AF65-F5344CB8AC3E}">
        <p14:creationId xmlns:p14="http://schemas.microsoft.com/office/powerpoint/2010/main" val="228340073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051720" y="3284984"/>
            <a:ext cx="6476256" cy="1080120"/>
          </a:xfrm>
          <a:prstGeom prst="rect">
            <a:avLst/>
          </a:prstGeom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ES" dirty="0"/>
              <a:t>HAGA CLIC PARA</a:t>
            </a:r>
            <a:br>
              <a:rPr lang="es-ES" dirty="0"/>
            </a:br>
            <a:r>
              <a:rPr lang="es-ES" dirty="0"/>
              <a:t>AGREGAR TÍTULO DE LA SECCIÓN</a:t>
            </a:r>
          </a:p>
        </p:txBody>
      </p:sp>
    </p:spTree>
    <p:extLst>
      <p:ext uri="{BB962C8B-B14F-4D97-AF65-F5344CB8AC3E}">
        <p14:creationId xmlns:p14="http://schemas.microsoft.com/office/powerpoint/2010/main" val="79868071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exto (Roj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467544" y="1484784"/>
            <a:ext cx="8208912" cy="72251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2276872"/>
            <a:ext cx="8208912" cy="39604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350047125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5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cover/>
  </p:transition>
  <p:txStyles>
    <p:titleStyle>
      <a:lvl1pPr algn="r" defTabSz="914400" rtl="0" eaLnBrk="1" latinLnBrk="0" hangingPunct="1">
        <a:spcBef>
          <a:spcPct val="0"/>
        </a:spcBef>
        <a:buNone/>
        <a:defRPr sz="3000" b="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3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 txBox="1">
            <a:spLocks/>
          </p:cNvSpPr>
          <p:nvPr userDrawn="1"/>
        </p:nvSpPr>
        <p:spPr bwMode="auto">
          <a:xfrm>
            <a:off x="457200" y="2852936"/>
            <a:ext cx="8229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–"/>
              <a:defRPr sz="2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ü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–"/>
              <a:defRPr sz="2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»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Esta Plantilla es para uso exclusivo de la Fundación Universitaria Tecnológico Comfenalco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Al ingresar gráficos, no tapar el logotipo institucional ni los artes de la plantilla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Los tamaños de letra son: para Títulos es 30, Subtítulo es 25 y Cuerpo 18 con el tipo de letra </a:t>
            </a:r>
            <a:r>
              <a:rPr lang="es-CO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Trebuchet</a:t>
            </a:r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 MS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El color de la letra es: «Negro, Texto 1, claro 25%» </a:t>
            </a:r>
          </a:p>
          <a:p>
            <a:pPr algn="just"/>
            <a:r>
              <a:rPr lang="es-CO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Trebuchet MS"/>
              </a:rPr>
              <a:t>Para agregar una Nueva Diapositiva, favor dar clic derecho sobre la diapositiva de inicio y en la pestaña “diseño” escoger la diapositiva correspondiente a su necesidad» </a:t>
            </a:r>
          </a:p>
          <a:p>
            <a:pPr algn="just"/>
            <a:endParaRPr lang="es-CO" sz="1800" dirty="0">
              <a:solidFill>
                <a:srgbClr val="000000">
                  <a:lumMod val="75000"/>
                  <a:lumOff val="25000"/>
                </a:srgbClr>
              </a:solidFill>
              <a:latin typeface="Trebuchet MS"/>
            </a:endParaRPr>
          </a:p>
          <a:p>
            <a:pPr algn="just"/>
            <a:endParaRPr lang="es-CO" sz="1800" dirty="0">
              <a:latin typeface="Trebuchet MS"/>
            </a:endParaRPr>
          </a:p>
          <a:p>
            <a:pPr algn="just"/>
            <a:endParaRPr lang="es-CO" sz="1800" dirty="0">
              <a:latin typeface="Trebuchet MS"/>
            </a:endParaRPr>
          </a:p>
          <a:p>
            <a:pPr algn="just"/>
            <a:endParaRPr lang="es-CO" sz="1800" dirty="0">
              <a:latin typeface="Trebuchet MS"/>
            </a:endParaRPr>
          </a:p>
        </p:txBody>
      </p:sp>
      <p:sp>
        <p:nvSpPr>
          <p:cNvPr id="9" name="1 Título"/>
          <p:cNvSpPr txBox="1">
            <a:spLocks/>
          </p:cNvSpPr>
          <p:nvPr userDrawn="1"/>
        </p:nvSpPr>
        <p:spPr>
          <a:xfrm>
            <a:off x="457200" y="177281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RECOMENDACIONES USO PLANTILLA</a:t>
            </a:r>
            <a:endParaRPr lang="es-CO" sz="3600" kern="0" dirty="0">
              <a:solidFill>
                <a:sysClr val="windowText" lastClr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73789"/>
      </p:ext>
    </p:extLst>
  </p:cSld>
  <p:clrMap bg1="lt1" tx1="dk1" bg2="lt2" tx2="dk2" accent1="accent1" accent2="accent2" accent3="accent3" accent4="accent4" accent5="accent5" accent6="accent6" hlink="hlink" folHlink="folHlink"/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432048"/>
          </a:xfrm>
        </p:spPr>
        <p:txBody>
          <a:bodyPr/>
          <a:lstStyle/>
          <a:p>
            <a:r>
              <a:rPr lang="es-CO" sz="2000" dirty="0" smtClean="0">
                <a:solidFill>
                  <a:schemeClr val="bg1"/>
                </a:solidFill>
              </a:rPr>
              <a:t>COBIT</a:t>
            </a:r>
            <a:endParaRPr lang="es-ES" sz="2000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2506" y="6021288"/>
            <a:ext cx="7776864" cy="648072"/>
          </a:xfrm>
        </p:spPr>
        <p:txBody>
          <a:bodyPr/>
          <a:lstStyle/>
          <a:p>
            <a:r>
              <a:rPr lang="es-CO" sz="1400" b="1" u="sng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Programa en Tecnología en Desarrollo de Software</a:t>
            </a:r>
            <a:br>
              <a:rPr lang="es-CO" sz="1400" b="1" u="sng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</a:br>
            <a:r>
              <a:rPr lang="es-CO" sz="1400" b="1" u="sng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Cuarto semestre, sección I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16" y="4437112"/>
            <a:ext cx="406028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79712" y="1095655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RECSA IMPLEMENTA EL COBIT EN ARGENTINA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Capacitación:</a:t>
            </a:r>
            <a:b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de los primeras tareas fue la de capacitar y concientizar en materia de control interno, el Marco y las mejores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prácticas.</a:t>
            </a:r>
          </a:p>
          <a:p>
            <a:endParaRPr lang="es-C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 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INSTALACION DE COBIT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Redefinición de los procesos internos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Riesgos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403980"/>
            <a:ext cx="3922181" cy="338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12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27176" y="1412776"/>
            <a:ext cx="7237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DESPUES DE LA 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</a:t>
            </a:r>
            <a:r>
              <a:rPr lang="es-C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COBIT</a:t>
            </a:r>
          </a:p>
          <a:p>
            <a:pPr algn="just"/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empresa mejoro su proceso de venta y también ofrece servicio de soporte logístico y transferencia de dinero. En argentina la casa central está en capital federal y en cada provincia tiene representaciones. en américa latina además de chile está en ecuador, Costa Rica, Republica Dominicana, Panamá, Paraguay, Uruguay.</a:t>
            </a:r>
          </a:p>
          <a:p>
            <a:endParaRPr lang="es-ES" dirty="0"/>
          </a:p>
        </p:txBody>
      </p:sp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24783"/>
            <a:ext cx="7416824" cy="25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36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despues de la instalaciÃ³n de co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88740"/>
            <a:ext cx="6864763" cy="514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26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852936"/>
            <a:ext cx="6696744" cy="1872208"/>
          </a:xfrm>
        </p:spPr>
        <p:txBody>
          <a:bodyPr/>
          <a:lstStyle/>
          <a:p>
            <a:pPr algn="ctr"/>
            <a:r>
              <a:rPr lang="es-ES" sz="9600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ES" sz="9600" b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GRACIAS!</a:t>
            </a:r>
            <a:endParaRPr lang="es-ES" sz="9600" b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36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8064" y="188640"/>
            <a:ext cx="2884792" cy="72251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¿QUE ES?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4" y="5010745"/>
            <a:ext cx="4522937" cy="150764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3" y="1556792"/>
            <a:ext cx="8136904" cy="2520280"/>
          </a:xfrm>
        </p:spPr>
        <p:txBody>
          <a:bodyPr/>
          <a:lstStyle/>
          <a:p>
            <a:pPr algn="just"/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COBIT sus 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siglas en inglés se refiere a “Control Objectives for Information and Related Technology - Objetivos de control para la información y la tecnología relacionada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algn="just"/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Asociación para la Auditoría y Control de Sistemas de Información (ISACA), y el Instituto de Administración de las Tecnologías de la Información (ITGI) en 1992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Creo un conjunto de mejoras practicas para el manejo de información. 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6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91680" y="1916832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Cobit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marco de referencia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dirección de IT,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de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de soporte que permite a la alta dirección reducir la brecha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necesidades de control, cuestiones técnicas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riesgos del negocio. </a:t>
            </a:r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Cobit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el desarrollo de políticas claras y buenas prácticas para el control de TI en las organizaciones. </a:t>
            </a:r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Cobit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enfatiza el cumplimiento normativo, ayuda a las organizaciones a aumentar el valor obtenido de TI, facilita su alineación y simplifica la implementación del marco de referencia de Cobit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8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5976" y="188640"/>
            <a:ext cx="4289251" cy="72251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RESEÑA HISTORICA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59" y="1700808"/>
            <a:ext cx="8033667" cy="4464496"/>
          </a:xfrm>
        </p:spPr>
        <p:txBody>
          <a:bodyPr/>
          <a:lstStyle/>
          <a:p>
            <a:pPr algn="just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1996, fue publicada la primera edición de COBIT. </a:t>
            </a:r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incluía la colección y análisis de fuentes internacionales reconocidas y fue realizada por equipos en Europa, Estados Unidos y Australia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1998, fue publicada la segunda edición; su cambio principal fue la adición de las guías de gestión. Para el año 2000, la tercera edición fue publicada y en el 2003, la versión en línea ya se encontraba disponible en el sitio de ISACA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 posterior al 2003 que el marco de referencia de COBIT fue revisado y mejorado para soportar el incremento del control gerencial, introducir el manejo del desempeño y mayor desarrollo del Gobierno de TI. En diciembre de 2005, la cuarta edición fue publicada y en Mayo de 2007, se liberó la versión 4.1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65212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356992"/>
            <a:ext cx="4315198" cy="3334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9552" y="1120676"/>
            <a:ext cx="7943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versión número 5 de COBIT fue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liberada en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año 2012. En esta edición se consolida e integran los marcos de referencia de COBIT 4.1, Val IT 2.0 y Risk IT. Este nuevo marco de referencia viene integrado principalmente del Modelo de Negocios para la Seguridad de la Información (BMIS, Business Model for Information Security - Modelo de Negocio para la Seguridad de la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Información)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el Marco de Referencia para el Aseguramiento de la Tecnología de la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(ITAF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Information Technology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Framework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de Garantía de la Tecnología de la Información).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7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51920" y="188640"/>
            <a:ext cx="5364088" cy="722511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¿COMO 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IMPLEMENTA? 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150120"/>
            <a:ext cx="7560840" cy="4824536"/>
          </a:xfrm>
        </p:spPr>
        <p:txBody>
          <a:bodyPr/>
          <a:lstStyle/>
          <a:p>
            <a:pPr algn="just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COBIT está </a:t>
            </a:r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 al negocio, vinculando las metas de negocio con las metas de TI, proporcionando métricas y modelos de madurez para medir sus logros, e identificando las responsabilidades asociadas de los propietarios de los procesos de negocio y de TI. </a:t>
            </a:r>
            <a:endParaRPr lang="es-CO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Otra </a:t>
            </a:r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 es su enfoque hacia procesos, mediante un modelo que subdivide TI en 34 procesos de acuerdo a cuatro áreas de responsabilidad (Planear, Construir, Ejecutar y 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Monitorizar).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sultado de imagen para implementacion de co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4625493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5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63688" y="1556792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Comience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Estructura con sus objetivos del negocio </a:t>
            </a:r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Seleccione los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procesos y objetivos de control de TI apropiados para su empresa </a:t>
            </a:r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Opere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su plan de negocios </a:t>
            </a:r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Evalúe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las guías de Auditoría los procedimientos y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Evalúe con las Guías de Administración el estado de su organización, identifique las actividades críticas conducentes al éxito y mida el desempeño para alcanzar los objetivos de la empresa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5344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objetivos de negocio de cob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05" y="1052736"/>
            <a:ext cx="5912695" cy="53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787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67944" y="30907"/>
            <a:ext cx="4824536" cy="1021829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 CON CERTIFICACIONES 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COBIT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208912" cy="4392488"/>
          </a:xfrm>
        </p:spPr>
        <p:txBody>
          <a:bodyPr/>
          <a:lstStyle/>
          <a:p>
            <a:pPr algn="just"/>
            <a:r>
              <a:rPr lang="es-CO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RECSA </a:t>
            </a:r>
            <a:r>
              <a:rPr lang="es-C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 EL COBIT EN ARGENTINA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parte del plan de mejoramiento integral el servicio a cliente, con el objetivo de optimizar la Tecnología Informática (TI ) negocio, su entrega de valor y a la vez administrar riesgos y los recursos de manera eficaz y eficiente, Recsa implemento el COBIT (Control Objectives for Information and related Technology) en </a:t>
            </a:r>
            <a:r>
              <a:rPr lang="es-C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Argentina</a:t>
            </a:r>
            <a:endParaRPr lang="es-C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dirty="0" smtClean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080" name="Picture 8" descr="Resultado de imagen para empresas con certificaciones de co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18888"/>
            <a:ext cx="4032448" cy="38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3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rón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trón de Se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trón de Tex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 BASE VIDEO DE DOO</Template>
  <TotalTime>161</TotalTime>
  <Words>661</Words>
  <Application>Microsoft Office PowerPoint</Application>
  <PresentationFormat>Presentación en pantalla (4:3)</PresentationFormat>
  <Paragraphs>46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Patrón de Título</vt:lpstr>
      <vt:lpstr>Patrón de Sección</vt:lpstr>
      <vt:lpstr>Patrón de Texto</vt:lpstr>
      <vt:lpstr>Diseño personalizado</vt:lpstr>
      <vt:lpstr>COBIT</vt:lpstr>
      <vt:lpstr>¿QUE ES? </vt:lpstr>
      <vt:lpstr>Presentación de PowerPoint</vt:lpstr>
      <vt:lpstr>RESEÑA HISTORICA </vt:lpstr>
      <vt:lpstr>Presentación de PowerPoint</vt:lpstr>
      <vt:lpstr>¿COMO SE IMPLEMENTA? </vt:lpstr>
      <vt:lpstr>Presentación de PowerPoint</vt:lpstr>
      <vt:lpstr>Presentación de PowerPoint</vt:lpstr>
      <vt:lpstr>EMPRESAS CON CERTIFICACIONES COBIT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COBIT</dc:title>
  <dc:creator>Windows User</dc:creator>
  <cp:keywords>ESCRITURA E INVESTIGACION</cp:keywords>
  <cp:lastModifiedBy>jocelyn vanesa</cp:lastModifiedBy>
  <cp:revision>21</cp:revision>
  <dcterms:created xsi:type="dcterms:W3CDTF">2018-10-06T02:38:16Z</dcterms:created>
  <dcterms:modified xsi:type="dcterms:W3CDTF">2018-10-10T15:58:32Z</dcterms:modified>
</cp:coreProperties>
</file>