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1" r:id="rId5"/>
    <p:sldId id="262" r:id="rId6"/>
    <p:sldId id="263" r:id="rId7"/>
    <p:sldId id="266" r:id="rId8"/>
    <p:sldId id="268"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FC44447-7EE3-42E1-BE4D-C853B18F5CD9}" type="datetimeFigureOut">
              <a:rPr lang="es-CO" smtClean="0"/>
              <a:t>6/10/2018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181766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FC44447-7EE3-42E1-BE4D-C853B18F5CD9}" type="datetimeFigureOut">
              <a:rPr lang="es-CO" smtClean="0"/>
              <a:t>6/10/2018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6498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FC44447-7EE3-42E1-BE4D-C853B18F5CD9}" type="datetimeFigureOut">
              <a:rPr lang="es-CO" smtClean="0"/>
              <a:t>6/10/2018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196449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FC44447-7EE3-42E1-BE4D-C853B18F5CD9}" type="datetimeFigureOut">
              <a:rPr lang="es-CO" smtClean="0"/>
              <a:t>6/10/2018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18541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FC44447-7EE3-42E1-BE4D-C853B18F5CD9}" type="datetimeFigureOut">
              <a:rPr lang="es-CO" smtClean="0"/>
              <a:t>6/10/2018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339375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FC44447-7EE3-42E1-BE4D-C853B18F5CD9}" type="datetimeFigureOut">
              <a:rPr lang="es-CO" smtClean="0"/>
              <a:t>6/10/2018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59078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FC44447-7EE3-42E1-BE4D-C853B18F5CD9}" type="datetimeFigureOut">
              <a:rPr lang="es-CO" smtClean="0"/>
              <a:t>6/10/2018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800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FC44447-7EE3-42E1-BE4D-C853B18F5CD9}" type="datetimeFigureOut">
              <a:rPr lang="es-CO" smtClean="0"/>
              <a:t>6/10/2018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74177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FC44447-7EE3-42E1-BE4D-C853B18F5CD9}" type="datetimeFigureOut">
              <a:rPr lang="es-CO" smtClean="0"/>
              <a:t>6/10/2018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72799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FC44447-7EE3-42E1-BE4D-C853B18F5CD9}" type="datetimeFigureOut">
              <a:rPr lang="es-CO" smtClean="0"/>
              <a:t>6/10/2018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48143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FC44447-7EE3-42E1-BE4D-C853B18F5CD9}" type="datetimeFigureOut">
              <a:rPr lang="es-CO" smtClean="0"/>
              <a:t>6/10/2018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C566330D-6EE4-4D00-9E29-4CCB6B3ED079}" type="slidenum">
              <a:rPr lang="es-CO" smtClean="0"/>
              <a:t>‹Nº›</a:t>
            </a:fld>
            <a:endParaRPr lang="es-CO"/>
          </a:p>
        </p:txBody>
      </p:sp>
    </p:spTree>
    <p:extLst>
      <p:ext uri="{BB962C8B-B14F-4D97-AF65-F5344CB8AC3E}">
        <p14:creationId xmlns:p14="http://schemas.microsoft.com/office/powerpoint/2010/main" val="206888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4447-7EE3-42E1-BE4D-C853B18F5CD9}" type="datetimeFigureOut">
              <a:rPr lang="es-CO" smtClean="0"/>
              <a:t>6/10/2018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6330D-6EE4-4D00-9E29-4CCB6B3ED079}" type="slidenum">
              <a:rPr lang="es-CO" smtClean="0"/>
              <a:t>‹Nº›</a:t>
            </a:fld>
            <a:endParaRPr lang="es-CO"/>
          </a:p>
        </p:txBody>
      </p:sp>
    </p:spTree>
    <p:extLst>
      <p:ext uri="{BB962C8B-B14F-4D97-AF65-F5344CB8AC3E}">
        <p14:creationId xmlns:p14="http://schemas.microsoft.com/office/powerpoint/2010/main" val="202925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0930" y="0"/>
            <a:ext cx="6058437" cy="6209898"/>
          </a:xfrm>
          <a:prstGeom prst="rect">
            <a:avLst/>
          </a:prstGeom>
        </p:spPr>
      </p:pic>
      <p:sp>
        <p:nvSpPr>
          <p:cNvPr id="3" name="Subtítulo 2"/>
          <p:cNvSpPr>
            <a:spLocks noGrp="1"/>
          </p:cNvSpPr>
          <p:nvPr>
            <p:ph type="subTitle" idx="1"/>
          </p:nvPr>
        </p:nvSpPr>
        <p:spPr>
          <a:xfrm>
            <a:off x="2833352" y="5095987"/>
            <a:ext cx="9144000" cy="1655762"/>
          </a:xfrm>
        </p:spPr>
        <p:txBody>
          <a:bodyPr/>
          <a:lstStyle/>
          <a:p>
            <a:pPr algn="r"/>
            <a:r>
              <a:rPr lang="es-CO" sz="2000" dirty="0" smtClean="0">
                <a:solidFill>
                  <a:schemeClr val="tx1">
                    <a:lumMod val="65000"/>
                    <a:lumOff val="35000"/>
                  </a:schemeClr>
                </a:solidFill>
              </a:rPr>
              <a:t>JOIVER LUIS MENDOZA PALACIO</a:t>
            </a:r>
          </a:p>
          <a:p>
            <a:pPr algn="r"/>
            <a:r>
              <a:rPr lang="es-CO" sz="2000" dirty="0" smtClean="0">
                <a:solidFill>
                  <a:schemeClr val="tx1">
                    <a:lumMod val="65000"/>
                    <a:lumOff val="35000"/>
                  </a:schemeClr>
                </a:solidFill>
              </a:rPr>
              <a:t>JUAN DAVID ROMERO MARQUEZ</a:t>
            </a:r>
          </a:p>
          <a:p>
            <a:pPr algn="r"/>
            <a:r>
              <a:rPr lang="es-CO" sz="2000" dirty="0" smtClean="0">
                <a:solidFill>
                  <a:schemeClr val="tx1">
                    <a:lumMod val="65000"/>
                    <a:lumOff val="35000"/>
                  </a:schemeClr>
                </a:solidFill>
              </a:rPr>
              <a:t>VIENA SIERRA JARAMILLO</a:t>
            </a:r>
          </a:p>
          <a:p>
            <a:endParaRPr lang="es-CO" dirty="0"/>
          </a:p>
        </p:txBody>
      </p:sp>
    </p:spTree>
    <p:extLst>
      <p:ext uri="{BB962C8B-B14F-4D97-AF65-F5344CB8AC3E}">
        <p14:creationId xmlns:p14="http://schemas.microsoft.com/office/powerpoint/2010/main" val="3556698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7868992" y="283335"/>
            <a:ext cx="2653048" cy="584775"/>
          </a:xfrm>
          <a:prstGeom prst="rect">
            <a:avLst/>
          </a:prstGeom>
          <a:noFill/>
        </p:spPr>
        <p:txBody>
          <a:bodyPr wrap="square" rtlCol="0">
            <a:spAutoFit/>
          </a:bodyPr>
          <a:lstStyle/>
          <a:p>
            <a:r>
              <a:rPr lang="es-CO" sz="3200" b="1" dirty="0" smtClean="0">
                <a:solidFill>
                  <a:schemeClr val="bg1"/>
                </a:solidFill>
              </a:rPr>
              <a:t>¿Que Es?</a:t>
            </a:r>
            <a:endParaRPr lang="es-CO" sz="3200" b="1" dirty="0">
              <a:solidFill>
                <a:schemeClr val="bg1"/>
              </a:solidFill>
            </a:endParaRPr>
          </a:p>
        </p:txBody>
      </p:sp>
      <p:sp>
        <p:nvSpPr>
          <p:cNvPr id="5" name="CuadroTexto 4"/>
          <p:cNvSpPr txBox="1"/>
          <p:nvPr/>
        </p:nvSpPr>
        <p:spPr>
          <a:xfrm>
            <a:off x="1275009" y="2721114"/>
            <a:ext cx="9942490" cy="707886"/>
          </a:xfrm>
          <a:prstGeom prst="rect">
            <a:avLst/>
          </a:prstGeom>
          <a:noFill/>
        </p:spPr>
        <p:txBody>
          <a:bodyPr wrap="square" rtlCol="0">
            <a:spAutoFit/>
          </a:bodyPr>
          <a:lstStyle/>
          <a:p>
            <a:pPr algn="just"/>
            <a:r>
              <a:rPr lang="es-CO" sz="2000" dirty="0"/>
              <a:t>ISO 27001 es una norma internacional emitida por la Organización Internacional de Normalización (ISO) y describe cómo gestionar la seguridad de la información en una empresa.</a:t>
            </a:r>
          </a:p>
        </p:txBody>
      </p:sp>
    </p:spTree>
    <p:extLst>
      <p:ext uri="{BB962C8B-B14F-4D97-AF65-F5344CB8AC3E}">
        <p14:creationId xmlns:p14="http://schemas.microsoft.com/office/powerpoint/2010/main" val="1123793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6490952" y="283335"/>
            <a:ext cx="4031088" cy="584775"/>
          </a:xfrm>
          <a:prstGeom prst="rect">
            <a:avLst/>
          </a:prstGeom>
          <a:noFill/>
        </p:spPr>
        <p:txBody>
          <a:bodyPr wrap="square" rtlCol="0">
            <a:spAutoFit/>
          </a:bodyPr>
          <a:lstStyle/>
          <a:p>
            <a:r>
              <a:rPr lang="es-CO" sz="3200" b="1" dirty="0" smtClean="0">
                <a:solidFill>
                  <a:schemeClr val="bg1"/>
                </a:solidFill>
              </a:rPr>
              <a:t>¿Como Funciona?</a:t>
            </a:r>
            <a:endParaRPr lang="es-CO" sz="3200" b="1" dirty="0">
              <a:solidFill>
                <a:schemeClr val="bg1"/>
              </a:solidFill>
            </a:endParaRPr>
          </a:p>
        </p:txBody>
      </p:sp>
      <p:pic>
        <p:nvPicPr>
          <p:cNvPr id="5" name="Imagen 4"/>
          <p:cNvPicPr>
            <a:picLocks noChangeAspect="1"/>
          </p:cNvPicPr>
          <p:nvPr/>
        </p:nvPicPr>
        <p:blipFill>
          <a:blip r:embed="rId3"/>
          <a:stretch>
            <a:fillRect/>
          </a:stretch>
        </p:blipFill>
        <p:spPr>
          <a:xfrm>
            <a:off x="3763231" y="3699791"/>
            <a:ext cx="4665537" cy="2726766"/>
          </a:xfrm>
          <a:prstGeom prst="rect">
            <a:avLst/>
          </a:prstGeom>
        </p:spPr>
      </p:pic>
      <p:sp>
        <p:nvSpPr>
          <p:cNvPr id="4" name="CuadroTexto 3"/>
          <p:cNvSpPr txBox="1"/>
          <p:nvPr/>
        </p:nvSpPr>
        <p:spPr>
          <a:xfrm>
            <a:off x="1326524" y="1815920"/>
            <a:ext cx="9195516" cy="2554545"/>
          </a:xfrm>
          <a:prstGeom prst="rect">
            <a:avLst/>
          </a:prstGeom>
          <a:noFill/>
        </p:spPr>
        <p:txBody>
          <a:bodyPr wrap="square" rtlCol="0">
            <a:spAutoFit/>
          </a:bodyPr>
          <a:lstStyle/>
          <a:p>
            <a:r>
              <a:rPr lang="es-CO" sz="2000" dirty="0"/>
              <a:t>El eje central de ISO 27001 es proteger la confidencialidad, integridad y disponibilidad de la información en una empresa</a:t>
            </a:r>
            <a:r>
              <a:rPr lang="es-CO" sz="2000" dirty="0" smtClean="0"/>
              <a:t>.</a:t>
            </a:r>
          </a:p>
          <a:p>
            <a:endParaRPr lang="es-CO" sz="2000" dirty="0" smtClean="0"/>
          </a:p>
          <a:p>
            <a:r>
              <a:rPr lang="es-CO" sz="2000" dirty="0"/>
              <a:t>Por lo tanto, la filosofía principal de la norma ISO 27001 se basa en la gestión de riesgos: investigar dónde están los riesgos y luego tratarlos sistemáticamente</a:t>
            </a:r>
            <a:r>
              <a:rPr lang="es-CO" sz="2000" dirty="0" smtClean="0"/>
              <a:t>.</a:t>
            </a:r>
          </a:p>
          <a:p>
            <a:endParaRPr lang="es-CO" sz="2000" dirty="0"/>
          </a:p>
          <a:p>
            <a:endParaRPr lang="es-CO" sz="2000" dirty="0" smtClean="0"/>
          </a:p>
          <a:p>
            <a:endParaRPr lang="es-CO" sz="2000" dirty="0"/>
          </a:p>
        </p:txBody>
      </p:sp>
    </p:spTree>
    <p:extLst>
      <p:ext uri="{BB962C8B-B14F-4D97-AF65-F5344CB8AC3E}">
        <p14:creationId xmlns:p14="http://schemas.microsoft.com/office/powerpoint/2010/main" val="148409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5513294" y="13447"/>
            <a:ext cx="6454588" cy="1077218"/>
          </a:xfrm>
          <a:prstGeom prst="rect">
            <a:avLst/>
          </a:prstGeom>
          <a:noFill/>
        </p:spPr>
        <p:txBody>
          <a:bodyPr wrap="square" rtlCol="0">
            <a:spAutoFit/>
          </a:bodyPr>
          <a:lstStyle/>
          <a:p>
            <a:pPr algn="ctr"/>
            <a:r>
              <a:rPr lang="es-CO" sz="3200" b="1" dirty="0" smtClean="0">
                <a:solidFill>
                  <a:schemeClr val="bg1"/>
                </a:solidFill>
              </a:rPr>
              <a:t>¿Por Qué ISO 27001 Es Importante </a:t>
            </a:r>
          </a:p>
          <a:p>
            <a:pPr algn="ctr"/>
            <a:r>
              <a:rPr lang="es-CO" sz="3200" b="1" dirty="0" smtClean="0">
                <a:solidFill>
                  <a:schemeClr val="bg1"/>
                </a:solidFill>
              </a:rPr>
              <a:t>Para Las Empresas?</a:t>
            </a:r>
            <a:endParaRPr lang="es-CO" sz="3200" b="1" dirty="0">
              <a:solidFill>
                <a:schemeClr val="bg1"/>
              </a:solidFill>
            </a:endParaRPr>
          </a:p>
        </p:txBody>
      </p:sp>
      <p:sp>
        <p:nvSpPr>
          <p:cNvPr id="4" name="CuadroTexto 3"/>
          <p:cNvSpPr txBox="1"/>
          <p:nvPr/>
        </p:nvSpPr>
        <p:spPr>
          <a:xfrm>
            <a:off x="1159099" y="1944710"/>
            <a:ext cx="9362941" cy="2308324"/>
          </a:xfrm>
          <a:prstGeom prst="rect">
            <a:avLst/>
          </a:prstGeom>
          <a:noFill/>
        </p:spPr>
        <p:txBody>
          <a:bodyPr wrap="square" rtlCol="0">
            <a:spAutoFit/>
          </a:bodyPr>
          <a:lstStyle/>
          <a:p>
            <a:r>
              <a:rPr lang="es-CO" dirty="0"/>
              <a:t>Hay 4 ventajas comerciales esenciales que una empresa puede obtener con la implementación de esta norma para la seguridad de la información</a:t>
            </a:r>
            <a:r>
              <a:rPr lang="es-CO" dirty="0" smtClean="0"/>
              <a:t>:</a:t>
            </a:r>
          </a:p>
          <a:p>
            <a:endParaRPr lang="es-CO" dirty="0"/>
          </a:p>
          <a:p>
            <a:pPr marL="285750" indent="-285750">
              <a:buFont typeface="Arial" panose="020B0604020202020204" pitchFamily="34" charset="0"/>
              <a:buChar char="•"/>
            </a:pPr>
            <a:r>
              <a:rPr lang="es-CO" b="1" dirty="0"/>
              <a:t>Cumplir con los requerimientos </a:t>
            </a:r>
            <a:r>
              <a:rPr lang="es-CO" b="1" dirty="0" smtClean="0"/>
              <a:t>legales</a:t>
            </a:r>
          </a:p>
          <a:p>
            <a:pPr marL="285750" indent="-285750">
              <a:buFont typeface="Arial" panose="020B0604020202020204" pitchFamily="34" charset="0"/>
              <a:buChar char="•"/>
            </a:pPr>
            <a:r>
              <a:rPr lang="es-CO" b="1" dirty="0"/>
              <a:t>Obtener una ventaja </a:t>
            </a:r>
            <a:r>
              <a:rPr lang="es-CO" b="1" dirty="0" smtClean="0"/>
              <a:t>comercial</a:t>
            </a:r>
          </a:p>
          <a:p>
            <a:pPr marL="285750" indent="-285750">
              <a:buFont typeface="Arial" panose="020B0604020202020204" pitchFamily="34" charset="0"/>
              <a:buChar char="•"/>
            </a:pPr>
            <a:r>
              <a:rPr lang="es-CO" b="1" dirty="0"/>
              <a:t>Menores </a:t>
            </a:r>
            <a:r>
              <a:rPr lang="es-CO" b="1" dirty="0" smtClean="0"/>
              <a:t>costos</a:t>
            </a:r>
          </a:p>
          <a:p>
            <a:pPr marL="285750" indent="-285750">
              <a:buFont typeface="Arial" panose="020B0604020202020204" pitchFamily="34" charset="0"/>
              <a:buChar char="•"/>
            </a:pPr>
            <a:r>
              <a:rPr lang="es-CO" b="1" dirty="0"/>
              <a:t>Una mejor organización</a:t>
            </a:r>
            <a:endParaRPr lang="es-CO" b="1" dirty="0" smtClean="0"/>
          </a:p>
          <a:p>
            <a:endParaRPr lang="es-CO" dirty="0"/>
          </a:p>
        </p:txBody>
      </p:sp>
    </p:spTree>
    <p:extLst>
      <p:ext uri="{BB962C8B-B14F-4D97-AF65-F5344CB8AC3E}">
        <p14:creationId xmlns:p14="http://schemas.microsoft.com/office/powerpoint/2010/main" val="3553092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5338671" y="128789"/>
            <a:ext cx="7535909" cy="830997"/>
          </a:xfrm>
          <a:prstGeom prst="rect">
            <a:avLst/>
          </a:prstGeom>
          <a:noFill/>
        </p:spPr>
        <p:txBody>
          <a:bodyPr wrap="square" rtlCol="0">
            <a:spAutoFit/>
          </a:bodyPr>
          <a:lstStyle/>
          <a:p>
            <a:r>
              <a:rPr lang="es-CO" sz="2400" b="1" dirty="0" smtClean="0">
                <a:solidFill>
                  <a:schemeClr val="bg1"/>
                </a:solidFill>
              </a:rPr>
              <a:t>¿Dónde Interviene La Gestión De </a:t>
            </a:r>
          </a:p>
          <a:p>
            <a:r>
              <a:rPr lang="es-CO" sz="2400" b="1" dirty="0" smtClean="0">
                <a:solidFill>
                  <a:schemeClr val="bg1"/>
                </a:solidFill>
              </a:rPr>
              <a:t>Seguridad De La Información En Una Empresa?</a:t>
            </a:r>
            <a:endParaRPr lang="es-CO" sz="2400" b="1" dirty="0">
              <a:solidFill>
                <a:schemeClr val="bg1"/>
              </a:solidFill>
            </a:endParaRPr>
          </a:p>
        </p:txBody>
      </p:sp>
      <p:pic>
        <p:nvPicPr>
          <p:cNvPr id="5" name="Imagen 4"/>
          <p:cNvPicPr>
            <a:picLocks noChangeAspect="1"/>
          </p:cNvPicPr>
          <p:nvPr/>
        </p:nvPicPr>
        <p:blipFill rotWithShape="1">
          <a:blip r:embed="rId3"/>
          <a:srcRect l="36673" t="13159" r="15898" b="16947"/>
          <a:stretch/>
        </p:blipFill>
        <p:spPr>
          <a:xfrm>
            <a:off x="3988155" y="2659918"/>
            <a:ext cx="4484119" cy="3715125"/>
          </a:xfrm>
          <a:prstGeom prst="rect">
            <a:avLst/>
          </a:prstGeom>
        </p:spPr>
      </p:pic>
      <p:sp>
        <p:nvSpPr>
          <p:cNvPr id="4" name="CuadroTexto 3"/>
          <p:cNvSpPr txBox="1"/>
          <p:nvPr/>
        </p:nvSpPr>
        <p:spPr>
          <a:xfrm>
            <a:off x="1275008" y="1609859"/>
            <a:ext cx="9375820" cy="923330"/>
          </a:xfrm>
          <a:prstGeom prst="rect">
            <a:avLst/>
          </a:prstGeom>
          <a:noFill/>
        </p:spPr>
        <p:txBody>
          <a:bodyPr wrap="square" rtlCol="0">
            <a:spAutoFit/>
          </a:bodyPr>
          <a:lstStyle/>
          <a:p>
            <a:r>
              <a:rPr lang="es-CO" dirty="0"/>
              <a:t>Básicamente, la seguridad de la información es parte de la gestión global del riesgo en una empresa, hay aspectos que se superponen con la ciberseguridad, con la gestión de la continuidad del negocio y con la tecnología de la información:</a:t>
            </a:r>
          </a:p>
        </p:txBody>
      </p:sp>
    </p:spTree>
    <p:extLst>
      <p:ext uri="{BB962C8B-B14F-4D97-AF65-F5344CB8AC3E}">
        <p14:creationId xmlns:p14="http://schemas.microsoft.com/office/powerpoint/2010/main" val="2990209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5598015" y="276896"/>
            <a:ext cx="6593985" cy="1077218"/>
          </a:xfrm>
          <a:prstGeom prst="rect">
            <a:avLst/>
          </a:prstGeom>
          <a:noFill/>
        </p:spPr>
        <p:txBody>
          <a:bodyPr wrap="square" rtlCol="0">
            <a:spAutoFit/>
          </a:bodyPr>
          <a:lstStyle/>
          <a:p>
            <a:r>
              <a:rPr lang="es-CO" sz="3200" b="1" dirty="0" smtClean="0">
                <a:solidFill>
                  <a:schemeClr val="bg1"/>
                </a:solidFill>
              </a:rPr>
              <a:t>¿Cómo Implementar ISO 27001?</a:t>
            </a:r>
          </a:p>
          <a:p>
            <a:endParaRPr lang="es-CO" sz="3200" b="1" dirty="0">
              <a:solidFill>
                <a:schemeClr val="bg1"/>
              </a:solidFill>
            </a:endParaRPr>
          </a:p>
        </p:txBody>
      </p:sp>
      <p:sp>
        <p:nvSpPr>
          <p:cNvPr id="4" name="CuadroTexto 3"/>
          <p:cNvSpPr txBox="1"/>
          <p:nvPr/>
        </p:nvSpPr>
        <p:spPr>
          <a:xfrm>
            <a:off x="1751527" y="2021983"/>
            <a:ext cx="9298546" cy="2308324"/>
          </a:xfrm>
          <a:prstGeom prst="rect">
            <a:avLst/>
          </a:prstGeom>
          <a:noFill/>
        </p:spPr>
        <p:txBody>
          <a:bodyPr wrap="square" numCol="1" rtlCol="0">
            <a:spAutoFit/>
          </a:bodyPr>
          <a:lstStyle/>
          <a:p>
            <a:pPr marL="342900" indent="-342900">
              <a:buAutoNum type="arabicParenR"/>
            </a:pPr>
            <a:r>
              <a:rPr lang="es-CO" dirty="0" smtClean="0"/>
              <a:t>Obtener </a:t>
            </a:r>
            <a:r>
              <a:rPr lang="es-CO" dirty="0"/>
              <a:t>el apoyo de la </a:t>
            </a:r>
            <a:r>
              <a:rPr lang="es-CO" dirty="0" smtClean="0"/>
              <a:t>dirección</a:t>
            </a:r>
            <a:endParaRPr lang="es-CO" dirty="0"/>
          </a:p>
          <a:p>
            <a:pPr marL="342900" indent="-342900">
              <a:buAutoNum type="arabicParenR"/>
            </a:pPr>
            <a:r>
              <a:rPr lang="es-CO" dirty="0" smtClean="0"/>
              <a:t>Utilizar </a:t>
            </a:r>
            <a:r>
              <a:rPr lang="es-CO" dirty="0"/>
              <a:t>una metodología para gestión de </a:t>
            </a:r>
            <a:r>
              <a:rPr lang="es-CO" dirty="0" smtClean="0"/>
              <a:t>proyectos</a:t>
            </a:r>
          </a:p>
          <a:p>
            <a:pPr marL="342900" indent="-342900">
              <a:buAutoNum type="arabicParenR"/>
            </a:pPr>
            <a:r>
              <a:rPr lang="es-CO" dirty="0" smtClean="0"/>
              <a:t>Definir </a:t>
            </a:r>
            <a:r>
              <a:rPr lang="es-CO" dirty="0"/>
              <a:t>el alcance del </a:t>
            </a:r>
            <a:r>
              <a:rPr lang="es-CO" dirty="0" smtClean="0"/>
              <a:t>SGSI</a:t>
            </a:r>
            <a:endParaRPr lang="es-CO" dirty="0" smtClean="0"/>
          </a:p>
          <a:p>
            <a:pPr marL="342900" indent="-342900">
              <a:buAutoNum type="arabicParenR"/>
            </a:pPr>
            <a:r>
              <a:rPr lang="es-CO" dirty="0" smtClean="0"/>
              <a:t>Redactar </a:t>
            </a:r>
            <a:r>
              <a:rPr lang="es-CO" dirty="0"/>
              <a:t>una política de alto nivel sobre seguridad de la </a:t>
            </a:r>
            <a:r>
              <a:rPr lang="es-CO" dirty="0" smtClean="0"/>
              <a:t>información</a:t>
            </a:r>
            <a:endParaRPr lang="es-CO" dirty="0"/>
          </a:p>
          <a:p>
            <a:pPr marL="342900" indent="-342900">
              <a:buAutoNum type="arabicParenR"/>
            </a:pPr>
            <a:r>
              <a:rPr lang="es-CO" dirty="0" smtClean="0"/>
              <a:t>Definir </a:t>
            </a:r>
            <a:r>
              <a:rPr lang="es-CO" dirty="0"/>
              <a:t>la metodología de evaluación de </a:t>
            </a:r>
            <a:r>
              <a:rPr lang="es-CO" dirty="0" smtClean="0"/>
              <a:t>riesgos</a:t>
            </a:r>
          </a:p>
          <a:p>
            <a:pPr marL="342900" indent="-342900">
              <a:buAutoNum type="arabicParenR"/>
            </a:pPr>
            <a:r>
              <a:rPr lang="es-CO" dirty="0" smtClean="0"/>
              <a:t>Realizar la evaluación y tratamiento de riesgos</a:t>
            </a:r>
          </a:p>
          <a:p>
            <a:pPr marL="342900" indent="-342900">
              <a:buAutoNum type="arabicParenR"/>
            </a:pPr>
            <a:r>
              <a:rPr lang="es-CO" dirty="0" smtClean="0"/>
              <a:t>Monitorear y medir su SGSI</a:t>
            </a:r>
          </a:p>
          <a:p>
            <a:pPr marL="342900" indent="-342900">
              <a:buAutoNum type="arabicParenR"/>
            </a:pPr>
            <a:r>
              <a:rPr lang="es-CO" smtClean="0"/>
              <a:t>Redactar plan </a:t>
            </a:r>
            <a:r>
              <a:rPr lang="es-CO" dirty="0" smtClean="0"/>
              <a:t>de tratamiento de riesgos</a:t>
            </a:r>
            <a:endParaRPr lang="es-CO" dirty="0"/>
          </a:p>
        </p:txBody>
      </p:sp>
    </p:spTree>
    <p:extLst>
      <p:ext uri="{BB962C8B-B14F-4D97-AF65-F5344CB8AC3E}">
        <p14:creationId xmlns:p14="http://schemas.microsoft.com/office/powerpoint/2010/main" val="4096858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5821252" y="276896"/>
            <a:ext cx="6490951" cy="1077218"/>
          </a:xfrm>
          <a:prstGeom prst="rect">
            <a:avLst/>
          </a:prstGeom>
          <a:noFill/>
        </p:spPr>
        <p:txBody>
          <a:bodyPr wrap="square" rtlCol="0">
            <a:spAutoFit/>
          </a:bodyPr>
          <a:lstStyle/>
          <a:p>
            <a:r>
              <a:rPr lang="es-CO" sz="3200" b="1" dirty="0" smtClean="0">
                <a:solidFill>
                  <a:schemeClr val="bg1"/>
                </a:solidFill>
              </a:rPr>
              <a:t>¿</a:t>
            </a:r>
            <a:r>
              <a:rPr lang="es-CO" sz="3200" b="1" dirty="0">
                <a:solidFill>
                  <a:schemeClr val="bg1"/>
                </a:solidFill>
              </a:rPr>
              <a:t>Cómo obtener la </a:t>
            </a:r>
            <a:r>
              <a:rPr lang="es-CO" sz="3200" b="1" dirty="0" smtClean="0">
                <a:solidFill>
                  <a:schemeClr val="bg1"/>
                </a:solidFill>
              </a:rPr>
              <a:t>certificación?</a:t>
            </a:r>
          </a:p>
          <a:p>
            <a:endParaRPr lang="es-CO" sz="3200" b="1" dirty="0">
              <a:solidFill>
                <a:schemeClr val="bg1"/>
              </a:solidFill>
            </a:endParaRPr>
          </a:p>
        </p:txBody>
      </p:sp>
      <p:sp>
        <p:nvSpPr>
          <p:cNvPr id="4" name="CuadroTexto 3"/>
          <p:cNvSpPr txBox="1"/>
          <p:nvPr/>
        </p:nvSpPr>
        <p:spPr>
          <a:xfrm>
            <a:off x="1751527" y="2021983"/>
            <a:ext cx="9298546" cy="2308324"/>
          </a:xfrm>
          <a:prstGeom prst="rect">
            <a:avLst/>
          </a:prstGeom>
          <a:noFill/>
        </p:spPr>
        <p:txBody>
          <a:bodyPr wrap="square" numCol="1" rtlCol="0">
            <a:spAutoFit/>
          </a:bodyPr>
          <a:lstStyle/>
          <a:p>
            <a:r>
              <a:rPr lang="es-CO" dirty="0"/>
              <a:t>Existen dos tipos de certificados ISO 27001</a:t>
            </a:r>
            <a:r>
              <a:rPr lang="es-CO" dirty="0" smtClean="0"/>
              <a:t>:</a:t>
            </a:r>
          </a:p>
          <a:p>
            <a:r>
              <a:rPr lang="es-CO" dirty="0" smtClean="0"/>
              <a:t> </a:t>
            </a:r>
            <a:r>
              <a:rPr lang="es-CO" dirty="0"/>
              <a:t>(a) para las </a:t>
            </a:r>
            <a:r>
              <a:rPr lang="es-CO" b="1" dirty="0"/>
              <a:t>organizaciones</a:t>
            </a:r>
            <a:r>
              <a:rPr lang="es-CO" dirty="0"/>
              <a:t> </a:t>
            </a:r>
            <a:endParaRPr lang="es-CO" dirty="0" smtClean="0"/>
          </a:p>
          <a:p>
            <a:r>
              <a:rPr lang="es-CO" dirty="0" smtClean="0"/>
              <a:t> </a:t>
            </a:r>
            <a:r>
              <a:rPr lang="es-CO" dirty="0"/>
              <a:t>(b) para </a:t>
            </a:r>
            <a:r>
              <a:rPr lang="es-CO" b="1" dirty="0"/>
              <a:t>las personas</a:t>
            </a:r>
            <a:r>
              <a:rPr lang="es-CO" dirty="0" smtClean="0"/>
              <a:t>.</a:t>
            </a:r>
          </a:p>
          <a:p>
            <a:endParaRPr lang="es-CO" dirty="0" smtClean="0"/>
          </a:p>
          <a:p>
            <a:r>
              <a:rPr lang="es-CO" b="1" dirty="0"/>
              <a:t>Las personas</a:t>
            </a:r>
            <a:r>
              <a:rPr lang="es-CO" dirty="0"/>
              <a:t> pueden asistir a diversos cursos para obtener certificados. Los más populares son</a:t>
            </a:r>
            <a:r>
              <a:rPr lang="es-CO" dirty="0" smtClean="0"/>
              <a:t>:</a:t>
            </a:r>
          </a:p>
          <a:p>
            <a:pPr marL="285750" indent="-285750">
              <a:buFont typeface="Arial" panose="020B0604020202020204" pitchFamily="34" charset="0"/>
              <a:buChar char="•"/>
            </a:pPr>
            <a:r>
              <a:rPr lang="es-CO" dirty="0"/>
              <a:t>Curso de Auditor Líder en ISO </a:t>
            </a:r>
            <a:r>
              <a:rPr lang="es-CO" dirty="0" smtClean="0"/>
              <a:t>27001</a:t>
            </a:r>
          </a:p>
          <a:p>
            <a:pPr marL="285750" indent="-285750">
              <a:buFont typeface="Arial" panose="020B0604020202020204" pitchFamily="34" charset="0"/>
              <a:buChar char="•"/>
            </a:pPr>
            <a:r>
              <a:rPr lang="es-CO" dirty="0"/>
              <a:t>Curso de Implementador Principal de ISO </a:t>
            </a:r>
            <a:r>
              <a:rPr lang="es-CO" dirty="0" smtClean="0"/>
              <a:t>27001</a:t>
            </a:r>
          </a:p>
          <a:p>
            <a:pPr marL="285750" indent="-285750">
              <a:buFont typeface="Arial" panose="020B0604020202020204" pitchFamily="34" charset="0"/>
              <a:buChar char="•"/>
            </a:pPr>
            <a:r>
              <a:rPr lang="es-CO" dirty="0"/>
              <a:t>Curso de auditor interno en ISO </a:t>
            </a:r>
            <a:r>
              <a:rPr lang="es-CO" dirty="0" smtClean="0"/>
              <a:t>27001</a:t>
            </a:r>
            <a:endParaRPr lang="es-CO" dirty="0"/>
          </a:p>
        </p:txBody>
      </p:sp>
    </p:spTree>
    <p:extLst>
      <p:ext uri="{BB962C8B-B14F-4D97-AF65-F5344CB8AC3E}">
        <p14:creationId xmlns:p14="http://schemas.microsoft.com/office/powerpoint/2010/main" val="2544366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92000" cy="6858000"/>
          </a:xfrm>
          <a:prstGeom prst="rect">
            <a:avLst/>
          </a:prstGeom>
        </p:spPr>
      </p:pic>
      <p:sp>
        <p:nvSpPr>
          <p:cNvPr id="3" name="CuadroTexto 2"/>
          <p:cNvSpPr txBox="1"/>
          <p:nvPr/>
        </p:nvSpPr>
        <p:spPr>
          <a:xfrm>
            <a:off x="5821252" y="276896"/>
            <a:ext cx="6490951" cy="1077218"/>
          </a:xfrm>
          <a:prstGeom prst="rect">
            <a:avLst/>
          </a:prstGeom>
          <a:noFill/>
        </p:spPr>
        <p:txBody>
          <a:bodyPr wrap="square" rtlCol="0">
            <a:spAutoFit/>
          </a:bodyPr>
          <a:lstStyle/>
          <a:p>
            <a:r>
              <a:rPr lang="es-CO" sz="3200" b="1" dirty="0" smtClean="0">
                <a:solidFill>
                  <a:schemeClr val="bg1"/>
                </a:solidFill>
              </a:rPr>
              <a:t>¿EMPRESAS CERTIFICADAS ?</a:t>
            </a:r>
            <a:endParaRPr lang="es-CO" sz="3200" b="1" dirty="0" smtClean="0">
              <a:solidFill>
                <a:schemeClr val="bg1"/>
              </a:solidFill>
            </a:endParaRPr>
          </a:p>
          <a:p>
            <a:endParaRPr lang="es-CO" sz="3200" b="1" dirty="0">
              <a:solidFill>
                <a:schemeClr val="bg1"/>
              </a:solidFill>
            </a:endParaRPr>
          </a:p>
        </p:txBody>
      </p:sp>
      <p:sp>
        <p:nvSpPr>
          <p:cNvPr id="4" name="CuadroTexto 3"/>
          <p:cNvSpPr txBox="1"/>
          <p:nvPr/>
        </p:nvSpPr>
        <p:spPr>
          <a:xfrm>
            <a:off x="1777653" y="2204863"/>
            <a:ext cx="9298546" cy="1477328"/>
          </a:xfrm>
          <a:prstGeom prst="rect">
            <a:avLst/>
          </a:prstGeom>
          <a:noFill/>
        </p:spPr>
        <p:txBody>
          <a:bodyPr wrap="square" numCol="1" rtlCol="0">
            <a:spAutoFit/>
          </a:bodyPr>
          <a:lstStyle/>
          <a:p>
            <a:pPr marL="342900" indent="-342900">
              <a:buFont typeface="Arial" panose="020B0604020202020204" pitchFamily="34" charset="0"/>
              <a:buChar char="•"/>
            </a:pPr>
            <a:r>
              <a:rPr lang="es-CO" dirty="0" smtClean="0"/>
              <a:t>ComBanc S.A.</a:t>
            </a:r>
          </a:p>
          <a:p>
            <a:pPr marL="342900" indent="-342900">
              <a:buFont typeface="Arial" panose="020B0604020202020204" pitchFamily="34" charset="0"/>
              <a:buChar char="•"/>
            </a:pPr>
            <a:r>
              <a:rPr lang="es-CO" dirty="0" smtClean="0"/>
              <a:t>Etek international Holding corp. </a:t>
            </a:r>
          </a:p>
          <a:p>
            <a:pPr marL="342900" indent="-342900">
              <a:buFont typeface="Arial" panose="020B0604020202020204" pitchFamily="34" charset="0"/>
              <a:buChar char="•"/>
            </a:pPr>
            <a:r>
              <a:rPr lang="es-CO" dirty="0" smtClean="0"/>
              <a:t>Financial </a:t>
            </a:r>
            <a:r>
              <a:rPr lang="es-CO" dirty="0"/>
              <a:t>S</a:t>
            </a:r>
            <a:r>
              <a:rPr lang="es-CO" dirty="0" smtClean="0"/>
              <a:t>ystems Company Ltda.</a:t>
            </a:r>
          </a:p>
          <a:p>
            <a:pPr marL="342900" indent="-342900">
              <a:buFont typeface="Arial" panose="020B0604020202020204" pitchFamily="34" charset="0"/>
              <a:buChar char="•"/>
            </a:pPr>
            <a:r>
              <a:rPr lang="es-CO" dirty="0" smtClean="0"/>
              <a:t>UNE EPM telecomunicaciones S.A.E.S.P</a:t>
            </a:r>
          </a:p>
          <a:p>
            <a:endParaRPr lang="es-CO" dirty="0" smtClean="0"/>
          </a:p>
        </p:txBody>
      </p:sp>
    </p:spTree>
    <p:extLst>
      <p:ext uri="{BB962C8B-B14F-4D97-AF65-F5344CB8AC3E}">
        <p14:creationId xmlns:p14="http://schemas.microsoft.com/office/powerpoint/2010/main" val="2891438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306</Words>
  <Application>Microsoft Office PowerPoint</Application>
  <PresentationFormat>Panorámica</PresentationFormat>
  <Paragraphs>44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 de Windows</cp:lastModifiedBy>
  <cp:revision>9</cp:revision>
  <dcterms:created xsi:type="dcterms:W3CDTF">2018-10-04T20:20:19Z</dcterms:created>
  <dcterms:modified xsi:type="dcterms:W3CDTF">2018-10-06T12:46:31Z</dcterms:modified>
</cp:coreProperties>
</file>