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60" r:id="rId6"/>
    <p:sldId id="262" r:id="rId7"/>
  </p:sldIdLst>
  <p:sldSz cx="9144000" cy="5143500" type="screen16x9"/>
  <p:notesSz cx="6858000" cy="9144000"/>
  <p:embeddedFontLst>
    <p:embeddedFont>
      <p:font typeface="Montserrat" panose="020B0604020202020204" charset="0"/>
      <p:regular r:id="rId9"/>
      <p:bold r:id="rId10"/>
      <p:italic r:id="rId11"/>
      <p:boldItalic r:id="rId12"/>
    </p:embeddedFont>
    <p:embeddedFont>
      <p:font typeface="La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65172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28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3dbf4acbb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3dbf4acbb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594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3d753a543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3d753a543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48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Mel%C3%A9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El modelo Scrumm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451100" y="3343275"/>
            <a:ext cx="4622400" cy="10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Christian David Pearson Gonzalez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Jose Novoa Rivera.</a:t>
            </a:r>
            <a:br>
              <a:rPr lang="es" dirty="0"/>
            </a:br>
            <a:r>
              <a:rPr lang="es" dirty="0"/>
              <a:t>Josh Herrera Rambal</a:t>
            </a:r>
            <a:br>
              <a:rPr lang="es" dirty="0"/>
            </a:br>
            <a:r>
              <a:rPr lang="es" dirty="0"/>
              <a:t>Robinson Daniel Clemente Córdoba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231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i="1" dirty="0">
                <a:latin typeface="+mj-lt"/>
                <a:ea typeface="Arial"/>
                <a:cs typeface="Arial"/>
                <a:sym typeface="Arial"/>
              </a:rPr>
              <a:t>¿</a:t>
            </a:r>
            <a:r>
              <a:rPr lang="es" b="1" i="1" dirty="0">
                <a:latin typeface="+mj-lt"/>
              </a:rPr>
              <a:t>Qué es SCRUM?</a:t>
            </a:r>
            <a:endParaRPr b="1" i="1" dirty="0">
              <a:latin typeface="+mj-lt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latin typeface="+mj-lt"/>
              </a:rPr>
              <a:t>Metodología de desarrollo de software agil, iterativa,dispuesta al cambio que favorece la satisfacción del cliente y se basa en principios  de inspección y adaptación </a:t>
            </a:r>
            <a:endParaRPr sz="2000" dirty="0">
              <a:latin typeface="+mj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 dirty="0">
                <a:latin typeface="+mj-lt"/>
              </a:rPr>
              <a:t>tres pilares del control de procesos:</a:t>
            </a:r>
            <a:endParaRPr sz="2000" dirty="0">
              <a:latin typeface="+mj-lt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 dirty="0">
                <a:latin typeface="+mj-lt"/>
              </a:rPr>
              <a:t>transparencia</a:t>
            </a:r>
            <a:endParaRPr sz="2000" dirty="0">
              <a:latin typeface="+mj-l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 dirty="0">
                <a:latin typeface="+mj-lt"/>
              </a:rPr>
              <a:t>inspección </a:t>
            </a:r>
            <a:endParaRPr sz="2000" dirty="0">
              <a:latin typeface="+mj-l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 dirty="0">
                <a:latin typeface="+mj-lt"/>
              </a:rPr>
              <a:t>adaptación </a:t>
            </a:r>
            <a:endParaRPr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40C15C4-4607-465C-BE19-61587817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>
                <a:latin typeface="+mj-lt"/>
              </a:rPr>
              <a:t>HISTORIA</a:t>
            </a:r>
            <a:endParaRPr lang="es-CO" b="1" i="1" dirty="0">
              <a:latin typeface="+mj-l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EA273B3C-0B59-445B-8708-28084A4BE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169581"/>
            <a:ext cx="7038900" cy="3356885"/>
          </a:xfrm>
        </p:spPr>
        <p:txBody>
          <a:bodyPr/>
          <a:lstStyle/>
          <a:p>
            <a:r>
              <a:rPr lang="es-CO" dirty="0">
                <a:latin typeface="+mj-lt"/>
              </a:rPr>
              <a:t>Este modelo fue identificado y definido por </a:t>
            </a:r>
            <a:r>
              <a:rPr lang="es-CO" dirty="0" err="1">
                <a:latin typeface="+mj-lt"/>
              </a:rPr>
              <a:t>Ikujiro</a:t>
            </a:r>
            <a:r>
              <a:rPr lang="es-CO" dirty="0">
                <a:latin typeface="+mj-lt"/>
              </a:rPr>
              <a:t> Nonaka e Luis Ramos a principios de los 80.</a:t>
            </a:r>
          </a:p>
          <a:p>
            <a:endParaRPr lang="es-CO" dirty="0">
              <a:latin typeface="+mj-lt"/>
            </a:endParaRPr>
          </a:p>
          <a:p>
            <a:r>
              <a:rPr lang="es-CO" dirty="0">
                <a:latin typeface="+mj-lt"/>
              </a:rPr>
              <a:t> con el fin de analizar como desarrollaban los nuevos productos las principales empresas de manufactura tecnológica .</a:t>
            </a:r>
          </a:p>
          <a:p>
            <a:endParaRPr lang="es-CO" dirty="0">
              <a:latin typeface="+mj-lt"/>
            </a:endParaRPr>
          </a:p>
          <a:p>
            <a:r>
              <a:rPr lang="es-ES" dirty="0">
                <a:latin typeface="+mj-lt"/>
              </a:rPr>
              <a:t>compararon la nueva forma de trabajo en equipo, con el avance en formación de </a:t>
            </a:r>
            <a:r>
              <a:rPr lang="es-ES" dirty="0">
                <a:latin typeface="+mj-lt"/>
                <a:hlinkClick r:id="rId2" tooltip="Melé"/>
              </a:rPr>
              <a:t>melé</a:t>
            </a:r>
            <a:r>
              <a:rPr lang="es-ES" dirty="0">
                <a:latin typeface="+mj-lt"/>
              </a:rPr>
              <a:t> (scrum en inglés) de los jugadores de Rugby.</a:t>
            </a:r>
          </a:p>
          <a:p>
            <a:endParaRPr lang="es-ES" dirty="0">
              <a:latin typeface="+mj-lt"/>
            </a:endParaRPr>
          </a:p>
          <a:p>
            <a:r>
              <a:rPr lang="es-CO" dirty="0">
                <a:latin typeface="+mj-lt"/>
              </a:rPr>
              <a:t>En 1995, Ken </a:t>
            </a:r>
            <a:r>
              <a:rPr lang="es-CO" dirty="0" err="1">
                <a:latin typeface="+mj-lt"/>
              </a:rPr>
              <a:t>Schwaber</a:t>
            </a:r>
            <a:r>
              <a:rPr lang="es-CO" dirty="0">
                <a:latin typeface="+mj-lt"/>
              </a:rPr>
              <a:t> presentó “Scrum </a:t>
            </a:r>
            <a:r>
              <a:rPr lang="es-CO" dirty="0" err="1">
                <a:latin typeface="+mj-lt"/>
              </a:rPr>
              <a:t>Development</a:t>
            </a:r>
            <a:r>
              <a:rPr lang="es-CO" dirty="0">
                <a:latin typeface="+mj-lt"/>
              </a:rPr>
              <a:t> </a:t>
            </a:r>
            <a:r>
              <a:rPr lang="es-CO" dirty="0" err="1">
                <a:latin typeface="+mj-lt"/>
              </a:rPr>
              <a:t>Process</a:t>
            </a:r>
            <a:r>
              <a:rPr lang="es-CO" dirty="0">
                <a:latin typeface="+mj-lt"/>
              </a:rPr>
              <a:t>” en OOPSLA 95 (</a:t>
            </a:r>
            <a:r>
              <a:rPr lang="es-CO" dirty="0" err="1">
                <a:latin typeface="+mj-lt"/>
              </a:rPr>
              <a:t>Object-Oriented</a:t>
            </a:r>
            <a:r>
              <a:rPr lang="es-CO" dirty="0">
                <a:latin typeface="+mj-lt"/>
              </a:rPr>
              <a:t> </a:t>
            </a:r>
            <a:r>
              <a:rPr lang="es-CO" dirty="0" err="1">
                <a:latin typeface="+mj-lt"/>
              </a:rPr>
              <a:t>Programming</a:t>
            </a:r>
            <a:r>
              <a:rPr lang="es-CO" dirty="0">
                <a:latin typeface="+mj-lt"/>
              </a:rPr>
              <a:t> </a:t>
            </a:r>
            <a:r>
              <a:rPr lang="es-CO" dirty="0" err="1">
                <a:latin typeface="+mj-lt"/>
              </a:rPr>
              <a:t>Systems</a:t>
            </a:r>
            <a:r>
              <a:rPr lang="es-CO" dirty="0">
                <a:latin typeface="+mj-lt"/>
              </a:rPr>
              <a:t> &amp; </a:t>
            </a:r>
            <a:r>
              <a:rPr lang="es-CO" dirty="0" err="1">
                <a:latin typeface="+mj-lt"/>
              </a:rPr>
              <a:t>Applications</a:t>
            </a:r>
            <a:r>
              <a:rPr lang="es-CO" dirty="0">
                <a:latin typeface="+mj-lt"/>
              </a:rPr>
              <a:t> </a:t>
            </a:r>
            <a:r>
              <a:rPr lang="es-CO" dirty="0" err="1">
                <a:latin typeface="+mj-lt"/>
              </a:rPr>
              <a:t>conference</a:t>
            </a:r>
            <a:r>
              <a:rPr lang="es-CO" dirty="0">
                <a:latin typeface="+mj-lt"/>
              </a:rPr>
              <a:t>) un marco de reglas para desarrollo de software, basado en los principios de Scrum, y que él había empleado en empresas que laboro.</a:t>
            </a:r>
          </a:p>
        </p:txBody>
      </p:sp>
    </p:spTree>
    <p:extLst>
      <p:ext uri="{BB962C8B-B14F-4D97-AF65-F5344CB8AC3E}">
        <p14:creationId xmlns:p14="http://schemas.microsoft.com/office/powerpoint/2010/main" val="337881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40438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i="1" dirty="0">
                <a:latin typeface="+mj-lt"/>
              </a:rPr>
              <a:t>Pasos para la implementación </a:t>
            </a:r>
            <a:endParaRPr b="1" i="1" dirty="0">
              <a:latin typeface="+mj-lt"/>
            </a:endParaRP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dirty="0"/>
              <a:t>-Refinamiento Backlog </a:t>
            </a:r>
            <a:br>
              <a:rPr lang="es" sz="2400" dirty="0"/>
            </a:br>
            <a:r>
              <a:rPr lang="es" sz="2400" dirty="0"/>
              <a:t>-Planificación de fases</a:t>
            </a:r>
            <a:br>
              <a:rPr lang="es" sz="2400" dirty="0"/>
            </a:br>
            <a:r>
              <a:rPr lang="es" sz="2400" dirty="0"/>
              <a:t>-Scrum diario</a:t>
            </a:r>
            <a:br>
              <a:rPr lang="es" sz="2400" dirty="0"/>
            </a:br>
            <a:r>
              <a:rPr lang="es" sz="2400" dirty="0"/>
              <a:t>-Reunión de  Revisión de etapas</a:t>
            </a:r>
            <a:br>
              <a:rPr lang="es" sz="2400" dirty="0"/>
            </a:br>
            <a:r>
              <a:rPr lang="es" sz="2400" dirty="0"/>
              <a:t>-Reunión retrospectiva de fase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2BC4087-2452-49D9-A1D3-28829C6C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243" y="305674"/>
            <a:ext cx="3974956" cy="1148700"/>
          </a:xfrm>
        </p:spPr>
        <p:txBody>
          <a:bodyPr/>
          <a:lstStyle/>
          <a:p>
            <a:pPr algn="ctr"/>
            <a:r>
              <a:rPr lang="es-ES" b="1" i="1" dirty="0">
                <a:latin typeface="+mj-lt"/>
              </a:rPr>
              <a:t>Empresas Certificadas en Scrumm</a:t>
            </a:r>
            <a:endParaRPr lang="es-CO" b="1" i="1" dirty="0">
              <a:latin typeface="+mj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483DCE68-0FF6-43A0-A64B-F7536BAAE263}"/>
              </a:ext>
            </a:extLst>
          </p:cNvPr>
          <p:cNvSpPr txBox="1"/>
          <p:nvPr/>
        </p:nvSpPr>
        <p:spPr>
          <a:xfrm>
            <a:off x="699440" y="1287145"/>
            <a:ext cx="1679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1" dirty="0">
                <a:solidFill>
                  <a:schemeClr val="bg1"/>
                </a:solidFill>
              </a:rPr>
              <a:t>UBISOFT</a:t>
            </a:r>
            <a:endParaRPr lang="es-CO" sz="2400" b="1" i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2BC24C6D-6833-40AD-B8BA-B8EFF3DB21C3}"/>
              </a:ext>
            </a:extLst>
          </p:cNvPr>
          <p:cNvSpPr txBox="1"/>
          <p:nvPr/>
        </p:nvSpPr>
        <p:spPr>
          <a:xfrm>
            <a:off x="699440" y="2188899"/>
            <a:ext cx="1679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1" dirty="0">
                <a:solidFill>
                  <a:schemeClr val="bg1"/>
                </a:solidFill>
              </a:rPr>
              <a:t>YAHOO</a:t>
            </a:r>
            <a:endParaRPr lang="es-CO" sz="2400" b="1" i="1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97BA8270-AFBE-4B1F-81CD-5DB53FE293C4}"/>
              </a:ext>
            </a:extLst>
          </p:cNvPr>
          <p:cNvSpPr txBox="1"/>
          <p:nvPr/>
        </p:nvSpPr>
        <p:spPr>
          <a:xfrm>
            <a:off x="3083453" y="2188899"/>
            <a:ext cx="1679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1" dirty="0">
                <a:solidFill>
                  <a:schemeClr val="bg1"/>
                </a:solidFill>
              </a:rPr>
              <a:t>ORACLE</a:t>
            </a:r>
            <a:endParaRPr lang="es-CO" sz="2400" b="1" i="1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EA527665-BB10-4945-8524-BF1349467EE4}"/>
              </a:ext>
            </a:extLst>
          </p:cNvPr>
          <p:cNvSpPr txBox="1"/>
          <p:nvPr/>
        </p:nvSpPr>
        <p:spPr>
          <a:xfrm>
            <a:off x="699440" y="2978873"/>
            <a:ext cx="1679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1" dirty="0">
                <a:solidFill>
                  <a:schemeClr val="bg1"/>
                </a:solidFill>
              </a:rPr>
              <a:t>FERRARI</a:t>
            </a:r>
            <a:endParaRPr lang="es-CO" sz="2400" b="1" i="1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ED6237D7-263E-406E-AEDA-DA34F5771AAE}"/>
              </a:ext>
            </a:extLst>
          </p:cNvPr>
          <p:cNvSpPr txBox="1"/>
          <p:nvPr/>
        </p:nvSpPr>
        <p:spPr>
          <a:xfrm>
            <a:off x="3083453" y="2863144"/>
            <a:ext cx="1679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1" dirty="0">
                <a:solidFill>
                  <a:schemeClr val="bg1"/>
                </a:solidFill>
              </a:rPr>
              <a:t>INTEL</a:t>
            </a:r>
            <a:endParaRPr lang="es-CO" sz="2400" b="1" i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228D87C1-8E9A-4C8B-8F74-052621E27356}"/>
              </a:ext>
            </a:extLst>
          </p:cNvPr>
          <p:cNvSpPr txBox="1"/>
          <p:nvPr/>
        </p:nvSpPr>
        <p:spPr>
          <a:xfrm>
            <a:off x="699440" y="3768844"/>
            <a:ext cx="1679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1" dirty="0">
                <a:solidFill>
                  <a:schemeClr val="bg1"/>
                </a:solidFill>
              </a:rPr>
              <a:t>NIKE</a:t>
            </a:r>
            <a:endParaRPr lang="es-CO" sz="2400" b="1" i="1" dirty="0">
              <a:solidFill>
                <a:schemeClr val="bg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15D9D79C-2287-44FC-A39E-8C9BF7E52BBE}"/>
              </a:ext>
            </a:extLst>
          </p:cNvPr>
          <p:cNvSpPr/>
          <p:nvPr/>
        </p:nvSpPr>
        <p:spPr>
          <a:xfrm>
            <a:off x="2908564" y="1287144"/>
            <a:ext cx="2029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2400" b="1" dirty="0">
                <a:solidFill>
                  <a:schemeClr val="bg1"/>
                </a:solidFill>
                <a:latin typeface="+mj-lt"/>
              </a:rPr>
              <a:t>MICROSOFT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3A23E91A-13DC-453A-B05D-E2A561573919}"/>
              </a:ext>
            </a:extLst>
          </p:cNvPr>
          <p:cNvSpPr/>
          <p:nvPr/>
        </p:nvSpPr>
        <p:spPr>
          <a:xfrm>
            <a:off x="3274850" y="3653117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2400" b="1" dirty="0">
                <a:solidFill>
                  <a:schemeClr val="bg1"/>
                </a:solidFill>
                <a:latin typeface="+mj-lt"/>
              </a:rPr>
              <a:t>ADOBE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7238F5AD-1A21-40F7-B345-CA8300A46577}"/>
              </a:ext>
            </a:extLst>
          </p:cNvPr>
          <p:cNvSpPr txBox="1"/>
          <p:nvPr/>
        </p:nvSpPr>
        <p:spPr>
          <a:xfrm>
            <a:off x="-289367" y="74841"/>
            <a:ext cx="512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1" dirty="0">
                <a:solidFill>
                  <a:schemeClr val="bg1"/>
                </a:solidFill>
              </a:rPr>
              <a:t>Manufactura tecnológica</a:t>
            </a:r>
            <a:endParaRPr lang="es-CO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08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1" grpId="2"/>
      <p:bldP spid="12" grpId="0"/>
      <p:bldP spid="12" grpId="1"/>
      <p:bldP spid="13" grpId="0"/>
      <p:bldP spid="13" grpId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B031D70-838A-4B32-A3AA-6116F16F1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28" y="1606433"/>
            <a:ext cx="4418001" cy="1148700"/>
          </a:xfrm>
        </p:spPr>
        <p:txBody>
          <a:bodyPr/>
          <a:lstStyle/>
          <a:p>
            <a:r>
              <a:rPr lang="es-ES" sz="8800" b="1" i="1" dirty="0">
                <a:latin typeface="+mj-lt"/>
              </a:rPr>
              <a:t>Gracias</a:t>
            </a:r>
            <a:endParaRPr lang="es-CO" sz="8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438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125</Words>
  <Application>Microsoft Office PowerPoint</Application>
  <PresentationFormat>Presentación en pantalla (16:9)</PresentationFormat>
  <Paragraphs>31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Montserrat</vt:lpstr>
      <vt:lpstr>Lato</vt:lpstr>
      <vt:lpstr>Arial</vt:lpstr>
      <vt:lpstr>Focus</vt:lpstr>
      <vt:lpstr>El modelo Scrumm</vt:lpstr>
      <vt:lpstr>¿Qué es SCRUM?</vt:lpstr>
      <vt:lpstr>HISTORIA</vt:lpstr>
      <vt:lpstr>Pasos para la implementación </vt:lpstr>
      <vt:lpstr>Empresas Certificadas en Scrumm</vt:lpstr>
      <vt:lpstr>Gracias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modelo Scrumm</dc:title>
  <dc:creator>Wilson Munive</dc:creator>
  <cp:lastModifiedBy>Wilson Munive</cp:lastModifiedBy>
  <cp:revision>8</cp:revision>
  <dcterms:modified xsi:type="dcterms:W3CDTF">2018-10-13T13:00:45Z</dcterms:modified>
</cp:coreProperties>
</file>