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58a50fcc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58a50fcc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58a50fcc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f58a50fcc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58a50fcc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58a50fcc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58a50fc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58a50fc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58a50fcc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58a50fcc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58a50fcc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58a50fcc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58a50fcc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58a50fcc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58a50fcc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58a50fcc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58a50fcc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58a50fcc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58a50fcc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58a50fcc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Propuestas de proyectos a realizar</a:t>
            </a:r>
            <a:endParaRPr/>
          </a:p>
        </p:txBody>
      </p:sp>
      <p:sp>
        <p:nvSpPr>
          <p:cNvPr id="87" name="Google Shape;87;p13"/>
          <p:cNvSpPr txBox="1"/>
          <p:nvPr>
            <p:ph idx="1" type="subTitle"/>
          </p:nvPr>
        </p:nvSpPr>
        <p:spPr>
          <a:xfrm>
            <a:off x="729625" y="317290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000"/>
              <a:t>Integrantes:</a:t>
            </a:r>
            <a:endParaRPr sz="2000"/>
          </a:p>
          <a:p>
            <a:pPr indent="0" lvl="0" marL="0" rtl="0" algn="l">
              <a:spcBef>
                <a:spcPts val="0"/>
              </a:spcBef>
              <a:spcAft>
                <a:spcPts val="0"/>
              </a:spcAft>
              <a:buNone/>
            </a:pPr>
            <a:r>
              <a:rPr lang="es" sz="2000"/>
              <a:t>	-Jhopcel Rosales Minchola</a:t>
            </a:r>
            <a:endParaRPr sz="2000"/>
          </a:p>
          <a:p>
            <a:pPr indent="0" lvl="0" marL="0" rtl="0" algn="l">
              <a:spcBef>
                <a:spcPts val="0"/>
              </a:spcBef>
              <a:spcAft>
                <a:spcPts val="0"/>
              </a:spcAft>
              <a:buNone/>
            </a:pPr>
            <a:r>
              <a:rPr lang="es" sz="2000"/>
              <a:t>	-Benjamin Pavez Sepulveda</a:t>
            </a:r>
            <a:endParaRPr sz="2000"/>
          </a:p>
          <a:p>
            <a:pPr indent="0" lvl="0" marL="0" rtl="0" algn="l">
              <a:spcBef>
                <a:spcPts val="0"/>
              </a:spcBef>
              <a:spcAft>
                <a:spcPts val="0"/>
              </a:spcAft>
              <a:buNone/>
            </a:pPr>
            <a:r>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7500"/>
              <a:buFont typeface="Arial"/>
              <a:buNone/>
            </a:pPr>
            <a:r>
              <a:rPr lang="es" sz="2640"/>
              <a:t>ALCANCE</a:t>
            </a:r>
            <a:endParaRPr/>
          </a:p>
        </p:txBody>
      </p:sp>
      <p:sp>
        <p:nvSpPr>
          <p:cNvPr id="140" name="Google Shape;140;p22"/>
          <p:cNvSpPr txBox="1"/>
          <p:nvPr>
            <p:ph idx="1" type="body"/>
          </p:nvPr>
        </p:nvSpPr>
        <p:spPr>
          <a:xfrm>
            <a:off x="499350" y="1930225"/>
            <a:ext cx="8145300" cy="29904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b="1" lang="es" sz="6400"/>
              <a:t>Accesibilidad de datos</a:t>
            </a:r>
            <a:r>
              <a:rPr b="1" lang="es" sz="6400"/>
              <a:t>: </a:t>
            </a:r>
            <a:r>
              <a:rPr lang="es" sz="6400"/>
              <a:t>La solución disponibiliza datos forecast a usuarios sin muchos conocimientos de manejo de bases de datos.</a:t>
            </a:r>
            <a:endParaRPr sz="6400"/>
          </a:p>
          <a:p>
            <a:pPr indent="0" lvl="0" marL="0" rtl="0" algn="l">
              <a:lnSpc>
                <a:spcPct val="150000"/>
              </a:lnSpc>
              <a:spcBef>
                <a:spcPts val="1200"/>
              </a:spcBef>
              <a:spcAft>
                <a:spcPts val="0"/>
              </a:spcAft>
              <a:buNone/>
            </a:pPr>
            <a:r>
              <a:rPr b="1" lang="es" sz="6400"/>
              <a:t>Escalabilidad: </a:t>
            </a:r>
            <a:r>
              <a:rPr lang="es" sz="6400"/>
              <a:t>La solución permite el incremento de datos, integración de variables adicionales y otros tipos de modelos para necesidades que estime conveniente el cliente en el futuro.</a:t>
            </a:r>
            <a:endParaRPr sz="6400"/>
          </a:p>
          <a:p>
            <a:pPr indent="0" lvl="0" marL="0" rtl="0" algn="l">
              <a:lnSpc>
                <a:spcPct val="150000"/>
              </a:lnSpc>
              <a:spcBef>
                <a:spcPts val="1200"/>
              </a:spcBef>
              <a:spcAft>
                <a:spcPts val="0"/>
              </a:spcAft>
              <a:buNone/>
            </a:pPr>
            <a:r>
              <a:rPr b="1" lang="es" sz="6400"/>
              <a:t>Confiabilidad: </a:t>
            </a:r>
            <a:r>
              <a:rPr lang="es" sz="6400"/>
              <a:t>La solución considera variables que no </a:t>
            </a:r>
            <a:r>
              <a:rPr lang="es" sz="6400"/>
              <a:t>habían</a:t>
            </a:r>
            <a:r>
              <a:rPr lang="es" sz="6400"/>
              <a:t> sido consideradas antes en el proceso, esto quiere decir que no sería una predicción lineal donde la variable dependiente es afectada directamente por su correlación con la variable independiente</a:t>
            </a:r>
            <a:r>
              <a:rPr b="1" lang="es" sz="6400"/>
              <a:t>.</a:t>
            </a:r>
            <a:endParaRPr b="1" sz="6400"/>
          </a:p>
          <a:p>
            <a:pPr indent="0" lvl="0" marL="0" rtl="0" algn="l">
              <a:lnSpc>
                <a:spcPct val="150000"/>
              </a:lnSpc>
              <a:spcBef>
                <a:spcPts val="1200"/>
              </a:spcBef>
              <a:spcAft>
                <a:spcPts val="1200"/>
              </a:spcAft>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640"/>
              <a:t>TECNOLOGÍAS</a:t>
            </a:r>
            <a:endParaRPr/>
          </a:p>
        </p:txBody>
      </p:sp>
      <p:sp>
        <p:nvSpPr>
          <p:cNvPr id="146" name="Google Shape;146;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s" sz="1600"/>
              <a:t>Data Science Studio (DSS) de Dataiku</a:t>
            </a:r>
            <a:endParaRPr sz="1600"/>
          </a:p>
          <a:p>
            <a:pPr indent="-330200" lvl="0" marL="457200" rtl="0" algn="l">
              <a:spcBef>
                <a:spcPts val="0"/>
              </a:spcBef>
              <a:spcAft>
                <a:spcPts val="0"/>
              </a:spcAft>
              <a:buSzPts val="1600"/>
              <a:buChar char="●"/>
            </a:pPr>
            <a:r>
              <a:rPr lang="es" sz="1600"/>
              <a:t>Python</a:t>
            </a:r>
            <a:endParaRPr sz="1600"/>
          </a:p>
          <a:p>
            <a:pPr indent="-330200" lvl="0" marL="457200" rtl="0" algn="l">
              <a:spcBef>
                <a:spcPts val="0"/>
              </a:spcBef>
              <a:spcAft>
                <a:spcPts val="0"/>
              </a:spcAft>
              <a:buSzPts val="1600"/>
              <a:buChar char="●"/>
            </a:pPr>
            <a:r>
              <a:rPr lang="es" sz="1600"/>
              <a:t>JSON</a:t>
            </a:r>
            <a:endParaRPr sz="1600"/>
          </a:p>
          <a:p>
            <a:pPr indent="-330200" lvl="0" marL="457200" rtl="0" algn="l">
              <a:spcBef>
                <a:spcPts val="0"/>
              </a:spcBef>
              <a:spcAft>
                <a:spcPts val="0"/>
              </a:spcAft>
              <a:buSzPts val="1600"/>
              <a:buChar char="●"/>
            </a:pPr>
            <a:r>
              <a:rPr lang="es" sz="1600"/>
              <a:t>Power Apps</a:t>
            </a:r>
            <a:endParaRPr sz="1600"/>
          </a:p>
          <a:p>
            <a:pPr indent="-330200" lvl="0" marL="457200" rtl="0" algn="l">
              <a:spcBef>
                <a:spcPts val="0"/>
              </a:spcBef>
              <a:spcAft>
                <a:spcPts val="0"/>
              </a:spcAft>
              <a:buSzPts val="1600"/>
              <a:buChar char="●"/>
            </a:pPr>
            <a:r>
              <a:rPr lang="es" sz="1600"/>
              <a:t>Big query</a:t>
            </a:r>
            <a:endParaRPr sz="1600"/>
          </a:p>
          <a:p>
            <a:pPr indent="-330200" lvl="0" marL="457200" rtl="0" algn="l">
              <a:spcBef>
                <a:spcPts val="0"/>
              </a:spcBef>
              <a:spcAft>
                <a:spcPts val="0"/>
              </a:spcAft>
              <a:buSzPts val="1600"/>
              <a:buChar char="●"/>
            </a:pPr>
            <a:r>
              <a:rPr lang="es" sz="1600"/>
              <a:t>Power BI</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Sistema de gestión regional (MIDDLEWARE ETL)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640"/>
              <a:t>PROBLEMÁTICA</a:t>
            </a:r>
            <a:endParaRPr sz="2640"/>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00"/>
              <a:t>La empresa Cencosud </a:t>
            </a:r>
            <a:r>
              <a:rPr lang="es" sz="1600"/>
              <a:t>está</a:t>
            </a:r>
            <a:r>
              <a:rPr lang="es" sz="1600"/>
              <a:t> impuesto en diferentes a zonas nivel internacional, a fines de compartir información entre estos diferentes puntos de la empresa, se necesita un puente intermediario de todos los datos. Todo esto para fines de Inteligencia de negocios de diferentes sectores del </a:t>
            </a:r>
            <a:r>
              <a:rPr lang="es" sz="1600"/>
              <a:t>país. </a:t>
            </a:r>
            <a:r>
              <a:rPr lang="es" sz="1600"/>
              <a:t>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640"/>
              <a:t>PROPUESTA DE SOLUCIÓN</a:t>
            </a:r>
            <a:endParaRPr sz="2640"/>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00"/>
              <a:t>Se desarrollará un Middleware como intermediario entre todos los sistemas de Cencosud y afiliados. Este sistema se </a:t>
            </a:r>
            <a:r>
              <a:rPr lang="es" sz="1600"/>
              <a:t>encargará</a:t>
            </a:r>
            <a:r>
              <a:rPr lang="es" sz="1600"/>
              <a:t> de gestionar la integridad y calidad de los datos a </a:t>
            </a:r>
            <a:r>
              <a:rPr lang="es" sz="1600"/>
              <a:t>través</a:t>
            </a:r>
            <a:r>
              <a:rPr lang="es" sz="1600"/>
              <a:t> de expectativas autogeneradas. Para </a:t>
            </a:r>
            <a:r>
              <a:rPr lang="es" sz="1600"/>
              <a:t>esto</a:t>
            </a:r>
            <a:r>
              <a:rPr lang="es" sz="1600"/>
              <a:t> se </a:t>
            </a:r>
            <a:r>
              <a:rPr lang="es" sz="1600"/>
              <a:t>realizará</a:t>
            </a:r>
            <a:r>
              <a:rPr lang="es" sz="1600"/>
              <a:t> un proceso diario de extracción de diferentes fuentes de datos, con la respectiva </a:t>
            </a:r>
            <a:r>
              <a:rPr lang="es" sz="1600"/>
              <a:t>lógica</a:t>
            </a:r>
            <a:r>
              <a:rPr lang="es" sz="1600"/>
              <a:t> de transformaciones para estos datos llegados. Por </a:t>
            </a:r>
            <a:r>
              <a:rPr lang="es" sz="1600"/>
              <a:t>último</a:t>
            </a:r>
            <a:r>
              <a:rPr lang="es" sz="1600"/>
              <a:t>, se </a:t>
            </a:r>
            <a:r>
              <a:rPr lang="es" sz="1600"/>
              <a:t>realizará</a:t>
            </a:r>
            <a:r>
              <a:rPr lang="es" sz="1600"/>
              <a:t> una carga masiva de estos datos hacia un Datawarehouse, que </a:t>
            </a:r>
            <a:r>
              <a:rPr lang="es" sz="1600"/>
              <a:t>será</a:t>
            </a:r>
            <a:r>
              <a:rPr lang="es" sz="1600"/>
              <a:t> consumido a </a:t>
            </a:r>
            <a:r>
              <a:rPr lang="es" sz="1600"/>
              <a:t>través</a:t>
            </a:r>
            <a:r>
              <a:rPr lang="es" sz="1600"/>
              <a:t> de aplicaciones BI.</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640"/>
              <a:t>ALCANCE</a:t>
            </a:r>
            <a:endParaRPr sz="2640"/>
          </a:p>
        </p:txBody>
      </p:sp>
      <p:sp>
        <p:nvSpPr>
          <p:cNvPr id="110" name="Google Shape;110;p17"/>
          <p:cNvSpPr txBox="1"/>
          <p:nvPr>
            <p:ph idx="1" type="body"/>
          </p:nvPr>
        </p:nvSpPr>
        <p:spPr>
          <a:xfrm>
            <a:off x="729450" y="2078875"/>
            <a:ext cx="7892700" cy="251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s" sz="1700">
                <a:solidFill>
                  <a:schemeClr val="dk2"/>
                </a:solidFill>
              </a:rPr>
              <a:t>Gestión</a:t>
            </a:r>
            <a:r>
              <a:rPr b="1" lang="es" sz="1700">
                <a:solidFill>
                  <a:schemeClr val="dk2"/>
                </a:solidFill>
              </a:rPr>
              <a:t> automatizado:</a:t>
            </a:r>
            <a:r>
              <a:rPr b="1" lang="es" sz="1700"/>
              <a:t> El desarrollo del proyecto se </a:t>
            </a:r>
            <a:r>
              <a:rPr b="1" lang="es" sz="1700"/>
              <a:t>basará</a:t>
            </a:r>
            <a:r>
              <a:rPr b="1" lang="es" sz="1700"/>
              <a:t> en realizar un sistema </a:t>
            </a:r>
            <a:r>
              <a:rPr b="1" lang="es" sz="1700"/>
              <a:t>auto funcional, generando datos actualizados que se renovarán diariamente.</a:t>
            </a:r>
            <a:endParaRPr b="1" sz="1700"/>
          </a:p>
          <a:p>
            <a:pPr indent="0" lvl="0" marL="0" rtl="0" algn="l">
              <a:spcBef>
                <a:spcPts val="1200"/>
              </a:spcBef>
              <a:spcAft>
                <a:spcPts val="0"/>
              </a:spcAft>
              <a:buNone/>
            </a:pPr>
            <a:r>
              <a:rPr b="1" lang="es" sz="1700">
                <a:solidFill>
                  <a:schemeClr val="dk2"/>
                </a:solidFill>
              </a:rPr>
              <a:t>Inteligencia de negocio:</a:t>
            </a:r>
            <a:r>
              <a:rPr b="1" lang="es" sz="1700"/>
              <a:t> El proyecto se enfocara en la integridad de datos para su correcto análisis.</a:t>
            </a:r>
            <a:endParaRPr b="1" sz="1700"/>
          </a:p>
          <a:p>
            <a:pPr indent="0" lvl="0" marL="0" rtl="0" algn="l">
              <a:spcBef>
                <a:spcPts val="1200"/>
              </a:spcBef>
              <a:spcAft>
                <a:spcPts val="1200"/>
              </a:spcAft>
              <a:buNone/>
            </a:pPr>
            <a:r>
              <a:rPr b="1" lang="es" sz="1700">
                <a:solidFill>
                  <a:schemeClr val="dk2"/>
                </a:solidFill>
              </a:rPr>
              <a:t>Multifuncional:</a:t>
            </a:r>
            <a:r>
              <a:rPr b="1" lang="es" sz="1700"/>
              <a:t> Este proyecto se desplegará y será usado  para diferentes áreas/sub empresas de cencosud.</a:t>
            </a:r>
            <a:endParaRPr b="1"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640"/>
              <a:t>TECNOLOGÍAS</a:t>
            </a:r>
            <a:endParaRPr sz="2740"/>
          </a:p>
        </p:txBody>
      </p:sp>
      <p:sp>
        <p:nvSpPr>
          <p:cNvPr id="116" name="Google Shape;116;p18"/>
          <p:cNvSpPr txBox="1"/>
          <p:nvPr>
            <p:ph idx="1" type="body"/>
          </p:nvPr>
        </p:nvSpPr>
        <p:spPr>
          <a:xfrm>
            <a:off x="729450" y="2078875"/>
            <a:ext cx="8070900" cy="261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solidFill>
                  <a:srgbClr val="000000"/>
                </a:solidFill>
              </a:rPr>
              <a:t>Python:</a:t>
            </a:r>
            <a:r>
              <a:rPr lang="es" sz="1600"/>
              <a:t> </a:t>
            </a:r>
            <a:r>
              <a:rPr lang="es" sz="1600"/>
              <a:t>Lenguaje</a:t>
            </a:r>
            <a:r>
              <a:rPr lang="es" sz="1600"/>
              <a:t> por defecto y que </a:t>
            </a:r>
            <a:r>
              <a:rPr lang="es" sz="1600"/>
              <a:t>será</a:t>
            </a:r>
            <a:r>
              <a:rPr lang="es" sz="1600"/>
              <a:t> utilizada para construir el proyecto en </a:t>
            </a:r>
            <a:r>
              <a:rPr lang="es" sz="1600"/>
              <a:t>sí</a:t>
            </a:r>
            <a:r>
              <a:rPr lang="es" sz="1600"/>
              <a:t>.</a:t>
            </a:r>
            <a:endParaRPr sz="1600"/>
          </a:p>
          <a:p>
            <a:pPr indent="0" lvl="0" marL="0" rtl="0" algn="l">
              <a:spcBef>
                <a:spcPts val="1200"/>
              </a:spcBef>
              <a:spcAft>
                <a:spcPts val="0"/>
              </a:spcAft>
              <a:buNone/>
            </a:pPr>
            <a:r>
              <a:rPr lang="es" sz="1600">
                <a:solidFill>
                  <a:srgbClr val="000000"/>
                </a:solidFill>
              </a:rPr>
              <a:t>Apache Airflow:</a:t>
            </a:r>
            <a:r>
              <a:rPr lang="es" sz="1600"/>
              <a:t> Herramientas para orquestar las tareas de nuestro proceso ETL.</a:t>
            </a:r>
            <a:endParaRPr sz="1600"/>
          </a:p>
          <a:p>
            <a:pPr indent="0" lvl="0" marL="0" rtl="0" algn="l">
              <a:spcBef>
                <a:spcPts val="1200"/>
              </a:spcBef>
              <a:spcAft>
                <a:spcPts val="0"/>
              </a:spcAft>
              <a:buNone/>
            </a:pPr>
            <a:r>
              <a:rPr lang="es" sz="1600">
                <a:solidFill>
                  <a:schemeClr val="dk2"/>
                </a:solidFill>
              </a:rPr>
              <a:t>Great Expectations: </a:t>
            </a:r>
            <a:r>
              <a:rPr lang="es" sz="1600"/>
              <a:t>Herramienta para gestionar la </a:t>
            </a:r>
            <a:r>
              <a:rPr lang="es" sz="1600"/>
              <a:t>integridad</a:t>
            </a:r>
            <a:r>
              <a:rPr lang="es" sz="1600"/>
              <a:t> y calidad de los datos.</a:t>
            </a:r>
            <a:endParaRPr sz="1600"/>
          </a:p>
          <a:p>
            <a:pPr indent="0" lvl="0" marL="0" rtl="0" algn="l">
              <a:spcBef>
                <a:spcPts val="1200"/>
              </a:spcBef>
              <a:spcAft>
                <a:spcPts val="0"/>
              </a:spcAft>
              <a:buNone/>
            </a:pPr>
            <a:r>
              <a:rPr lang="es" sz="1600">
                <a:solidFill>
                  <a:schemeClr val="dk2"/>
                </a:solidFill>
              </a:rPr>
              <a:t>SQLALCHEMY: </a:t>
            </a:r>
            <a:r>
              <a:rPr lang="es" sz="1600"/>
              <a:t>Orm </a:t>
            </a:r>
            <a:r>
              <a:rPr lang="es" sz="1600"/>
              <a:t>agnóstico</a:t>
            </a:r>
            <a:r>
              <a:rPr lang="es" sz="1600"/>
              <a:t> para diferentes motores de base de datos.</a:t>
            </a:r>
            <a:endParaRPr sz="1600"/>
          </a:p>
          <a:p>
            <a:pPr indent="0" lvl="0" marL="0" rtl="0" algn="l">
              <a:spcBef>
                <a:spcPts val="1200"/>
              </a:spcBef>
              <a:spcAft>
                <a:spcPts val="1200"/>
              </a:spcAft>
              <a:buNone/>
            </a:pPr>
            <a:r>
              <a:rPr lang="es" sz="1600">
                <a:solidFill>
                  <a:schemeClr val="dk2"/>
                </a:solidFill>
              </a:rPr>
              <a:t>AWS:</a:t>
            </a:r>
            <a:r>
              <a:rPr lang="es" sz="1600"/>
              <a:t> Proveedor de nube donde </a:t>
            </a:r>
            <a:r>
              <a:rPr lang="es" sz="1600"/>
              <a:t>será desplegado la aplicación y bases de datos.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Control de activos de </a:t>
            </a:r>
            <a:r>
              <a:rPr lang="es"/>
              <a:t>logística</a:t>
            </a:r>
            <a:endParaRPr/>
          </a:p>
        </p:txBody>
      </p:sp>
      <p:sp>
        <p:nvSpPr>
          <p:cNvPr id="122" name="Google Shape;122;p19"/>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7500"/>
              <a:buFont typeface="Arial"/>
              <a:buNone/>
            </a:pPr>
            <a:r>
              <a:rPr lang="es" sz="2640"/>
              <a:t>PROBLEMÁTICA</a:t>
            </a:r>
            <a:endParaRPr/>
          </a:p>
        </p:txBody>
      </p:sp>
      <p:sp>
        <p:nvSpPr>
          <p:cNvPr id="128" name="Google Shape;128;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s" sz="1600"/>
              <a:t>En el </a:t>
            </a:r>
            <a:r>
              <a:rPr lang="es" sz="1600"/>
              <a:t>área</a:t>
            </a:r>
            <a:r>
              <a:rPr lang="es" sz="1600"/>
              <a:t> </a:t>
            </a:r>
            <a:r>
              <a:rPr lang="es" sz="1600"/>
              <a:t>logística</a:t>
            </a:r>
            <a:r>
              <a:rPr lang="es" sz="1600"/>
              <a:t> de Walmart actualmente se tiene un registro de inventario de sus activos, esto quiere decir activos de terceros como pallets, bandejas y carros. Estos registros </a:t>
            </a:r>
            <a:r>
              <a:rPr lang="es" sz="1600"/>
              <a:t>están</a:t>
            </a:r>
            <a:r>
              <a:rPr lang="es" sz="1600"/>
              <a:t> actualmente en tablas en un Datalake donde no es accesible para todos los usuarios internos del área de Supply chain y tampoco existen </a:t>
            </a:r>
            <a:r>
              <a:rPr lang="es" sz="1600"/>
              <a:t>métodos</a:t>
            </a:r>
            <a:r>
              <a:rPr lang="es" sz="1600"/>
              <a:t> robustos de </a:t>
            </a:r>
            <a:r>
              <a:rPr lang="es" sz="1600"/>
              <a:t>análisis</a:t>
            </a:r>
            <a:r>
              <a:rPr lang="es" sz="1600"/>
              <a:t> de multivariables para la </a:t>
            </a:r>
            <a:r>
              <a:rPr lang="es" sz="1600"/>
              <a:t>predicción</a:t>
            </a:r>
            <a:r>
              <a:rPr lang="es" sz="1600"/>
              <a:t> del volumen de retorno de activos al centro de distribución.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7500"/>
              <a:buFont typeface="Arial"/>
              <a:buNone/>
            </a:pPr>
            <a:r>
              <a:rPr lang="es" sz="2640"/>
              <a:t>PROPUESTA DE SOLUCIÓN</a:t>
            </a:r>
            <a:endParaRPr/>
          </a:p>
        </p:txBody>
      </p:sp>
      <p:sp>
        <p:nvSpPr>
          <p:cNvPr id="134" name="Google Shape;134;p21"/>
          <p:cNvSpPr txBox="1"/>
          <p:nvPr>
            <p:ph idx="1" type="body"/>
          </p:nvPr>
        </p:nvSpPr>
        <p:spPr>
          <a:xfrm>
            <a:off x="729450" y="2078875"/>
            <a:ext cx="8085900" cy="2499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200"/>
              </a:spcAft>
              <a:buNone/>
            </a:pPr>
            <a:r>
              <a:rPr lang="es" sz="1600"/>
              <a:t>Desarrollar una plataforma amigable a los usuarios internos donde se </a:t>
            </a:r>
            <a:r>
              <a:rPr lang="es" sz="1600"/>
              <a:t>muestran</a:t>
            </a:r>
            <a:r>
              <a:rPr lang="es" sz="1600"/>
              <a:t> indicadores necesarios para coordinar el flujo necesario de trailers a los locales de modo que el retorno de </a:t>
            </a:r>
            <a:r>
              <a:rPr lang="es" sz="1600"/>
              <a:t>activos</a:t>
            </a:r>
            <a:r>
              <a:rPr lang="es" sz="1600"/>
              <a:t> al centro de distribución se haga a tiempo y no generen sobre </a:t>
            </a:r>
            <a:r>
              <a:rPr lang="es" sz="1600"/>
              <a:t>estadía de los trailers para su carga, estos datos serían apoyados por el modelo de predicción idóneo previa su evaluación, generando estimaciones eficientes sin procesos manuales de comunicación entre el área de tráfico y los gerentes de local.</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