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aleway"/>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23" roundtripDataSignature="AMtx7mg5+0J7UQEvBd1iH8qC16we/FWGP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23" Type="http://customschemas.google.com/relationships/presentationmetadata" Target="meta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regular.fntdata"/><Relationship Id="rId14" Type="http://schemas.openxmlformats.org/officeDocument/2006/relationships/slide" Target="slides/slide9.xml"/><Relationship Id="rId17" Type="http://schemas.openxmlformats.org/officeDocument/2006/relationships/font" Target="fonts/Raleway-italic.fntdata"/><Relationship Id="rId16" Type="http://schemas.openxmlformats.org/officeDocument/2006/relationships/font" Target="fonts/Raleway-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Raleway-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0e2916eac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0e2916eac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0e2916eac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0e2916eac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0e2916eac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0e2916eac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0e2916eac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0e2916eac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13"/>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13"/>
          <p:cNvGrpSpPr/>
          <p:nvPr/>
        </p:nvGrpSpPr>
        <p:grpSpPr>
          <a:xfrm>
            <a:off x="830392" y="1191256"/>
            <a:ext cx="745763" cy="45826"/>
            <a:chOff x="4580561" y="2589004"/>
            <a:chExt cx="1064464" cy="25200"/>
          </a:xfrm>
        </p:grpSpPr>
        <p:sp>
          <p:nvSpPr>
            <p:cNvPr id="12" name="Google Shape;12;p1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p13"/>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15" name="Google Shape;15;p13"/>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6" name="Google Shape;16;p1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22"/>
          <p:cNvGrpSpPr/>
          <p:nvPr/>
        </p:nvGrpSpPr>
        <p:grpSpPr>
          <a:xfrm>
            <a:off x="830392" y="4169130"/>
            <a:ext cx="745763" cy="45826"/>
            <a:chOff x="4580561" y="2589004"/>
            <a:chExt cx="1064464" cy="25200"/>
          </a:xfrm>
        </p:grpSpPr>
        <p:sp>
          <p:nvSpPr>
            <p:cNvPr id="75" name="Google Shape;75;p22"/>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22"/>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7" name="Google Shape;77;p22"/>
          <p:cNvSpPr txBox="1"/>
          <p:nvPr>
            <p:ph hasCustomPrompt="1" type="title"/>
          </p:nvPr>
        </p:nvSpPr>
        <p:spPr>
          <a:xfrm>
            <a:off x="729450" y="733950"/>
            <a:ext cx="7688400" cy="124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78" name="Google Shape;78;p22"/>
          <p:cNvSpPr txBox="1"/>
          <p:nvPr>
            <p:ph idx="1" type="body"/>
          </p:nvPr>
        </p:nvSpPr>
        <p:spPr>
          <a:xfrm>
            <a:off x="729450" y="2272888"/>
            <a:ext cx="7688400" cy="15804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Clr>
                <a:schemeClr val="lt1"/>
              </a:buClr>
              <a:buSzPts val="1300"/>
              <a:buChar char="●"/>
              <a:defRPr>
                <a:solidFill>
                  <a:schemeClr val="lt1"/>
                </a:solidFill>
              </a:defRPr>
            </a:lvl1pPr>
            <a:lvl2pPr indent="-298450" lvl="1" marL="914400" algn="l">
              <a:lnSpc>
                <a:spcPct val="115000"/>
              </a:lnSpc>
              <a:spcBef>
                <a:spcPts val="0"/>
              </a:spcBef>
              <a:spcAft>
                <a:spcPts val="0"/>
              </a:spcAft>
              <a:buClr>
                <a:schemeClr val="lt1"/>
              </a:buClr>
              <a:buSzPts val="1100"/>
              <a:buChar char="○"/>
              <a:defRPr>
                <a:solidFill>
                  <a:schemeClr val="lt1"/>
                </a:solidFill>
              </a:defRPr>
            </a:lvl2pPr>
            <a:lvl3pPr indent="-298450" lvl="2" marL="1371600" algn="l">
              <a:lnSpc>
                <a:spcPct val="115000"/>
              </a:lnSpc>
              <a:spcBef>
                <a:spcPts val="0"/>
              </a:spcBef>
              <a:spcAft>
                <a:spcPts val="0"/>
              </a:spcAft>
              <a:buClr>
                <a:schemeClr val="lt1"/>
              </a:buClr>
              <a:buSzPts val="1100"/>
              <a:buChar char="■"/>
              <a:defRPr>
                <a:solidFill>
                  <a:schemeClr val="lt1"/>
                </a:solidFill>
              </a:defRPr>
            </a:lvl3pPr>
            <a:lvl4pPr indent="-298450" lvl="3" marL="1828800" algn="l">
              <a:lnSpc>
                <a:spcPct val="115000"/>
              </a:lnSpc>
              <a:spcBef>
                <a:spcPts val="0"/>
              </a:spcBef>
              <a:spcAft>
                <a:spcPts val="0"/>
              </a:spcAft>
              <a:buClr>
                <a:schemeClr val="lt1"/>
              </a:buClr>
              <a:buSzPts val="1100"/>
              <a:buChar char="●"/>
              <a:defRPr>
                <a:solidFill>
                  <a:schemeClr val="lt1"/>
                </a:solidFill>
              </a:defRPr>
            </a:lvl4pPr>
            <a:lvl5pPr indent="-298450" lvl="4" marL="2286000" algn="l">
              <a:lnSpc>
                <a:spcPct val="115000"/>
              </a:lnSpc>
              <a:spcBef>
                <a:spcPts val="0"/>
              </a:spcBef>
              <a:spcAft>
                <a:spcPts val="0"/>
              </a:spcAft>
              <a:buClr>
                <a:schemeClr val="lt1"/>
              </a:buClr>
              <a:buSzPts val="1100"/>
              <a:buChar char="○"/>
              <a:defRPr>
                <a:solidFill>
                  <a:schemeClr val="lt1"/>
                </a:solidFill>
              </a:defRPr>
            </a:lvl5pPr>
            <a:lvl6pPr indent="-298450" lvl="5" marL="2743200" algn="l">
              <a:lnSpc>
                <a:spcPct val="115000"/>
              </a:lnSpc>
              <a:spcBef>
                <a:spcPts val="0"/>
              </a:spcBef>
              <a:spcAft>
                <a:spcPts val="0"/>
              </a:spcAft>
              <a:buClr>
                <a:schemeClr val="lt1"/>
              </a:buClr>
              <a:buSzPts val="1100"/>
              <a:buChar char="■"/>
              <a:defRPr>
                <a:solidFill>
                  <a:schemeClr val="lt1"/>
                </a:solidFill>
              </a:defRPr>
            </a:lvl6pPr>
            <a:lvl7pPr indent="-298450" lvl="6" marL="3200400" algn="l">
              <a:lnSpc>
                <a:spcPct val="115000"/>
              </a:lnSpc>
              <a:spcBef>
                <a:spcPts val="0"/>
              </a:spcBef>
              <a:spcAft>
                <a:spcPts val="0"/>
              </a:spcAft>
              <a:buClr>
                <a:schemeClr val="lt1"/>
              </a:buClr>
              <a:buSzPts val="1100"/>
              <a:buChar char="●"/>
              <a:defRPr>
                <a:solidFill>
                  <a:schemeClr val="lt1"/>
                </a:solidFill>
              </a:defRPr>
            </a:lvl7pPr>
            <a:lvl8pPr indent="-298450" lvl="7" marL="3657600" algn="l">
              <a:lnSpc>
                <a:spcPct val="115000"/>
              </a:lnSpc>
              <a:spcBef>
                <a:spcPts val="0"/>
              </a:spcBef>
              <a:spcAft>
                <a:spcPts val="0"/>
              </a:spcAft>
              <a:buClr>
                <a:schemeClr val="lt1"/>
              </a:buClr>
              <a:buSzPts val="1100"/>
              <a:buChar char="○"/>
              <a:defRPr>
                <a:solidFill>
                  <a:schemeClr val="lt1"/>
                </a:solidFill>
              </a:defRPr>
            </a:lvl8pPr>
            <a:lvl9pPr indent="-298450" lvl="8" marL="4114800" algn="l">
              <a:lnSpc>
                <a:spcPct val="115000"/>
              </a:lnSpc>
              <a:spcBef>
                <a:spcPts val="0"/>
              </a:spcBef>
              <a:spcAft>
                <a:spcPts val="0"/>
              </a:spcAft>
              <a:buClr>
                <a:schemeClr val="lt1"/>
              </a:buClr>
              <a:buSzPts val="1100"/>
              <a:buChar char="■"/>
              <a:defRPr>
                <a:solidFill>
                  <a:schemeClr val="lt1"/>
                </a:solidFill>
              </a:defRPr>
            </a:lvl9pPr>
          </a:lstStyle>
          <a:p/>
        </p:txBody>
      </p:sp>
      <p:sp>
        <p:nvSpPr>
          <p:cNvPr id="79" name="Google Shape;79;p2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2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1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 name="Google Shape;19;p14"/>
          <p:cNvGrpSpPr/>
          <p:nvPr/>
        </p:nvGrpSpPr>
        <p:grpSpPr>
          <a:xfrm>
            <a:off x="830392" y="1191256"/>
            <a:ext cx="745763" cy="45826"/>
            <a:chOff x="4580561" y="2589004"/>
            <a:chExt cx="1064464" cy="25200"/>
          </a:xfrm>
        </p:grpSpPr>
        <p:sp>
          <p:nvSpPr>
            <p:cNvPr id="20" name="Google Shape;20;p1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1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 name="Google Shape;22;p14"/>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23" name="Google Shape;23;p14"/>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4" name="Google Shape;24;p1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5" name="Shape 25"/>
        <p:cNvGrpSpPr/>
        <p:nvPr/>
      </p:nvGrpSpPr>
      <p:grpSpPr>
        <a:xfrm>
          <a:off x="0" y="0"/>
          <a:ext cx="0" cy="0"/>
          <a:chOff x="0" y="0"/>
          <a:chExt cx="0" cy="0"/>
        </a:xfrm>
      </p:grpSpPr>
      <p:grpSp>
        <p:nvGrpSpPr>
          <p:cNvPr id="26" name="Google Shape;26;p15"/>
          <p:cNvGrpSpPr/>
          <p:nvPr/>
        </p:nvGrpSpPr>
        <p:grpSpPr>
          <a:xfrm>
            <a:off x="830392" y="1191256"/>
            <a:ext cx="745763" cy="45826"/>
            <a:chOff x="4580561" y="2589004"/>
            <a:chExt cx="1064464" cy="25200"/>
          </a:xfrm>
        </p:grpSpPr>
        <p:sp>
          <p:nvSpPr>
            <p:cNvPr id="27" name="Google Shape;27;p1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1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 name="Google Shape;29;p15"/>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30" name="Google Shape;30;p1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1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 name="Google Shape;33;p16"/>
          <p:cNvGrpSpPr/>
          <p:nvPr/>
        </p:nvGrpSpPr>
        <p:grpSpPr>
          <a:xfrm>
            <a:off x="830392" y="1191256"/>
            <a:ext cx="745763" cy="45826"/>
            <a:chOff x="4580561" y="2589004"/>
            <a:chExt cx="1064464" cy="25200"/>
          </a:xfrm>
        </p:grpSpPr>
        <p:sp>
          <p:nvSpPr>
            <p:cNvPr id="34" name="Google Shape;34;p1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1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16"/>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37" name="Google Shape;37;p16"/>
          <p:cNvSpPr txBox="1"/>
          <p:nvPr>
            <p:ph idx="1" type="body"/>
          </p:nvPr>
        </p:nvSpPr>
        <p:spPr>
          <a:xfrm>
            <a:off x="729325"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8" name="Google Shape;38;p16"/>
          <p:cNvSpPr txBox="1"/>
          <p:nvPr>
            <p:ph idx="2" type="body"/>
          </p:nvPr>
        </p:nvSpPr>
        <p:spPr>
          <a:xfrm>
            <a:off x="4643604"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9" name="Google Shape;39;p1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1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2" name="Google Shape;42;p17"/>
          <p:cNvGrpSpPr/>
          <p:nvPr/>
        </p:nvGrpSpPr>
        <p:grpSpPr>
          <a:xfrm>
            <a:off x="830392" y="1191256"/>
            <a:ext cx="745763" cy="45826"/>
            <a:chOff x="4580561" y="2589004"/>
            <a:chExt cx="1064464" cy="25200"/>
          </a:xfrm>
        </p:grpSpPr>
        <p:sp>
          <p:nvSpPr>
            <p:cNvPr id="43" name="Google Shape;43;p1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1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 name="Google Shape;45;p17"/>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46" name="Google Shape;46;p1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1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9" name="Google Shape;49;p18"/>
          <p:cNvGrpSpPr/>
          <p:nvPr/>
        </p:nvGrpSpPr>
        <p:grpSpPr>
          <a:xfrm>
            <a:off x="830392" y="1191256"/>
            <a:ext cx="745763" cy="45826"/>
            <a:chOff x="4580561" y="2589004"/>
            <a:chExt cx="1064464" cy="25200"/>
          </a:xfrm>
        </p:grpSpPr>
        <p:sp>
          <p:nvSpPr>
            <p:cNvPr id="50" name="Google Shape;50;p1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1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18"/>
          <p:cNvSpPr txBox="1"/>
          <p:nvPr>
            <p:ph type="title"/>
          </p:nvPr>
        </p:nvSpPr>
        <p:spPr>
          <a:xfrm>
            <a:off x="730000" y="1318650"/>
            <a:ext cx="3300900" cy="1381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53" name="Google Shape;53;p18"/>
          <p:cNvSpPr txBox="1"/>
          <p:nvPr>
            <p:ph idx="1" type="body"/>
          </p:nvPr>
        </p:nvSpPr>
        <p:spPr>
          <a:xfrm>
            <a:off x="721225" y="2781725"/>
            <a:ext cx="3300900" cy="1597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4" name="Google Shape;54;p1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19"/>
          <p:cNvGrpSpPr/>
          <p:nvPr/>
        </p:nvGrpSpPr>
        <p:grpSpPr>
          <a:xfrm>
            <a:off x="830392" y="4169130"/>
            <a:ext cx="745763" cy="45826"/>
            <a:chOff x="4580561" y="2589004"/>
            <a:chExt cx="1064464" cy="25200"/>
          </a:xfrm>
        </p:grpSpPr>
        <p:sp>
          <p:nvSpPr>
            <p:cNvPr id="57" name="Google Shape;57;p19"/>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9"/>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 name="Google Shape;59;p19"/>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60" name="Google Shape;60;p1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20"/>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3" name="Google Shape;63;p20"/>
          <p:cNvGrpSpPr/>
          <p:nvPr/>
        </p:nvGrpSpPr>
        <p:grpSpPr>
          <a:xfrm>
            <a:off x="830392" y="1191256"/>
            <a:ext cx="745763" cy="45826"/>
            <a:chOff x="4580561" y="2589004"/>
            <a:chExt cx="1064464" cy="25200"/>
          </a:xfrm>
        </p:grpSpPr>
        <p:sp>
          <p:nvSpPr>
            <p:cNvPr id="64" name="Google Shape;64;p20"/>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20"/>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 name="Google Shape;66;p20"/>
          <p:cNvSpPr txBox="1"/>
          <p:nvPr>
            <p:ph type="title"/>
          </p:nvPr>
        </p:nvSpPr>
        <p:spPr>
          <a:xfrm>
            <a:off x="730000" y="1318650"/>
            <a:ext cx="3300900" cy="1687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67" name="Google Shape;67;p20"/>
          <p:cNvSpPr txBox="1"/>
          <p:nvPr>
            <p:ph idx="1" type="subTitle"/>
          </p:nvPr>
        </p:nvSpPr>
        <p:spPr>
          <a:xfrm>
            <a:off x="724950" y="3161525"/>
            <a:ext cx="3300900" cy="759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68" name="Google Shape;68;p20"/>
          <p:cNvSpPr txBox="1"/>
          <p:nvPr>
            <p:ph idx="2" type="body"/>
          </p:nvPr>
        </p:nvSpPr>
        <p:spPr>
          <a:xfrm>
            <a:off x="5174225" y="1352625"/>
            <a:ext cx="3374400" cy="3025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9" name="Google Shape;69;p2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21"/>
          <p:cNvSpPr txBox="1"/>
          <p:nvPr>
            <p:ph idx="1" type="body"/>
          </p:nvPr>
        </p:nvSpPr>
        <p:spPr>
          <a:xfrm>
            <a:off x="724950" y="4372551"/>
            <a:ext cx="7697400" cy="4605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72" name="Google Shape;72;p2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1pPr>
            <a:lvl2pPr lvl="1"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2pPr>
            <a:lvl3pPr lvl="2"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3pPr>
            <a:lvl4pPr lvl="3"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4pPr>
            <a:lvl5pPr lvl="4"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5pPr>
            <a:lvl6pPr lvl="5"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6pPr>
            <a:lvl7pPr lvl="6"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7pPr>
            <a:lvl8pPr lvl="7"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8pPr>
            <a:lvl9pPr lvl="8"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9pPr>
          </a:lstStyle>
          <a:p/>
        </p:txBody>
      </p:sp>
      <p:sp>
        <p:nvSpPr>
          <p:cNvPr id="7" name="Google Shape;7;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8" name="Google Shape;8;p1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2"/>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4200"/>
              <a:buNone/>
            </a:pPr>
            <a:r>
              <a:rPr lang="es"/>
              <a:t>Sistema de gestión regional (MIDDLEWARE ETL)</a:t>
            </a:r>
            <a:endParaRPr/>
          </a:p>
        </p:txBody>
      </p:sp>
      <p:sp>
        <p:nvSpPr>
          <p:cNvPr id="87" name="Google Shape;87;p2"/>
          <p:cNvSpPr txBox="1"/>
          <p:nvPr/>
        </p:nvSpPr>
        <p:spPr>
          <a:xfrm>
            <a:off x="986750" y="3457475"/>
            <a:ext cx="4312200" cy="110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s" sz="2000" u="none" cap="none" strike="noStrike">
                <a:solidFill>
                  <a:schemeClr val="accent1"/>
                </a:solidFill>
                <a:latin typeface="Lato"/>
                <a:ea typeface="Lato"/>
                <a:cs typeface="Lato"/>
                <a:sym typeface="Lato"/>
              </a:rPr>
              <a:t>Integrantes:</a:t>
            </a:r>
            <a:endParaRPr b="0" i="0" sz="2000" u="none" cap="none" strike="noStrike">
              <a:solidFill>
                <a:schemeClr val="accen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2000"/>
              <a:buFont typeface="Arial"/>
              <a:buNone/>
            </a:pPr>
            <a:r>
              <a:rPr b="0" i="0" lang="es" sz="2000" u="none" cap="none" strike="noStrike">
                <a:solidFill>
                  <a:schemeClr val="accent1"/>
                </a:solidFill>
                <a:latin typeface="Lato"/>
                <a:ea typeface="Lato"/>
                <a:cs typeface="Lato"/>
                <a:sym typeface="Lato"/>
              </a:rPr>
              <a:t>	-Jhopcel Rosales Minchola</a:t>
            </a:r>
            <a:endParaRPr b="0" i="0" sz="2000" u="none" cap="none" strike="noStrike">
              <a:solidFill>
                <a:schemeClr val="accen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2000"/>
              <a:buFont typeface="Arial"/>
              <a:buNone/>
            </a:pPr>
            <a:r>
              <a:rPr b="0" i="0" lang="es" sz="2000" u="none" cap="none" strike="noStrike">
                <a:solidFill>
                  <a:schemeClr val="accent1"/>
                </a:solidFill>
                <a:latin typeface="Lato"/>
                <a:ea typeface="Lato"/>
                <a:cs typeface="Lato"/>
                <a:sym typeface="Lato"/>
              </a:rPr>
              <a:t>	-Benjamin Pavez Sepulveda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3"/>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s" sz="2640"/>
              <a:t>PROBLEMÁTICA</a:t>
            </a:r>
            <a:endParaRPr sz="2640"/>
          </a:p>
        </p:txBody>
      </p:sp>
      <p:sp>
        <p:nvSpPr>
          <p:cNvPr id="93" name="Google Shape;93;p3"/>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rPr lang="es" sz="1600"/>
              <a:t>La empresa Cencosud está impuesto en diferentes a zonas nivel internacional, a fines de compartir información entre estos diferentes puntos de la empresa, se necesita un puente intermediario de todos los datos. Todo esto para fines de Inteligencia de negocios de diferentes sectores del país.  </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4"/>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s" sz="2640"/>
              <a:t>PROPUESTA DE SOLUCIÓN</a:t>
            </a:r>
            <a:endParaRPr sz="2640"/>
          </a:p>
        </p:txBody>
      </p:sp>
      <p:sp>
        <p:nvSpPr>
          <p:cNvPr id="99" name="Google Shape;99;p4"/>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rPr lang="es" sz="1600"/>
              <a:t>Se desarrollará un Sistema Middleware como intermediario entre todos los sistemas de Cencosud y afiliados. Este sistema se encargará de gestionar la integridad y calidad de los datos a través de expectativas autogeneradas. Para esto se realizará un proceso diario de extracción de diferentes fuentes de datos, con la respectiva lógica de transformaciones para estos datos llegados. Por último, se realizará una carga masiva de estos datos hacia un Datawarehouse, que será consumido a través de aplicaciones BI o una solución web propia de la </a:t>
            </a:r>
            <a:r>
              <a:rPr lang="es" sz="1600"/>
              <a:t>compañía</a:t>
            </a:r>
            <a:r>
              <a:rPr lang="es" sz="1600"/>
              <a:t>.</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5"/>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s" sz="2640"/>
              <a:t>ALCANCE</a:t>
            </a:r>
            <a:endParaRPr sz="2640"/>
          </a:p>
        </p:txBody>
      </p:sp>
      <p:sp>
        <p:nvSpPr>
          <p:cNvPr id="105" name="Google Shape;105;p5"/>
          <p:cNvSpPr txBox="1"/>
          <p:nvPr>
            <p:ph idx="1" type="body"/>
          </p:nvPr>
        </p:nvSpPr>
        <p:spPr>
          <a:xfrm>
            <a:off x="729450" y="2078875"/>
            <a:ext cx="7892700" cy="25146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300"/>
              <a:buNone/>
            </a:pPr>
            <a:r>
              <a:rPr b="1" lang="es" sz="1700">
                <a:solidFill>
                  <a:schemeClr val="dk2"/>
                </a:solidFill>
              </a:rPr>
              <a:t>Gestión automatizado:</a:t>
            </a:r>
            <a:r>
              <a:rPr b="1" lang="es" sz="1700"/>
              <a:t> El desarrollo del proyecto se basará en realizar un sistema auto funcional, generando datos actualizados que se renovarán diariamente.</a:t>
            </a:r>
            <a:endParaRPr b="1" sz="1700"/>
          </a:p>
          <a:p>
            <a:pPr indent="0" lvl="0" marL="0" rtl="0" algn="l">
              <a:lnSpc>
                <a:spcPct val="115000"/>
              </a:lnSpc>
              <a:spcBef>
                <a:spcPts val="1200"/>
              </a:spcBef>
              <a:spcAft>
                <a:spcPts val="0"/>
              </a:spcAft>
              <a:buSzPts val="1300"/>
              <a:buNone/>
            </a:pPr>
            <a:r>
              <a:rPr b="1" lang="es" sz="1700">
                <a:solidFill>
                  <a:schemeClr val="dk2"/>
                </a:solidFill>
              </a:rPr>
              <a:t>Inteligencia de negocio:</a:t>
            </a:r>
            <a:r>
              <a:rPr b="1" lang="es" sz="1700"/>
              <a:t> El proyecto se enfocara en la integridad de datos para su correcto análisis.</a:t>
            </a:r>
            <a:endParaRPr b="1" sz="1700"/>
          </a:p>
          <a:p>
            <a:pPr indent="0" lvl="0" marL="0" rtl="0" algn="l">
              <a:lnSpc>
                <a:spcPct val="115000"/>
              </a:lnSpc>
              <a:spcBef>
                <a:spcPts val="1200"/>
              </a:spcBef>
              <a:spcAft>
                <a:spcPts val="1200"/>
              </a:spcAft>
              <a:buSzPts val="1300"/>
              <a:buNone/>
            </a:pPr>
            <a:r>
              <a:rPr b="1" lang="es" sz="1700">
                <a:solidFill>
                  <a:schemeClr val="dk2"/>
                </a:solidFill>
              </a:rPr>
              <a:t>Multifuncional:</a:t>
            </a:r>
            <a:r>
              <a:rPr b="1" lang="es" sz="1700"/>
              <a:t> Este proyecto se desplegará y será usado  para diferentes áreas/sub empresas de cencosud.</a:t>
            </a:r>
            <a:endParaRPr b="1" sz="1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6"/>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s" sz="2640"/>
              <a:t>TECNOLOGÍAS</a:t>
            </a:r>
            <a:endParaRPr sz="2740"/>
          </a:p>
        </p:txBody>
      </p:sp>
      <p:sp>
        <p:nvSpPr>
          <p:cNvPr id="111" name="Google Shape;111;p6"/>
          <p:cNvSpPr txBox="1"/>
          <p:nvPr>
            <p:ph idx="1" type="body"/>
          </p:nvPr>
        </p:nvSpPr>
        <p:spPr>
          <a:xfrm>
            <a:off x="729450" y="2078875"/>
            <a:ext cx="8070900" cy="2618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s" sz="1600">
                <a:solidFill>
                  <a:srgbClr val="000000"/>
                </a:solidFill>
              </a:rPr>
              <a:t>Python:</a:t>
            </a:r>
            <a:r>
              <a:rPr lang="es" sz="1600"/>
              <a:t> Lenguaje por defecto y que será utilizada para construir el proyecto en sí.</a:t>
            </a:r>
            <a:endParaRPr sz="1600"/>
          </a:p>
          <a:p>
            <a:pPr indent="0" lvl="0" marL="0" rtl="0" algn="l">
              <a:lnSpc>
                <a:spcPct val="115000"/>
              </a:lnSpc>
              <a:spcBef>
                <a:spcPts val="1200"/>
              </a:spcBef>
              <a:spcAft>
                <a:spcPts val="0"/>
              </a:spcAft>
              <a:buSzPts val="1300"/>
              <a:buNone/>
            </a:pPr>
            <a:r>
              <a:rPr lang="es" sz="1600">
                <a:solidFill>
                  <a:srgbClr val="000000"/>
                </a:solidFill>
              </a:rPr>
              <a:t>Apache Airflow:</a:t>
            </a:r>
            <a:r>
              <a:rPr lang="es" sz="1600"/>
              <a:t> Herramientas para orquestar las tareas de nuestro proceso ETL.</a:t>
            </a:r>
            <a:endParaRPr sz="1600"/>
          </a:p>
          <a:p>
            <a:pPr indent="0" lvl="0" marL="0" rtl="0" algn="l">
              <a:lnSpc>
                <a:spcPct val="115000"/>
              </a:lnSpc>
              <a:spcBef>
                <a:spcPts val="1200"/>
              </a:spcBef>
              <a:spcAft>
                <a:spcPts val="0"/>
              </a:spcAft>
              <a:buSzPts val="1300"/>
              <a:buNone/>
            </a:pPr>
            <a:r>
              <a:rPr lang="es" sz="1600">
                <a:solidFill>
                  <a:schemeClr val="dk2"/>
                </a:solidFill>
              </a:rPr>
              <a:t>Great Expectations: </a:t>
            </a:r>
            <a:r>
              <a:rPr lang="es" sz="1600"/>
              <a:t>Herramienta para gestionar la integridad y calidad de los datos.</a:t>
            </a:r>
            <a:endParaRPr sz="1600"/>
          </a:p>
          <a:p>
            <a:pPr indent="0" lvl="0" marL="0" rtl="0" algn="l">
              <a:lnSpc>
                <a:spcPct val="115000"/>
              </a:lnSpc>
              <a:spcBef>
                <a:spcPts val="1200"/>
              </a:spcBef>
              <a:spcAft>
                <a:spcPts val="0"/>
              </a:spcAft>
              <a:buSzPts val="1300"/>
              <a:buNone/>
            </a:pPr>
            <a:r>
              <a:rPr lang="es" sz="1600">
                <a:solidFill>
                  <a:schemeClr val="dk2"/>
                </a:solidFill>
              </a:rPr>
              <a:t>SQLALCHEMY: </a:t>
            </a:r>
            <a:r>
              <a:rPr lang="es" sz="1600"/>
              <a:t>Orm agnóstico para diferentes motores de base de datos.</a:t>
            </a:r>
            <a:endParaRPr sz="1600"/>
          </a:p>
          <a:p>
            <a:pPr indent="0" lvl="0" marL="0" rtl="0" algn="l">
              <a:lnSpc>
                <a:spcPct val="115000"/>
              </a:lnSpc>
              <a:spcBef>
                <a:spcPts val="1200"/>
              </a:spcBef>
              <a:spcAft>
                <a:spcPts val="1200"/>
              </a:spcAft>
              <a:buSzPts val="1300"/>
              <a:buNone/>
            </a:pPr>
            <a:r>
              <a:rPr lang="es" sz="1600">
                <a:solidFill>
                  <a:schemeClr val="dk2"/>
                </a:solidFill>
              </a:rPr>
              <a:t>AZURE</a:t>
            </a:r>
            <a:r>
              <a:rPr lang="es" sz="1600">
                <a:solidFill>
                  <a:schemeClr val="dk2"/>
                </a:solidFill>
              </a:rPr>
              <a:t>:</a:t>
            </a:r>
            <a:r>
              <a:rPr lang="es" sz="1600"/>
              <a:t> Proveedor de nube donde será desplegado la aplicación y bases de datos.</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g30e2916eac5_0_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CASO DE USO</a:t>
            </a:r>
            <a:endParaRPr/>
          </a:p>
        </p:txBody>
      </p:sp>
      <p:sp>
        <p:nvSpPr>
          <p:cNvPr id="117" name="Google Shape;117;g30e2916eac5_0_0"/>
          <p:cNvSpPr txBox="1"/>
          <p:nvPr>
            <p:ph idx="1" type="body"/>
          </p:nvPr>
        </p:nvSpPr>
        <p:spPr>
          <a:xfrm>
            <a:off x="729450" y="2078875"/>
            <a:ext cx="7688700" cy="2694600"/>
          </a:xfrm>
          <a:prstGeom prst="rect">
            <a:avLst/>
          </a:prstGeom>
        </p:spPr>
        <p:txBody>
          <a:bodyPr anchorCtr="0" anchor="t" bIns="91425" lIns="91425" spcFirstLastPara="1" rIns="91425" wrap="square" tIns="91425">
            <a:normAutofit fontScale="25000" lnSpcReduction="20000"/>
          </a:bodyPr>
          <a:lstStyle/>
          <a:p>
            <a:pPr indent="-304800" lvl="0" marL="457200" rtl="0" algn="l">
              <a:spcBef>
                <a:spcPts val="0"/>
              </a:spcBef>
              <a:spcAft>
                <a:spcPts val="0"/>
              </a:spcAft>
              <a:buSzPct val="100000"/>
              <a:buAutoNum type="arabicPeriod"/>
            </a:pPr>
            <a:r>
              <a:rPr b="1" lang="es" sz="4800"/>
              <a:t>Análisis de Ventas y Rendimiento Comercial</a:t>
            </a:r>
            <a:r>
              <a:rPr lang="es" sz="4800"/>
              <a:t>: Informes detallados sobre ventas y tendencias de mercado, facilitando decisiones estratégicas.</a:t>
            </a:r>
            <a:endParaRPr sz="4800"/>
          </a:p>
          <a:p>
            <a:pPr indent="0" lvl="0" marL="0" rtl="0" algn="l">
              <a:spcBef>
                <a:spcPts val="0"/>
              </a:spcBef>
              <a:spcAft>
                <a:spcPts val="0"/>
              </a:spcAft>
              <a:buNone/>
            </a:pPr>
            <a:r>
              <a:t/>
            </a:r>
            <a:endParaRPr sz="4800"/>
          </a:p>
          <a:p>
            <a:pPr indent="-304800" lvl="0" marL="457200" rtl="0" algn="l">
              <a:spcBef>
                <a:spcPts val="0"/>
              </a:spcBef>
              <a:spcAft>
                <a:spcPts val="0"/>
              </a:spcAft>
              <a:buSzPct val="100000"/>
              <a:buAutoNum type="arabicPeriod"/>
            </a:pPr>
            <a:r>
              <a:rPr b="1" lang="es" sz="4800"/>
              <a:t>Predicción de Ingresos y Gastos:</a:t>
            </a:r>
            <a:r>
              <a:rPr lang="es" sz="4800"/>
              <a:t> Modelos predictivos para planificar presupuestos y estrategias financieras de manera eficiente.</a:t>
            </a:r>
            <a:endParaRPr sz="4800"/>
          </a:p>
          <a:p>
            <a:pPr indent="0" lvl="0" marL="0" rtl="0" algn="l">
              <a:spcBef>
                <a:spcPts val="0"/>
              </a:spcBef>
              <a:spcAft>
                <a:spcPts val="0"/>
              </a:spcAft>
              <a:buNone/>
            </a:pPr>
            <a:r>
              <a:t/>
            </a:r>
            <a:endParaRPr sz="4800"/>
          </a:p>
          <a:p>
            <a:pPr indent="-304800" lvl="0" marL="457200" rtl="0" algn="l">
              <a:spcBef>
                <a:spcPts val="0"/>
              </a:spcBef>
              <a:spcAft>
                <a:spcPts val="0"/>
              </a:spcAft>
              <a:buSzPct val="100000"/>
              <a:buAutoNum type="arabicPeriod"/>
            </a:pPr>
            <a:r>
              <a:rPr b="1" lang="es" sz="4800"/>
              <a:t>Evaluación del Desempeño Financiero:</a:t>
            </a:r>
            <a:r>
              <a:rPr lang="es" sz="4800"/>
              <a:t> Reportes en tiempo real sobre ingresos, márgenes y flujo de caja para decisiones informadas.</a:t>
            </a:r>
            <a:endParaRPr sz="4800"/>
          </a:p>
          <a:p>
            <a:pPr indent="0" lvl="0" marL="0" rtl="0" algn="l">
              <a:spcBef>
                <a:spcPts val="0"/>
              </a:spcBef>
              <a:spcAft>
                <a:spcPts val="0"/>
              </a:spcAft>
              <a:buNone/>
            </a:pPr>
            <a:r>
              <a:t/>
            </a:r>
            <a:endParaRPr sz="4800"/>
          </a:p>
          <a:p>
            <a:pPr indent="-304800" lvl="0" marL="457200" rtl="0" algn="l">
              <a:spcBef>
                <a:spcPts val="0"/>
              </a:spcBef>
              <a:spcAft>
                <a:spcPts val="0"/>
              </a:spcAft>
              <a:buSzPct val="100000"/>
              <a:buAutoNum type="arabicPeriod"/>
            </a:pPr>
            <a:r>
              <a:rPr b="1" lang="es" sz="4800"/>
              <a:t>Gestión de Inventario y Supply Chain: </a:t>
            </a:r>
            <a:r>
              <a:rPr lang="es" sz="4800"/>
              <a:t>Optimización de inventario y cadena de suministro mediante datos detallados.</a:t>
            </a:r>
            <a:endParaRPr sz="4800"/>
          </a:p>
          <a:p>
            <a:pPr indent="0" lvl="0" marL="0" rtl="0" algn="l">
              <a:spcBef>
                <a:spcPts val="0"/>
              </a:spcBef>
              <a:spcAft>
                <a:spcPts val="0"/>
              </a:spcAft>
              <a:buNone/>
            </a:pPr>
            <a:r>
              <a:t/>
            </a:r>
            <a:endParaRPr sz="4800"/>
          </a:p>
          <a:p>
            <a:pPr indent="-304800" lvl="0" marL="457200" rtl="0" algn="l">
              <a:spcBef>
                <a:spcPts val="0"/>
              </a:spcBef>
              <a:spcAft>
                <a:spcPts val="0"/>
              </a:spcAft>
              <a:buSzPct val="100000"/>
              <a:buAutoNum type="arabicPeriod"/>
            </a:pPr>
            <a:r>
              <a:rPr b="1" lang="es" sz="4800"/>
              <a:t>Análisis de Rentabilidad por Producto:</a:t>
            </a:r>
            <a:r>
              <a:rPr lang="es" sz="4800"/>
              <a:t> Evaluación de costos, ingresos y márgenes de diferentes productos para identificar los más rentables.</a:t>
            </a:r>
            <a:endParaRPr sz="4800"/>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g30e2916eac5_0_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CASO DE USO</a:t>
            </a:r>
            <a:endParaRPr/>
          </a:p>
        </p:txBody>
      </p:sp>
      <p:pic>
        <p:nvPicPr>
          <p:cNvPr id="123" name="Google Shape;123;g30e2916eac5_0_16"/>
          <p:cNvPicPr preferRelativeResize="0"/>
          <p:nvPr/>
        </p:nvPicPr>
        <p:blipFill>
          <a:blip r:embed="rId3">
            <a:alphaModFix/>
          </a:blip>
          <a:stretch>
            <a:fillRect/>
          </a:stretch>
        </p:blipFill>
        <p:spPr>
          <a:xfrm>
            <a:off x="1525675" y="1935074"/>
            <a:ext cx="6092648" cy="29453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30e2916eac5_0_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ARQUITECTURA</a:t>
            </a:r>
            <a:endParaRPr/>
          </a:p>
        </p:txBody>
      </p:sp>
      <p:pic>
        <p:nvPicPr>
          <p:cNvPr id="129" name="Google Shape;129;g30e2916eac5_0_5"/>
          <p:cNvPicPr preferRelativeResize="0"/>
          <p:nvPr/>
        </p:nvPicPr>
        <p:blipFill>
          <a:blip r:embed="rId3">
            <a:alphaModFix/>
          </a:blip>
          <a:stretch>
            <a:fillRect/>
          </a:stretch>
        </p:blipFill>
        <p:spPr>
          <a:xfrm>
            <a:off x="1468400" y="1853850"/>
            <a:ext cx="6207198" cy="29309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30e2916eac5_0_1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CONCLUSIÓN</a:t>
            </a:r>
            <a:endParaRPr/>
          </a:p>
        </p:txBody>
      </p:sp>
      <p:sp>
        <p:nvSpPr>
          <p:cNvPr id="135" name="Google Shape;135;g30e2916eac5_0_1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25000" lnSpcReduction="20000"/>
          </a:bodyPr>
          <a:lstStyle/>
          <a:p>
            <a:pPr indent="0" lvl="0" marL="0" rtl="0" algn="l">
              <a:lnSpc>
                <a:spcPct val="150000"/>
              </a:lnSpc>
              <a:spcBef>
                <a:spcPts val="0"/>
              </a:spcBef>
              <a:spcAft>
                <a:spcPts val="0"/>
              </a:spcAft>
              <a:buNone/>
            </a:pPr>
            <a:r>
              <a:rPr lang="es" sz="5600"/>
              <a:t>El proyecto Middleware ETL de Cencosud ha avanzado significativamente, logrando transformaciones y cargas de datos exitosas, y la implementación de un sistema de reportería automatizado en la web. Este sistema permite generar informes útiles para RR.HH., comercial y financiera, asegurando datos accesibles y confiables. Mientras se valida el MVP, es crucial mantener la comunicación y seguir mejorando el sistema. La mejora continua y la integración de nuevas funcionalidades son esenciales para el éxito del proyecto, posicionando a Cencosud para tomar decisiones estratégicas basadas en datos de alta calidad, optimizando sus operaciones y competitividad en el mercado.</a:t>
            </a:r>
            <a:endParaRPr sz="5600"/>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