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33" autoAdjust="0"/>
    <p:restoredTop sz="94898" autoAdjust="0"/>
  </p:normalViewPr>
  <p:slideViewPr>
    <p:cSldViewPr snapToGrid="0">
      <p:cViewPr varScale="1">
        <p:scale>
          <a:sx n="98" d="100"/>
          <a:sy n="98" d="100"/>
        </p:scale>
        <p:origin x="-1104" y="-1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E2260-BFC4-F14A-AC37-59951B400773}" type="datetimeFigureOut">
              <a:rPr lang="en-US" smtClean="0"/>
              <a:t>9/23/14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26FBE-045F-C24E-9E08-916C3D6F8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7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9/23/14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9/23/14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9/23/14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9/23/14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9/23/14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9/23/14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9/23/14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9/23/14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9/23/14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9/23/14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9/23/14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9/23/14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9/23/14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9/23/14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9/23/14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9/23/14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9/23/14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9/23/14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 xmlns:p14="http://schemas.microsoft.com/office/powerpoint/2010/main"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emf"/><Relationship Id="rId12" Type="http://schemas.openxmlformats.org/officeDocument/2006/relationships/image" Target="../media/image5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openxmlformats.org/officeDocument/2006/relationships/image" Target="../media/image8.emf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mailto:nick.washburn@riptidesoftware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emf"/><Relationship Id="rId8" Type="http://schemas.openxmlformats.org/officeDocument/2006/relationships/image" Target="../media/image9.png"/><Relationship Id="rId9" Type="http://schemas.openxmlformats.org/officeDocument/2006/relationships/image" Target="../media/image10.emf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ec2/sla/" TargetMode="External"/><Relationship Id="rId4" Type="http://schemas.openxmlformats.org/officeDocument/2006/relationships/hyperlink" Target="http://aws.amazon.com/rds/sla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ws.amazon.com/s3/sla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Riptide Elements</a:t>
            </a:r>
            <a:r>
              <a:rPr lang="en-US" sz="7200" baseline="30000" dirty="0" smtClean="0"/>
              <a:t>®</a:t>
            </a:r>
            <a:endParaRPr lang="en-US" sz="7200" baseline="30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Configurable Learning Services Environment</a:t>
            </a:r>
            <a:endParaRPr lang="en-US" dirty="0"/>
          </a:p>
        </p:txBody>
      </p:sp>
      <p:pic>
        <p:nvPicPr>
          <p:cNvPr id="6" name="Picture 5" descr="ElementsLogo_w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" t="32520" r="48"/>
          <a:stretch/>
        </p:blipFill>
        <p:spPr>
          <a:xfrm>
            <a:off x="6564408" y="2746685"/>
            <a:ext cx="4681728" cy="758952"/>
          </a:xfrm>
          <a:prstGeom prst="rect">
            <a:avLst/>
          </a:prstGeom>
          <a:effectLst>
            <a:reflection stA="36000" endPos="34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755292" y="596216"/>
            <a:ext cx="4432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Jhorlin</a:t>
            </a:r>
            <a:r>
              <a:rPr lang="en-US" b="1" dirty="0" smtClean="0"/>
              <a:t> </a:t>
            </a:r>
            <a:r>
              <a:rPr lang="en-US" b="1" dirty="0" err="1" smtClean="0"/>
              <a:t>DeArmas</a:t>
            </a:r>
            <a:endParaRPr lang="en-US" b="1" dirty="0" smtClean="0"/>
          </a:p>
          <a:p>
            <a:r>
              <a:rPr lang="en-US" dirty="0" smtClean="0"/>
              <a:t>Lead Engineer / Architect</a:t>
            </a:r>
            <a:endParaRPr lang="en-US" dirty="0" smtClean="0"/>
          </a:p>
          <a:p>
            <a:r>
              <a:rPr lang="en-US" dirty="0" smtClean="0"/>
              <a:t>Riptide </a:t>
            </a:r>
            <a:r>
              <a:rPr lang="en-US" dirty="0" smtClean="0"/>
              <a:t>Software, Inc.</a:t>
            </a:r>
          </a:p>
          <a:p>
            <a:r>
              <a:rPr lang="en-US" dirty="0" smtClean="0"/>
              <a:t>200 East Palm Valley Drive</a:t>
            </a:r>
          </a:p>
          <a:p>
            <a:r>
              <a:rPr lang="en-US" dirty="0" smtClean="0"/>
              <a:t>Oviedo, FL 32765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6421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Multi-tenancy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ways to implement multi-tenancy and the implementation is left to your specific needs.</a:t>
            </a:r>
          </a:p>
          <a:p>
            <a:pPr lvl="1"/>
            <a:r>
              <a:rPr lang="en-US" dirty="0" smtClean="0"/>
              <a:t>You can share data with multiple tenants or Isolate it.</a:t>
            </a:r>
          </a:p>
          <a:p>
            <a:r>
              <a:rPr lang="en-US" dirty="0" smtClean="0"/>
              <a:t>There are many services which allow you decouple your code and Isolate your tenant but there are also services which require you to share.</a:t>
            </a:r>
          </a:p>
          <a:p>
            <a:r>
              <a:rPr lang="en-US" dirty="0" smtClean="0"/>
              <a:t>Lets take a look at elements most challenging multi-tenant service, the </a:t>
            </a:r>
            <a:r>
              <a:rPr lang="en-US" dirty="0" err="1" smtClean="0"/>
              <a:t>lrs</a:t>
            </a:r>
            <a:r>
              <a:rPr lang="en-US" dirty="0" smtClean="0"/>
              <a:t> and see how we approached this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313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484" y="256375"/>
            <a:ext cx="3932237" cy="5212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743484" y="777668"/>
            <a:ext cx="4028542" cy="3478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a scalable web service.</a:t>
            </a:r>
            <a:endParaRPr lang="en-US" dirty="0"/>
          </a:p>
        </p:txBody>
      </p:sp>
      <p:sp>
        <p:nvSpPr>
          <p:cNvPr id="18" name="Text Placeholder 4"/>
          <p:cNvSpPr txBox="1">
            <a:spLocks/>
          </p:cNvSpPr>
          <p:nvPr/>
        </p:nvSpPr>
        <p:spPr>
          <a:xfrm>
            <a:off x="743484" y="1061614"/>
            <a:ext cx="4028542" cy="525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Decouple tenant messages by publishing statement to a unique topic. 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5157654" y="306246"/>
            <a:ext cx="1362787" cy="2693330"/>
            <a:chOff x="5157654" y="306246"/>
            <a:chExt cx="1362787" cy="2693330"/>
          </a:xfrm>
        </p:grpSpPr>
        <p:sp>
          <p:nvSpPr>
            <p:cNvPr id="6" name="Rounded Rectangle 5"/>
            <p:cNvSpPr/>
            <p:nvPr/>
          </p:nvSpPr>
          <p:spPr>
            <a:xfrm>
              <a:off x="5253958" y="1592691"/>
              <a:ext cx="1266483" cy="1406885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8" name="Picture 7" descr="VPC-Clou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7654" y="1275421"/>
              <a:ext cx="457281" cy="457281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5386294" y="1695869"/>
              <a:ext cx="971778" cy="1273971"/>
              <a:chOff x="4629150" y="2824163"/>
              <a:chExt cx="1752600" cy="232565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4629150" y="2824163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4" name="TextBox 37"/>
              <p:cNvSpPr txBox="1">
                <a:spLocks noChangeArrowheads="1"/>
              </p:cNvSpPr>
              <p:nvPr/>
            </p:nvSpPr>
            <p:spPr bwMode="auto">
              <a:xfrm>
                <a:off x="4696588" y="4452765"/>
                <a:ext cx="1555752" cy="6970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900" dirty="0" smtClean="0">
                    <a:latin typeface="Helvetica Neue"/>
                    <a:ea typeface="Verdana" pitchFamily="34" charset="0"/>
                    <a:cs typeface="Helvetica Neue"/>
                  </a:rPr>
                  <a:t> public subnet</a:t>
                </a:r>
                <a:endParaRPr lang="en-US" sz="900" dirty="0">
                  <a:latin typeface="Helvetica Neue"/>
                  <a:ea typeface="Verdana" pitchFamily="34" charset="0"/>
                  <a:cs typeface="Helvetica Neue"/>
                </a:endParaRPr>
              </a:p>
            </p:txBody>
          </p:sp>
        </p:grp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0608" y="1631943"/>
              <a:ext cx="114394" cy="127852"/>
            </a:xfrm>
            <a:prstGeom prst="rect">
              <a:avLst/>
            </a:prstGeom>
          </p:spPr>
        </p:pic>
        <p:pic>
          <p:nvPicPr>
            <p:cNvPr id="16" name="Picture 15" descr="Elastic-Beanstalk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6009" y="1788010"/>
              <a:ext cx="400886" cy="581706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826066" y="1851936"/>
              <a:ext cx="473912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LRS</a:t>
              </a:r>
            </a:p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Web</a:t>
              </a:r>
            </a:p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Service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  <p:pic>
          <p:nvPicPr>
            <p:cNvPr id="20" name="Picture 19" descr="Internet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7654" y="306246"/>
              <a:ext cx="731520" cy="73152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5204778" y="1064235"/>
              <a:ext cx="64718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Internet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  <p:cxnSp>
          <p:nvCxnSpPr>
            <p:cNvPr id="23" name="Elbow Connector 22"/>
            <p:cNvCxnSpPr>
              <a:stCxn id="20" idx="3"/>
              <a:endCxn id="6" idx="0"/>
            </p:cNvCxnSpPr>
            <p:nvPr/>
          </p:nvCxnSpPr>
          <p:spPr>
            <a:xfrm flipH="1">
              <a:off x="5887200" y="672006"/>
              <a:ext cx="1974" cy="920685"/>
            </a:xfrm>
            <a:prstGeom prst="bentConnector4">
              <a:avLst>
                <a:gd name="adj1" fmla="val -11580547"/>
                <a:gd name="adj2" fmla="val 69863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 Placeholder 4"/>
          <p:cNvSpPr txBox="1">
            <a:spLocks/>
          </p:cNvSpPr>
          <p:nvPr/>
        </p:nvSpPr>
        <p:spPr>
          <a:xfrm>
            <a:off x="745210" y="1496248"/>
            <a:ext cx="4028542" cy="4408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Keep track of what messages were processed.</a:t>
            </a:r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6715349" y="2290194"/>
            <a:ext cx="1201363" cy="1814755"/>
            <a:chOff x="7634994" y="1313013"/>
            <a:chExt cx="1201363" cy="1814755"/>
          </a:xfrm>
        </p:grpSpPr>
        <p:grpSp>
          <p:nvGrpSpPr>
            <p:cNvPr id="32" name="Group 31"/>
            <p:cNvGrpSpPr/>
            <p:nvPr/>
          </p:nvGrpSpPr>
          <p:grpSpPr>
            <a:xfrm>
              <a:off x="7892655" y="1794532"/>
              <a:ext cx="772785" cy="885409"/>
              <a:chOff x="7029524" y="1564613"/>
              <a:chExt cx="772785" cy="885409"/>
            </a:xfrm>
          </p:grpSpPr>
          <p:pic>
            <p:nvPicPr>
              <p:cNvPr id="24" name="Picture 23" descr="SNS-Topic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9524" y="1564613"/>
                <a:ext cx="383097" cy="287323"/>
              </a:xfrm>
              <a:prstGeom prst="rect">
                <a:avLst/>
              </a:prstGeom>
            </p:spPr>
          </p:pic>
          <p:pic>
            <p:nvPicPr>
              <p:cNvPr id="25" name="Picture 24" descr="SNS-Topic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5325" y="1689262"/>
                <a:ext cx="383097" cy="287323"/>
              </a:xfrm>
              <a:prstGeom prst="rect">
                <a:avLst/>
              </a:prstGeom>
            </p:spPr>
          </p:pic>
          <p:pic>
            <p:nvPicPr>
              <p:cNvPr id="26" name="Picture 25" descr="SNS-Topic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63973" y="1793160"/>
                <a:ext cx="383097" cy="287323"/>
              </a:xfrm>
              <a:prstGeom prst="rect">
                <a:avLst/>
              </a:prstGeom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7115324" y="2142245"/>
                <a:ext cx="68698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Helvetica Neue"/>
                    <a:cs typeface="Helvetica Neue"/>
                  </a:rPr>
                  <a:t>Tenant topics</a:t>
                </a:r>
                <a:endParaRPr lang="en-US" sz="1000" dirty="0">
                  <a:latin typeface="Helvetica Neue"/>
                  <a:cs typeface="Helvetica Neue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7763629" y="1463160"/>
              <a:ext cx="1072728" cy="1664608"/>
              <a:chOff x="4629150" y="2824163"/>
              <a:chExt cx="1752600" cy="173355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4629150" y="2824163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4721225" y="4314825"/>
                <a:ext cx="1555750" cy="231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900" dirty="0" smtClean="0">
                    <a:latin typeface="Helvetica Neue"/>
                    <a:ea typeface="Verdana" pitchFamily="34" charset="0"/>
                    <a:cs typeface="Helvetica Neue"/>
                  </a:rPr>
                  <a:t>SNS</a:t>
                </a:r>
                <a:endParaRPr lang="en-US" sz="900" dirty="0">
                  <a:latin typeface="Helvetica Neue"/>
                  <a:ea typeface="Verdana" pitchFamily="34" charset="0"/>
                  <a:cs typeface="Helvetica Neue"/>
                </a:endParaRPr>
              </a:p>
            </p:txBody>
          </p:sp>
        </p:grpSp>
        <p:pic>
          <p:nvPicPr>
            <p:cNvPr id="40" name="Picture 39" descr="SNS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4994" y="1313013"/>
              <a:ext cx="343461" cy="343461"/>
            </a:xfrm>
            <a:prstGeom prst="rect">
              <a:avLst/>
            </a:prstGeom>
          </p:spPr>
        </p:pic>
      </p:grpSp>
      <p:pic>
        <p:nvPicPr>
          <p:cNvPr id="43" name="Picture 42" descr="SQS-Quequ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05" y="1863926"/>
            <a:ext cx="613506" cy="613506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151247" y="2385433"/>
            <a:ext cx="6840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statements queue</a:t>
            </a:r>
            <a:endParaRPr lang="en-US" sz="1000" dirty="0">
              <a:latin typeface="Helvetica Neue"/>
              <a:cs typeface="Helvetica Neue"/>
            </a:endParaRPr>
          </a:p>
        </p:txBody>
      </p:sp>
      <p:cxnSp>
        <p:nvCxnSpPr>
          <p:cNvPr id="46" name="Elbow Connector 45"/>
          <p:cNvCxnSpPr>
            <a:stCxn id="6" idx="3"/>
            <a:endCxn id="37" idx="1"/>
          </p:cNvCxnSpPr>
          <p:nvPr/>
        </p:nvCxnSpPr>
        <p:spPr>
          <a:xfrm>
            <a:off x="6520441" y="2296134"/>
            <a:ext cx="323543" cy="9765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7" idx="3"/>
            <a:endCxn id="43" idx="1"/>
          </p:cNvCxnSpPr>
          <p:nvPr/>
        </p:nvCxnSpPr>
        <p:spPr>
          <a:xfrm flipV="1">
            <a:off x="7916712" y="2170679"/>
            <a:ext cx="250393" cy="11019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CloudWatch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550" y="855685"/>
            <a:ext cx="562433" cy="562433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9293489" y="942421"/>
            <a:ext cx="78816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Queue depth</a:t>
            </a:r>
            <a:endParaRPr lang="en-US" sz="1000" dirty="0">
              <a:latin typeface="Helvetica Neue"/>
              <a:cs typeface="Helvetica Neue"/>
            </a:endParaRPr>
          </a:p>
        </p:txBody>
      </p:sp>
      <p:cxnSp>
        <p:nvCxnSpPr>
          <p:cNvPr id="52" name="Elbow Connector 51"/>
          <p:cNvCxnSpPr>
            <a:stCxn id="43" idx="0"/>
            <a:endCxn id="49" idx="1"/>
          </p:cNvCxnSpPr>
          <p:nvPr/>
        </p:nvCxnSpPr>
        <p:spPr>
          <a:xfrm rot="5400000" flipH="1" flipV="1">
            <a:off x="8205192" y="1405568"/>
            <a:ext cx="727024" cy="189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750192" y="256375"/>
            <a:ext cx="738188" cy="811734"/>
            <a:chOff x="5462675" y="4331011"/>
            <a:chExt cx="738188" cy="811734"/>
          </a:xfrm>
        </p:grpSpPr>
        <p:sp>
          <p:nvSpPr>
            <p:cNvPr id="53" name="TextBox 7"/>
            <p:cNvSpPr txBox="1">
              <a:spLocks noChangeArrowheads="1"/>
            </p:cNvSpPr>
            <p:nvPr/>
          </p:nvSpPr>
          <p:spPr bwMode="auto">
            <a:xfrm>
              <a:off x="5462675" y="4834968"/>
              <a:ext cx="73818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000" dirty="0" smtClean="0">
                  <a:latin typeface="Helvetica Neue"/>
                  <a:ea typeface="Verdana" pitchFamily="34" charset="0"/>
                  <a:cs typeface="Helvetica Neue"/>
                </a:rPr>
                <a:t>Session State</a:t>
              </a:r>
              <a:endParaRPr lang="en-US" sz="10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  <p:pic>
          <p:nvPicPr>
            <p:cNvPr id="55" name="Picture 54" descr="Database_Amazon ElastiCache Memcache.eps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7143" y="4331011"/>
              <a:ext cx="657845" cy="657845"/>
            </a:xfrm>
            <a:prstGeom prst="rect">
              <a:avLst/>
            </a:prstGeom>
          </p:spPr>
        </p:pic>
      </p:grpSp>
      <p:cxnSp>
        <p:nvCxnSpPr>
          <p:cNvPr id="58" name="Elbow Connector 57"/>
          <p:cNvCxnSpPr>
            <a:stCxn id="6" idx="3"/>
            <a:endCxn id="55" idx="1"/>
          </p:cNvCxnSpPr>
          <p:nvPr/>
        </p:nvCxnSpPr>
        <p:spPr>
          <a:xfrm flipV="1">
            <a:off x="6520441" y="585298"/>
            <a:ext cx="264219" cy="171083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6753819" y="1074640"/>
            <a:ext cx="715318" cy="862478"/>
            <a:chOff x="6753819" y="1587389"/>
            <a:chExt cx="715318" cy="862478"/>
          </a:xfrm>
        </p:grpSpPr>
        <p:sp>
          <p:nvSpPr>
            <p:cNvPr id="60" name="TextBox 23"/>
            <p:cNvSpPr txBox="1">
              <a:spLocks noChangeArrowheads="1"/>
            </p:cNvSpPr>
            <p:nvPr/>
          </p:nvSpPr>
          <p:spPr bwMode="auto">
            <a:xfrm>
              <a:off x="6753819" y="2142090"/>
              <a:ext cx="68264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 smtClean="0">
                  <a:latin typeface="Helvetica Neue"/>
                  <a:ea typeface="Verdana" pitchFamily="34" charset="0"/>
                  <a:cs typeface="Helvetica Neue"/>
                </a:rPr>
                <a:t>Statements processed</a:t>
              </a:r>
              <a:endParaRPr lang="en-US" sz="10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  <p:pic>
          <p:nvPicPr>
            <p:cNvPr id="62" name="Picture 61" descr="Database_Amazon ElastiCache Redis.eps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3702" y="1587389"/>
              <a:ext cx="675435" cy="675435"/>
            </a:xfrm>
            <a:prstGeom prst="rect">
              <a:avLst/>
            </a:prstGeom>
          </p:spPr>
        </p:pic>
      </p:grpSp>
      <p:cxnSp>
        <p:nvCxnSpPr>
          <p:cNvPr id="65" name="Elbow Connector 64"/>
          <p:cNvCxnSpPr>
            <a:stCxn id="62" idx="1"/>
            <a:endCxn id="6" idx="3"/>
          </p:cNvCxnSpPr>
          <p:nvPr/>
        </p:nvCxnSpPr>
        <p:spPr>
          <a:xfrm rot="10800000" flipV="1">
            <a:off x="6520442" y="1412358"/>
            <a:ext cx="273261" cy="88377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9225983" y="2313497"/>
            <a:ext cx="1888830" cy="2071696"/>
            <a:chOff x="306683" y="2497005"/>
            <a:chExt cx="1888830" cy="2071696"/>
          </a:xfrm>
        </p:grpSpPr>
        <p:sp>
          <p:nvSpPr>
            <p:cNvPr id="66" name="TextBox 35"/>
            <p:cNvSpPr txBox="1">
              <a:spLocks noChangeArrowheads="1"/>
            </p:cNvSpPr>
            <p:nvPr/>
          </p:nvSpPr>
          <p:spPr bwMode="auto">
            <a:xfrm>
              <a:off x="533115" y="4337869"/>
              <a:ext cx="155733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Workers ENV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42913" y="2838339"/>
              <a:ext cx="1752600" cy="168949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68" name="Picture 67" descr="Elastic-Beanstalk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83" y="2497005"/>
              <a:ext cx="504270" cy="504270"/>
            </a:xfrm>
            <a:prstGeom prst="rect">
              <a:avLst/>
            </a:prstGeom>
          </p:spPr>
        </p:pic>
        <p:pic>
          <p:nvPicPr>
            <p:cNvPr id="69" name="Picture 68" descr="EC2-Instances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190" y="3093557"/>
              <a:ext cx="731520" cy="731520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997659" y="3803458"/>
              <a:ext cx="62825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Workers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622892" y="2961590"/>
              <a:ext cx="1473882" cy="1208968"/>
              <a:chOff x="462350" y="760413"/>
              <a:chExt cx="1731964" cy="1733550"/>
            </a:xfrm>
          </p:grpSpPr>
          <p:sp>
            <p:nvSpPr>
              <p:cNvPr id="72" name="Rounded Rectangle 71"/>
              <p:cNvSpPr/>
              <p:nvPr/>
            </p:nvSpPr>
            <p:spPr>
              <a:xfrm>
                <a:off x="463550" y="760413"/>
                <a:ext cx="1709738" cy="1733550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lgDash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73" name="TextBox 31"/>
              <p:cNvSpPr txBox="1">
                <a:spLocks noChangeArrowheads="1"/>
              </p:cNvSpPr>
              <p:nvPr/>
            </p:nvSpPr>
            <p:spPr bwMode="auto">
              <a:xfrm>
                <a:off x="462350" y="2199800"/>
                <a:ext cx="1731964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Helvetica Neue"/>
                    <a:ea typeface="Verdana" pitchFamily="34" charset="0"/>
                    <a:cs typeface="Helvetica Neue"/>
                  </a:rPr>
                  <a:t>Worker auto scaling group</a:t>
                </a:r>
                <a:endParaRPr lang="en-US" sz="900" b="1" dirty="0">
                  <a:latin typeface="Helvetica Neue"/>
                  <a:ea typeface="Verdana" pitchFamily="34" charset="0"/>
                  <a:cs typeface="Helvetica Neue"/>
                </a:endParaRPr>
              </a:p>
            </p:txBody>
          </p:sp>
        </p:grpSp>
      </p:grpSp>
      <p:cxnSp>
        <p:nvCxnSpPr>
          <p:cNvPr id="80" name="Elbow Connector 79"/>
          <p:cNvCxnSpPr>
            <a:stCxn id="43" idx="3"/>
            <a:endCxn id="67" idx="1"/>
          </p:cNvCxnSpPr>
          <p:nvPr/>
        </p:nvCxnSpPr>
        <p:spPr>
          <a:xfrm>
            <a:off x="8780611" y="2170679"/>
            <a:ext cx="581602" cy="13288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49" idx="3"/>
            <a:endCxn id="67" idx="0"/>
          </p:cNvCxnSpPr>
          <p:nvPr/>
        </p:nvCxnSpPr>
        <p:spPr>
          <a:xfrm>
            <a:off x="9225983" y="1136902"/>
            <a:ext cx="1012530" cy="15179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83" idx="1"/>
            <a:endCxn id="14" idx="2"/>
          </p:cNvCxnSpPr>
          <p:nvPr/>
        </p:nvCxnSpPr>
        <p:spPr>
          <a:xfrm rot="10800000">
            <a:off x="5855003" y="2969841"/>
            <a:ext cx="2312109" cy="176293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7925419" y="4071025"/>
            <a:ext cx="1300570" cy="1107718"/>
            <a:chOff x="7925419" y="4071025"/>
            <a:chExt cx="1300570" cy="1107718"/>
          </a:xfrm>
        </p:grpSpPr>
        <p:sp>
          <p:nvSpPr>
            <p:cNvPr id="83" name="Rounded Rectangle 82"/>
            <p:cNvSpPr/>
            <p:nvPr/>
          </p:nvSpPr>
          <p:spPr>
            <a:xfrm>
              <a:off x="8167111" y="4286802"/>
              <a:ext cx="1058878" cy="891941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84" name="Picture 83" descr="DynamoDB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5419" y="4071025"/>
              <a:ext cx="451667" cy="451667"/>
            </a:xfrm>
            <a:prstGeom prst="rect">
              <a:avLst/>
            </a:prstGeom>
          </p:spPr>
        </p:pic>
        <p:pic>
          <p:nvPicPr>
            <p:cNvPr id="88" name="Picture 87" descr="Table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7086" y="4368867"/>
              <a:ext cx="591709" cy="591709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8279937" y="4891283"/>
              <a:ext cx="84707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Tenant table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</p:grpSp>
      <p:pic>
        <p:nvPicPr>
          <p:cNvPr id="95" name="Picture 94" descr="CloudWatch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025" y="5411947"/>
            <a:ext cx="553017" cy="553017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10592042" y="5467149"/>
            <a:ext cx="78816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Throughput exception</a:t>
            </a:r>
            <a:endParaRPr lang="en-US" sz="1000" dirty="0">
              <a:latin typeface="Helvetica Neue"/>
              <a:cs typeface="Helvetica Neue"/>
            </a:endParaRPr>
          </a:p>
        </p:txBody>
      </p:sp>
      <p:cxnSp>
        <p:nvCxnSpPr>
          <p:cNvPr id="103" name="Elbow Connector 102"/>
          <p:cNvCxnSpPr>
            <a:stCxn id="83" idx="2"/>
            <a:endCxn id="95" idx="1"/>
          </p:cNvCxnSpPr>
          <p:nvPr/>
        </p:nvCxnSpPr>
        <p:spPr>
          <a:xfrm rot="16200000" flipH="1">
            <a:off x="9112931" y="4762361"/>
            <a:ext cx="509713" cy="1342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 descr="SQS-Quequ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722" y="5827671"/>
            <a:ext cx="613506" cy="613506"/>
          </a:xfrm>
          <a:prstGeom prst="rect">
            <a:avLst/>
          </a:prstGeom>
        </p:spPr>
      </p:pic>
      <p:cxnSp>
        <p:nvCxnSpPr>
          <p:cNvPr id="106" name="Elbow Connector 105"/>
          <p:cNvCxnSpPr>
            <a:stCxn id="95" idx="2"/>
            <a:endCxn id="104" idx="3"/>
          </p:cNvCxnSpPr>
          <p:nvPr/>
        </p:nvCxnSpPr>
        <p:spPr>
          <a:xfrm rot="5400000">
            <a:off x="9578151" y="5397041"/>
            <a:ext cx="169460" cy="13053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8377086" y="6286776"/>
            <a:ext cx="6840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Exception  queue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09" name="Picture 108" descr="EC2-Instanc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077" y="5774926"/>
            <a:ext cx="566970" cy="566970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7276139" y="6286775"/>
            <a:ext cx="89613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Provisioning worker</a:t>
            </a:r>
            <a:endParaRPr lang="en-US" sz="1000" dirty="0">
              <a:latin typeface="Helvetica Neue"/>
              <a:cs typeface="Helvetica Neue"/>
            </a:endParaRPr>
          </a:p>
        </p:txBody>
      </p:sp>
      <p:cxnSp>
        <p:nvCxnSpPr>
          <p:cNvPr id="112" name="Elbow Connector 111"/>
          <p:cNvCxnSpPr>
            <a:stCxn id="104" idx="1"/>
            <a:endCxn id="109" idx="3"/>
          </p:cNvCxnSpPr>
          <p:nvPr/>
        </p:nvCxnSpPr>
        <p:spPr>
          <a:xfrm rot="10800000">
            <a:off x="8027048" y="6058412"/>
            <a:ext cx="369675" cy="760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109" idx="0"/>
            <a:endCxn id="83" idx="1"/>
          </p:cNvCxnSpPr>
          <p:nvPr/>
        </p:nvCxnSpPr>
        <p:spPr>
          <a:xfrm rot="5400000" flipH="1" flipV="1">
            <a:off x="7434260" y="5042076"/>
            <a:ext cx="1042153" cy="42354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 Placeholder 4"/>
          <p:cNvSpPr txBox="1">
            <a:spLocks/>
          </p:cNvSpPr>
          <p:nvPr/>
        </p:nvSpPr>
        <p:spPr>
          <a:xfrm>
            <a:off x="761546" y="1861389"/>
            <a:ext cx="4028542" cy="440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Store statements in a queue.</a:t>
            </a:r>
            <a:endParaRPr lang="en-US" dirty="0"/>
          </a:p>
        </p:txBody>
      </p:sp>
      <p:sp>
        <p:nvSpPr>
          <p:cNvPr id="118" name="Text Placeholder 4"/>
          <p:cNvSpPr txBox="1">
            <a:spLocks/>
          </p:cNvSpPr>
          <p:nvPr/>
        </p:nvSpPr>
        <p:spPr>
          <a:xfrm>
            <a:off x="750612" y="3696894"/>
            <a:ext cx="4028542" cy="4408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Increase the provisioning on Dynamo and watch for a decrease in throughput.</a:t>
            </a:r>
            <a:endParaRPr lang="en-US" dirty="0"/>
          </a:p>
        </p:txBody>
      </p:sp>
      <p:sp>
        <p:nvSpPr>
          <p:cNvPr id="119" name="Text Placeholder 4"/>
          <p:cNvSpPr txBox="1">
            <a:spLocks/>
          </p:cNvSpPr>
          <p:nvPr/>
        </p:nvSpPr>
        <p:spPr>
          <a:xfrm>
            <a:off x="775935" y="2529683"/>
            <a:ext cx="4028542" cy="4408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a scalable worker service to process the queue and store the data.</a:t>
            </a:r>
            <a:endParaRPr lang="en-US" dirty="0"/>
          </a:p>
        </p:txBody>
      </p:sp>
      <p:sp>
        <p:nvSpPr>
          <p:cNvPr id="120" name="Text Placeholder 4"/>
          <p:cNvSpPr txBox="1">
            <a:spLocks/>
          </p:cNvSpPr>
          <p:nvPr/>
        </p:nvSpPr>
        <p:spPr>
          <a:xfrm>
            <a:off x="766988" y="2156436"/>
            <a:ext cx="4028542" cy="4408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a data store to persist our statements.</a:t>
            </a:r>
            <a:endParaRPr lang="en-US" dirty="0"/>
          </a:p>
        </p:txBody>
      </p:sp>
      <p:cxnSp>
        <p:nvCxnSpPr>
          <p:cNvPr id="123" name="Elbow Connector 122"/>
          <p:cNvCxnSpPr>
            <a:stCxn id="66" idx="2"/>
            <a:endCxn id="83" idx="3"/>
          </p:cNvCxnSpPr>
          <p:nvPr/>
        </p:nvCxnSpPr>
        <p:spPr>
          <a:xfrm rot="5400000">
            <a:off x="9554747" y="4056436"/>
            <a:ext cx="347580" cy="10050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 Placeholder 4"/>
          <p:cNvSpPr txBox="1">
            <a:spLocks/>
          </p:cNvSpPr>
          <p:nvPr/>
        </p:nvSpPr>
        <p:spPr>
          <a:xfrm>
            <a:off x="750612" y="2935467"/>
            <a:ext cx="4028542" cy="4408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Monitor the queue depth and scale accordingly.</a:t>
            </a:r>
            <a:endParaRPr lang="en-US" dirty="0"/>
          </a:p>
        </p:txBody>
      </p:sp>
      <p:sp>
        <p:nvSpPr>
          <p:cNvPr id="126" name="Text Placeholder 4"/>
          <p:cNvSpPr txBox="1">
            <a:spLocks/>
          </p:cNvSpPr>
          <p:nvPr/>
        </p:nvSpPr>
        <p:spPr>
          <a:xfrm>
            <a:off x="741905" y="3272645"/>
            <a:ext cx="4028542" cy="4408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Monitor Throughput exceptions and push them into a queue.</a:t>
            </a:r>
            <a:endParaRPr lang="en-US" dirty="0"/>
          </a:p>
        </p:txBody>
      </p:sp>
      <p:sp>
        <p:nvSpPr>
          <p:cNvPr id="127" name="Text Placeholder 4"/>
          <p:cNvSpPr txBox="1">
            <a:spLocks/>
          </p:cNvSpPr>
          <p:nvPr/>
        </p:nvSpPr>
        <p:spPr>
          <a:xfrm>
            <a:off x="761546" y="4075203"/>
            <a:ext cx="4028542" cy="4408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an s3 bucket for your web services assets and create a folder per tenant. </a:t>
            </a:r>
            <a:endParaRPr lang="en-US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4991360" y="4903437"/>
            <a:ext cx="1163411" cy="1690540"/>
            <a:chOff x="4991360" y="4903437"/>
            <a:chExt cx="1163411" cy="1690540"/>
          </a:xfrm>
        </p:grpSpPr>
        <p:pic>
          <p:nvPicPr>
            <p:cNvPr id="128" name="Picture 127" descr="S3.png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1360" y="4903437"/>
              <a:ext cx="440869" cy="440869"/>
            </a:xfrm>
            <a:prstGeom prst="rect">
              <a:avLst/>
            </a:prstGeom>
          </p:spPr>
        </p:pic>
        <p:sp>
          <p:nvSpPr>
            <p:cNvPr id="130" name="Rounded Rectangle 129"/>
            <p:cNvSpPr/>
            <p:nvPr/>
          </p:nvSpPr>
          <p:spPr>
            <a:xfrm>
              <a:off x="5248554" y="5123872"/>
              <a:ext cx="906217" cy="1470105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31" name="Picture 130" descr="S3-Bucket-with-objects.png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0685" y="5190653"/>
              <a:ext cx="620817" cy="620817"/>
            </a:xfrm>
            <a:prstGeom prst="rect">
              <a:avLst/>
            </a:prstGeom>
          </p:spPr>
        </p:pic>
        <p:sp>
          <p:nvSpPr>
            <p:cNvPr id="132" name="TextBox 131"/>
            <p:cNvSpPr txBox="1"/>
            <p:nvPr/>
          </p:nvSpPr>
          <p:spPr>
            <a:xfrm>
              <a:off x="5339046" y="5855027"/>
              <a:ext cx="674519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Create bucket with folder per client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137" name="Elbow Connector 136"/>
          <p:cNvCxnSpPr>
            <a:stCxn id="6" idx="1"/>
            <a:endCxn id="130" idx="0"/>
          </p:cNvCxnSpPr>
          <p:nvPr/>
        </p:nvCxnSpPr>
        <p:spPr>
          <a:xfrm rot="10800000" flipH="1" flipV="1">
            <a:off x="5253957" y="2296134"/>
            <a:ext cx="447705" cy="2827738"/>
          </a:xfrm>
          <a:prstGeom prst="bentConnector4">
            <a:avLst>
              <a:gd name="adj1" fmla="val -51060"/>
              <a:gd name="adj2" fmla="val 6243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37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/>
      <p:bldP spid="35" grpId="0"/>
      <p:bldP spid="44" grpId="0"/>
      <p:bldP spid="50" grpId="0"/>
      <p:bldP spid="99" grpId="0"/>
      <p:bldP spid="108" grpId="0"/>
      <p:bldP spid="110" grpId="0"/>
      <p:bldP spid="117" grpId="0"/>
      <p:bldP spid="118" grpId="0"/>
      <p:bldP spid="119" grpId="0"/>
      <p:bldP spid="120" grpId="0"/>
      <p:bldP spid="125" grpId="0"/>
      <p:bldP spid="126" grpId="0"/>
      <p:bldP spid="1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Integration Strategy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110080"/>
          </a:xfrm>
        </p:spPr>
        <p:txBody>
          <a:bodyPr/>
          <a:lstStyle/>
          <a:p>
            <a:r>
              <a:rPr lang="en-US" dirty="0" smtClean="0"/>
              <a:t>We have a strategy of building scalable micro services.</a:t>
            </a:r>
          </a:p>
          <a:p>
            <a:r>
              <a:rPr lang="en-US" dirty="0" smtClean="0"/>
              <a:t>We have a strategy to handle multi-tenancy.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1120000" y="3315937"/>
            <a:ext cx="10233800" cy="3248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need a method to identify a tenant on our platform.</a:t>
            </a:r>
          </a:p>
          <a:p>
            <a:pPr lvl="1"/>
            <a:r>
              <a:rPr lang="en-US" dirty="0" smtClean="0"/>
              <a:t>User subdomain as the tenant identifier.</a:t>
            </a:r>
          </a:p>
          <a:p>
            <a:pPr lvl="2"/>
            <a:r>
              <a:rPr lang="en-US" dirty="0" smtClean="0"/>
              <a:t>On the elements platform Apple would be apple.elmnts.com</a:t>
            </a:r>
          </a:p>
          <a:p>
            <a:pPr lvl="2"/>
            <a:endParaRPr lang="en-US" dirty="0"/>
          </a:p>
          <a:p>
            <a:r>
              <a:rPr lang="en-US" dirty="0" smtClean="0"/>
              <a:t>We need a way to identify the service a tenant is requesting.</a:t>
            </a:r>
          </a:p>
          <a:p>
            <a:pPr lvl="1"/>
            <a:r>
              <a:rPr lang="en-US" dirty="0" smtClean="0"/>
              <a:t>Use path to specify a service</a:t>
            </a:r>
          </a:p>
          <a:p>
            <a:pPr lvl="2"/>
            <a:r>
              <a:rPr lang="en-US" dirty="0" smtClean="0"/>
              <a:t>On the elements platform if Apple were going to authenticate will look like apple.elmnts.com/authentication</a:t>
            </a:r>
          </a:p>
        </p:txBody>
      </p:sp>
    </p:spTree>
    <p:extLst>
      <p:ext uri="{BB962C8B-B14F-4D97-AF65-F5344CB8AC3E}">
        <p14:creationId xmlns:p14="http://schemas.microsoft.com/office/powerpoint/2010/main" val="41467991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7" y="924025"/>
            <a:ext cx="3932237" cy="4499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6" y="1499134"/>
            <a:ext cx="3932237" cy="32004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Deploy our services</a:t>
            </a:r>
            <a:endParaRPr lang="en-US" dirty="0"/>
          </a:p>
        </p:txBody>
      </p:sp>
      <p:pic>
        <p:nvPicPr>
          <p:cNvPr id="7" name="Picture 6" descr="Elastic-Beanstal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598" y="429096"/>
            <a:ext cx="731520" cy="7315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738631" y="1191243"/>
            <a:ext cx="9674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/</a:t>
            </a:r>
            <a:r>
              <a:rPr lang="en-US" sz="1000" dirty="0" err="1" smtClean="0">
                <a:latin typeface="Helvetica Neue"/>
                <a:cs typeface="Helvetica Neue"/>
              </a:rPr>
              <a:t>lrs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9" name="Picture 8" descr="Elastic-Beanstal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598" y="1674800"/>
            <a:ext cx="731520" cy="7315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738631" y="2424974"/>
            <a:ext cx="9674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/authenticate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1" name="Picture 10" descr="Elastic-Beanstal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940" y="2862860"/>
            <a:ext cx="731520" cy="7315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38631" y="3629829"/>
            <a:ext cx="9674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/learn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3" name="Picture 12" descr="Elastic-Beanstal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940" y="4112727"/>
            <a:ext cx="731520" cy="7315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823656" y="4908386"/>
            <a:ext cx="9674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/</a:t>
            </a:r>
            <a:r>
              <a:rPr lang="en-US" sz="1000" dirty="0" err="1" smtClean="0">
                <a:latin typeface="Helvetica Neue"/>
                <a:cs typeface="Helvetica Neue"/>
              </a:rPr>
              <a:t>config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7" name="Picture 16" descr="Elastic-Beanstal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590" y="5420163"/>
            <a:ext cx="731520" cy="73152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841306" y="6215822"/>
            <a:ext cx="9674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/author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9" name="Picture 18" descr="CloudFro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821" y="2213102"/>
            <a:ext cx="731520" cy="73152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9409" y="3151676"/>
            <a:ext cx="6479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CloudFront</a:t>
            </a:r>
            <a:endParaRPr lang="en-US" sz="1000" dirty="0">
              <a:latin typeface="Helvetica Neue"/>
              <a:cs typeface="Helvetica Neue"/>
            </a:endParaRPr>
          </a:p>
        </p:txBody>
      </p:sp>
      <p:cxnSp>
        <p:nvCxnSpPr>
          <p:cNvPr id="22" name="Elbow Connector 21"/>
          <p:cNvCxnSpPr>
            <a:stCxn id="19" idx="3"/>
            <a:endCxn id="7" idx="1"/>
          </p:cNvCxnSpPr>
          <p:nvPr/>
        </p:nvCxnSpPr>
        <p:spPr>
          <a:xfrm flipV="1">
            <a:off x="9547341" y="794856"/>
            <a:ext cx="1309257" cy="17840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9" idx="3"/>
            <a:endCxn id="9" idx="1"/>
          </p:cNvCxnSpPr>
          <p:nvPr/>
        </p:nvCxnSpPr>
        <p:spPr>
          <a:xfrm flipV="1">
            <a:off x="9547341" y="2040560"/>
            <a:ext cx="1309257" cy="5383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9" idx="3"/>
            <a:endCxn id="11" idx="1"/>
          </p:cNvCxnSpPr>
          <p:nvPr/>
        </p:nvCxnSpPr>
        <p:spPr>
          <a:xfrm>
            <a:off x="9547341" y="2578862"/>
            <a:ext cx="1340599" cy="64975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9" idx="3"/>
            <a:endCxn id="13" idx="1"/>
          </p:cNvCxnSpPr>
          <p:nvPr/>
        </p:nvCxnSpPr>
        <p:spPr>
          <a:xfrm>
            <a:off x="9547341" y="2578862"/>
            <a:ext cx="1340599" cy="18996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9" idx="3"/>
            <a:endCxn id="17" idx="1"/>
          </p:cNvCxnSpPr>
          <p:nvPr/>
        </p:nvCxnSpPr>
        <p:spPr>
          <a:xfrm>
            <a:off x="9547341" y="2578862"/>
            <a:ext cx="1358249" cy="320706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S3-Bucket-with-objec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58" y="4112046"/>
            <a:ext cx="731520" cy="73152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951958" y="4952065"/>
            <a:ext cx="79479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Bucket with tenant objects</a:t>
            </a:r>
            <a:endParaRPr lang="en-US" sz="1000" dirty="0">
              <a:latin typeface="Helvetica Neue"/>
              <a:cs typeface="Helvetica Neue"/>
            </a:endParaRPr>
          </a:p>
        </p:txBody>
      </p:sp>
      <p:cxnSp>
        <p:nvCxnSpPr>
          <p:cNvPr id="34" name="Elbow Connector 33"/>
          <p:cNvCxnSpPr>
            <a:stCxn id="19" idx="3"/>
            <a:endCxn id="31" idx="3"/>
          </p:cNvCxnSpPr>
          <p:nvPr/>
        </p:nvCxnSpPr>
        <p:spPr>
          <a:xfrm>
            <a:off x="9547341" y="2578862"/>
            <a:ext cx="136137" cy="1898944"/>
          </a:xfrm>
          <a:prstGeom prst="bentConnector3">
            <a:avLst>
              <a:gd name="adj1" fmla="val 26791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5"/>
          <p:cNvSpPr txBox="1">
            <a:spLocks/>
          </p:cNvSpPr>
          <p:nvPr/>
        </p:nvSpPr>
        <p:spPr>
          <a:xfrm>
            <a:off x="839785" y="1819174"/>
            <a:ext cx="3932237" cy="2579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cloud front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all your services and AWS services as origins.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behaviors so that your distribution will route to the appropriate service based on path.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Since we plan on identifying tenant by subdomain we need to set our behavior to pass the host header.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the alternate </a:t>
            </a:r>
            <a:r>
              <a:rPr lang="en-US" dirty="0" err="1" smtClean="0"/>
              <a:t>cname</a:t>
            </a:r>
            <a:r>
              <a:rPr lang="en-US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elements  it is *.elmnts.com</a:t>
            </a:r>
            <a:endParaRPr lang="en-US" dirty="0"/>
          </a:p>
        </p:txBody>
      </p:sp>
      <p:sp>
        <p:nvSpPr>
          <p:cNvPr id="36" name="Text Placeholder 5"/>
          <p:cNvSpPr txBox="1">
            <a:spLocks/>
          </p:cNvSpPr>
          <p:nvPr/>
        </p:nvSpPr>
        <p:spPr>
          <a:xfrm>
            <a:off x="861878" y="4632024"/>
            <a:ext cx="4172135" cy="1980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route53 create a hosted zone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the domain for your hosted zone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elements it is elmnts.com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record set for each tenant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apple.elmnts.com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Alias the record set to </a:t>
            </a:r>
            <a:r>
              <a:rPr lang="en-US" dirty="0" err="1" smtClean="0"/>
              <a:t>cloudfront</a:t>
            </a: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somestrangekey.cloudfront.net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5202520" y="1874123"/>
            <a:ext cx="2422012" cy="4103165"/>
            <a:chOff x="5202520" y="1874123"/>
            <a:chExt cx="2422012" cy="4103165"/>
          </a:xfrm>
        </p:grpSpPr>
        <p:sp>
          <p:nvSpPr>
            <p:cNvPr id="38" name="Rounded Rectangle 37"/>
            <p:cNvSpPr/>
            <p:nvPr/>
          </p:nvSpPr>
          <p:spPr>
            <a:xfrm>
              <a:off x="5346232" y="2077846"/>
              <a:ext cx="2278300" cy="3899442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37" name="Picture 36" descr="Route-53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2520" y="1874123"/>
              <a:ext cx="435588" cy="435588"/>
            </a:xfrm>
            <a:prstGeom prst="rect">
              <a:avLst/>
            </a:prstGeom>
          </p:spPr>
        </p:pic>
        <p:sp>
          <p:nvSpPr>
            <p:cNvPr id="40" name="Rounded Rectangle 39"/>
            <p:cNvSpPr/>
            <p:nvPr/>
          </p:nvSpPr>
          <p:spPr>
            <a:xfrm>
              <a:off x="5639203" y="2271213"/>
              <a:ext cx="1705324" cy="3388441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39" name="Picture 38" descr="Route-53-Hosted-Zon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3065" y="2155889"/>
              <a:ext cx="500862" cy="500862"/>
            </a:xfrm>
            <a:prstGeom prst="rect">
              <a:avLst/>
            </a:prstGeom>
          </p:spPr>
        </p:pic>
        <p:pic>
          <p:nvPicPr>
            <p:cNvPr id="42" name="Picture 41" descr="Route-Tabl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0608" y="3626473"/>
              <a:ext cx="569545" cy="569545"/>
            </a:xfrm>
            <a:prstGeom prst="rect">
              <a:avLst/>
            </a:prstGeom>
          </p:spPr>
        </p:pic>
        <p:pic>
          <p:nvPicPr>
            <p:cNvPr id="44" name="Picture 43" descr="Route-Tabl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2388" y="2562649"/>
              <a:ext cx="569545" cy="569545"/>
            </a:xfrm>
            <a:prstGeom prst="rect">
              <a:avLst/>
            </a:prstGeom>
          </p:spPr>
        </p:pic>
        <p:pic>
          <p:nvPicPr>
            <p:cNvPr id="45" name="Picture 44" descr="Route-Tabl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0609" y="4690297"/>
              <a:ext cx="569545" cy="569545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5890660" y="3122399"/>
              <a:ext cx="1212783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apple.elmnts.com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746282" y="4196018"/>
              <a:ext cx="1530417" cy="1588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Helvetica Neue"/>
                  <a:cs typeface="Helvetica Neue"/>
                </a:rPr>
                <a:t>c</a:t>
              </a:r>
              <a:r>
                <a:rPr lang="en-US" sz="1000" dirty="0" smtClean="0">
                  <a:latin typeface="Helvetica Neue"/>
                  <a:cs typeface="Helvetica Neue"/>
                </a:rPr>
                <a:t>oke.elmnts.com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46281" y="5274566"/>
              <a:ext cx="1530417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Helvetica Neue"/>
                  <a:cs typeface="Helvetica Neue"/>
                </a:rPr>
                <a:t>v</a:t>
              </a:r>
              <a:r>
                <a:rPr lang="en-US" sz="1000" dirty="0" smtClean="0">
                  <a:latin typeface="Helvetica Neue"/>
                  <a:cs typeface="Helvetica Neue"/>
                </a:rPr>
                <a:t>isa.elmnts.com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52" name="Straight Arrow Connector 51"/>
          <p:cNvCxnSpPr>
            <a:endCxn id="19" idx="1"/>
          </p:cNvCxnSpPr>
          <p:nvPr/>
        </p:nvCxnSpPr>
        <p:spPr>
          <a:xfrm>
            <a:off x="7624532" y="2562649"/>
            <a:ext cx="1191289" cy="16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8724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  <p:bldP spid="10" grpId="0"/>
      <p:bldP spid="12" grpId="0"/>
      <p:bldP spid="16" grpId="0"/>
      <p:bldP spid="18" grpId="0"/>
      <p:bldP spid="20" grpId="0"/>
      <p:bldP spid="32" grpId="0"/>
      <p:bldP spid="35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Questions:</a:t>
            </a:r>
            <a:endParaRPr lang="en-US" b="1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84718" y="4191001"/>
            <a:ext cx="11222567" cy="9726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hlinkClick r:id="rId2"/>
              </a:rPr>
              <a:t>Jhorlin.dearmas</a:t>
            </a:r>
            <a:r>
              <a:rPr lang="en-US" sz="2400" dirty="0" smtClean="0">
                <a:hlinkClick r:id="rId2"/>
              </a:rPr>
              <a:t>@</a:t>
            </a:r>
            <a:r>
              <a:rPr lang="en-US" sz="2400" dirty="0" smtClean="0">
                <a:hlinkClick r:id="rId2"/>
              </a:rPr>
              <a:t>riptidesoftware.com</a:t>
            </a:r>
            <a:endParaRPr lang="en-US" sz="2400" dirty="0" smtClean="0"/>
          </a:p>
          <a:p>
            <a:pPr marL="0" indent="0" algn="ctr">
              <a:buNone/>
            </a:pPr>
            <a:endParaRPr lang="en-US" sz="2400" dirty="0" smtClean="0">
              <a:hlinkClick r:id=""/>
            </a:endParaRPr>
          </a:p>
          <a:p>
            <a:pPr marL="0" indent="0" algn="ctr">
              <a:buNone/>
            </a:pPr>
            <a:r>
              <a:rPr lang="en-US" sz="2400" dirty="0" smtClean="0">
                <a:hlinkClick r:id=""/>
              </a:rPr>
              <a:t>www.riptidelearning.com</a:t>
            </a:r>
            <a:endParaRPr lang="en-US" sz="24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Twitter @</a:t>
            </a:r>
            <a:r>
              <a:rPr lang="en-US" sz="2400" dirty="0" err="1" smtClean="0"/>
              <a:t>riptidelearning</a:t>
            </a: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1803400"/>
            <a:ext cx="4432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Jhorlin</a:t>
            </a:r>
            <a:r>
              <a:rPr lang="en-US" b="1" dirty="0" smtClean="0"/>
              <a:t> </a:t>
            </a:r>
            <a:r>
              <a:rPr lang="en-US" b="1" dirty="0" err="1" smtClean="0"/>
              <a:t>DeArmas</a:t>
            </a:r>
            <a:endParaRPr lang="en-US" b="1" dirty="0" smtClean="0"/>
          </a:p>
          <a:p>
            <a:pPr algn="ctr"/>
            <a:r>
              <a:rPr lang="en-US" dirty="0" smtClean="0"/>
              <a:t>Lead Engineer / Architect</a:t>
            </a:r>
            <a:endParaRPr lang="en-US" dirty="0" smtClean="0"/>
          </a:p>
          <a:p>
            <a:pPr algn="ctr"/>
            <a:r>
              <a:rPr lang="en-US" dirty="0" smtClean="0"/>
              <a:t>Riptide </a:t>
            </a:r>
            <a:r>
              <a:rPr lang="en-US" dirty="0" smtClean="0"/>
              <a:t>Software, Inc.</a:t>
            </a:r>
          </a:p>
          <a:p>
            <a:pPr algn="ctr"/>
            <a:r>
              <a:rPr lang="en-US" dirty="0" smtClean="0"/>
              <a:t>200 East Palm Valley Drive</a:t>
            </a:r>
          </a:p>
          <a:p>
            <a:pPr algn="ctr"/>
            <a:r>
              <a:rPr lang="en-US" dirty="0" smtClean="0"/>
              <a:t>Oviedo, FL 32765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484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</a:p>
          <a:p>
            <a:r>
              <a:rPr lang="en-US" dirty="0" smtClean="0"/>
              <a:t>Redundant</a:t>
            </a:r>
          </a:p>
          <a:p>
            <a:r>
              <a:rPr lang="en-US" dirty="0"/>
              <a:t>High </a:t>
            </a:r>
            <a:r>
              <a:rPr lang="en-US" dirty="0" smtClean="0"/>
              <a:t>Availability</a:t>
            </a:r>
          </a:p>
          <a:p>
            <a:r>
              <a:rPr lang="en-US" dirty="0" smtClean="0"/>
              <a:t>Durable</a:t>
            </a:r>
            <a:endParaRPr lang="en-US" dirty="0"/>
          </a:p>
          <a:p>
            <a:r>
              <a:rPr lang="en-US" dirty="0" smtClean="0"/>
              <a:t>Multi-tenant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466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AWS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Managed services over custom instances.</a:t>
            </a:r>
          </a:p>
          <a:p>
            <a:pPr lvl="1"/>
            <a:r>
              <a:rPr lang="en-US" dirty="0" smtClean="0"/>
              <a:t>Using a manages services in most cases will reduce the time when integrating a service.</a:t>
            </a:r>
          </a:p>
          <a:p>
            <a:pPr lvl="1"/>
            <a:r>
              <a:rPr lang="en-US" dirty="0" smtClean="0"/>
              <a:t>Reduced cost since managed services are less expensive then building the service on ec2 instances.</a:t>
            </a:r>
          </a:p>
          <a:p>
            <a:pPr lvl="1"/>
            <a:r>
              <a:rPr lang="en-US" dirty="0" smtClean="0"/>
              <a:t>Reduced cost since there are no service instance to maintain.</a:t>
            </a:r>
          </a:p>
          <a:p>
            <a:r>
              <a:rPr lang="en-US" dirty="0" smtClean="0"/>
              <a:t>There is more one way to use a service.</a:t>
            </a:r>
          </a:p>
          <a:p>
            <a:pPr lvl="1"/>
            <a:r>
              <a:rPr lang="en-US" dirty="0" smtClean="0"/>
              <a:t>The same AWS service can be used for different unrelated tasks, think out side the box, scour the internet, discuss your ideas with co-workers and profile your use of the service.</a:t>
            </a:r>
          </a:p>
        </p:txBody>
      </p:sp>
    </p:spTree>
    <p:extLst>
      <p:ext uri="{BB962C8B-B14F-4D97-AF65-F5344CB8AC3E}">
        <p14:creationId xmlns:p14="http://schemas.microsoft.com/office/powerpoint/2010/main" val="13757995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ability of a system, network, or process to handle a growing amount of work in a capable manner or its ability to be enlarged to accommodate that growth.</a:t>
            </a:r>
            <a:endParaRPr lang="en-US" dirty="0" smtClean="0"/>
          </a:p>
          <a:p>
            <a:r>
              <a:rPr lang="en-US" dirty="0" smtClean="0"/>
              <a:t>When creating a service for a platform where scalability is required it is easier to split the platform into small services and focus on a specific feature of the platform.</a:t>
            </a:r>
          </a:p>
          <a:p>
            <a:pPr lvl="1"/>
            <a:r>
              <a:rPr lang="en-US" dirty="0" smtClean="0"/>
              <a:t> Loosely coupled services can scale independently.</a:t>
            </a:r>
          </a:p>
          <a:p>
            <a:pPr lvl="1"/>
            <a:r>
              <a:rPr lang="en-US" dirty="0" smtClean="0"/>
              <a:t>Small services can be repurposed.</a:t>
            </a:r>
          </a:p>
          <a:p>
            <a:pPr lvl="1"/>
            <a:r>
              <a:rPr lang="en-US" dirty="0" smtClean="0"/>
              <a:t>Creation and destruction of smaller services is generally faster.</a:t>
            </a:r>
          </a:p>
          <a:p>
            <a:pPr lvl="1"/>
            <a:r>
              <a:rPr lang="en-US" dirty="0" smtClean="0"/>
              <a:t>Easier to maintain and deploy.</a:t>
            </a:r>
          </a:p>
          <a:p>
            <a:r>
              <a:rPr lang="en-US" dirty="0" err="1" smtClean="0"/>
              <a:t>Microservices</a:t>
            </a:r>
            <a:endParaRPr lang="en-US" dirty="0" smtClean="0"/>
          </a:p>
          <a:p>
            <a:pPr lvl="1"/>
            <a:r>
              <a:rPr lang="en-US" dirty="0"/>
              <a:t> A</a:t>
            </a:r>
            <a:r>
              <a:rPr lang="en-US" dirty="0" smtClean="0"/>
              <a:t> </a:t>
            </a:r>
            <a:r>
              <a:rPr lang="en-US" dirty="0"/>
              <a:t>software architecture design pattern, in which complex applications are composed of small, independent processes communicating with each other using </a:t>
            </a:r>
            <a:r>
              <a:rPr lang="en-US" dirty="0" smtClean="0"/>
              <a:t>language-agnostic APIs. These </a:t>
            </a:r>
            <a:r>
              <a:rPr lang="en-US" dirty="0"/>
              <a:t>services are small, highly decoupled and focus on doing a small task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56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AWS </a:t>
            </a:r>
            <a:r>
              <a:rPr lang="en-US" dirty="0" err="1" smtClean="0"/>
              <a:t>Microservice</a:t>
            </a:r>
            <a:r>
              <a:rPr lang="en-US" dirty="0" smtClean="0"/>
              <a:t> </a:t>
            </a:r>
            <a:r>
              <a:rPr lang="en-US" dirty="0" err="1" smtClean="0"/>
              <a:t>aproach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We use a similar approach for all of our micro services and continue to build up by consuming more </a:t>
            </a:r>
            <a:r>
              <a:rPr lang="en-US" dirty="0" err="1" smtClean="0"/>
              <a:t>aws</a:t>
            </a:r>
            <a:r>
              <a:rPr lang="en-US" dirty="0" smtClean="0"/>
              <a:t> services.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a </a:t>
            </a:r>
            <a:r>
              <a:rPr lang="en-US" dirty="0" err="1" smtClean="0"/>
              <a:t>vpc</a:t>
            </a:r>
            <a:r>
              <a:rPr lang="en-US" dirty="0" smtClean="0"/>
              <a:t> create a private and a public subnet.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Run all application service in the private </a:t>
            </a:r>
            <a:r>
              <a:rPr lang="en-US" dirty="0" err="1" smtClean="0"/>
              <a:t>subment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Run all web services in the public subnet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 Elastic Beanstalk to setup our environment, auto scale group elastic load balancer and manage instance across availability zones.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Share state via </a:t>
            </a:r>
            <a:r>
              <a:rPr lang="en-US" dirty="0" err="1" smtClean="0"/>
              <a:t>elasticache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545068" y="1656682"/>
            <a:ext cx="4391411" cy="403872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8" name="Picture 7" descr="VPC-Clou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193" y="1285005"/>
            <a:ext cx="489974" cy="489974"/>
          </a:xfrm>
          <a:prstGeom prst="rect">
            <a:avLst/>
          </a:prstGeom>
        </p:spPr>
      </p:pic>
      <p:sp>
        <p:nvSpPr>
          <p:cNvPr id="13" name="TextBox 35"/>
          <p:cNvSpPr txBox="1">
            <a:spLocks noChangeArrowheads="1"/>
          </p:cNvSpPr>
          <p:nvPr/>
        </p:nvSpPr>
        <p:spPr bwMode="auto">
          <a:xfrm>
            <a:off x="6040119" y="4422649"/>
            <a:ext cx="306622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Helvetica Neue"/>
                <a:ea typeface="Verdana" pitchFamily="34" charset="0"/>
                <a:cs typeface="Helvetica Neue"/>
              </a:rPr>
              <a:t>Elastic Beanstalk </a:t>
            </a:r>
            <a:r>
              <a:rPr lang="en-US" sz="900" dirty="0" smtClean="0">
                <a:latin typeface="Helvetica Neue"/>
                <a:ea typeface="Verdana" pitchFamily="34" charset="0"/>
                <a:cs typeface="Helvetica Neue"/>
              </a:rPr>
              <a:t>container</a:t>
            </a:r>
            <a:endParaRPr lang="en-US" sz="900" dirty="0">
              <a:latin typeface="Helvetica Neue"/>
              <a:ea typeface="Verdana" pitchFamily="34" charset="0"/>
              <a:cs typeface="Helvetica Neue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643155" y="1967112"/>
            <a:ext cx="3648892" cy="2718776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5" name="Picture 14" descr="Elastic-Beanstal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451" y="1952570"/>
            <a:ext cx="484213" cy="48421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6061167" y="3361508"/>
            <a:ext cx="2821575" cy="1042837"/>
            <a:chOff x="463550" y="760413"/>
            <a:chExt cx="1709738" cy="1733550"/>
          </a:xfrm>
        </p:grpSpPr>
        <p:sp>
          <p:nvSpPr>
            <p:cNvPr id="17" name="Rounded Rectangle 16"/>
            <p:cNvSpPr/>
            <p:nvPr/>
          </p:nvSpPr>
          <p:spPr>
            <a:xfrm>
              <a:off x="463550" y="760413"/>
              <a:ext cx="1709738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8" name="TextBox 31"/>
            <p:cNvSpPr txBox="1">
              <a:spLocks noChangeArrowheads="1"/>
            </p:cNvSpPr>
            <p:nvPr/>
          </p:nvSpPr>
          <p:spPr bwMode="auto">
            <a:xfrm>
              <a:off x="546100" y="2251075"/>
              <a:ext cx="1555750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 smtClean="0">
                  <a:latin typeface="Helvetica Neue"/>
                  <a:ea typeface="Verdana" pitchFamily="34" charset="0"/>
                  <a:cs typeface="Helvetica Neue"/>
                </a:rPr>
                <a:t>Auto Scaling group</a:t>
              </a:r>
              <a:endParaRPr lang="en-US" sz="900" b="1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19" name="Content Placeholder 18" descr="EC2-Instances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266" y="3419804"/>
            <a:ext cx="926243" cy="92624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546440" y="3610729"/>
            <a:ext cx="6282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Web Instances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22" name="Picture 21" descr="Amazon-Elastic-Load-Balacin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180" y="2421176"/>
            <a:ext cx="506605" cy="506605"/>
          </a:xfrm>
          <a:prstGeom prst="rect">
            <a:avLst/>
          </a:prstGeom>
        </p:spPr>
      </p:pic>
      <p:sp>
        <p:nvSpPr>
          <p:cNvPr id="23" name="TextBox 39"/>
          <p:cNvSpPr txBox="1">
            <a:spLocks noChangeArrowheads="1"/>
          </p:cNvSpPr>
          <p:nvPr/>
        </p:nvSpPr>
        <p:spPr bwMode="auto">
          <a:xfrm>
            <a:off x="6838839" y="2536922"/>
            <a:ext cx="9253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>
                <a:latin typeface="Helvetica Neue"/>
                <a:ea typeface="Verdana" pitchFamily="34" charset="0"/>
                <a:cs typeface="Helvetica Neue"/>
              </a:rPr>
              <a:t>Elastic Load</a:t>
            </a:r>
          </a:p>
          <a:p>
            <a:pPr algn="ctr"/>
            <a:r>
              <a:rPr lang="en-US" sz="1000" dirty="0" smtClean="0">
                <a:latin typeface="Helvetica Neue"/>
                <a:ea typeface="Verdana" pitchFamily="34" charset="0"/>
                <a:cs typeface="Helvetica Neue"/>
              </a:rPr>
              <a:t>Balancing</a:t>
            </a:r>
          </a:p>
        </p:txBody>
      </p:sp>
      <p:pic>
        <p:nvPicPr>
          <p:cNvPr id="24" name="Picture 23" descr="VPC-Internet-Gateway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170" y="1379169"/>
            <a:ext cx="587943" cy="587943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5816180" y="4935109"/>
            <a:ext cx="3475866" cy="519725"/>
            <a:chOff x="4629150" y="-398604"/>
            <a:chExt cx="3475866" cy="4956317"/>
          </a:xfrm>
        </p:grpSpPr>
        <p:sp>
          <p:nvSpPr>
            <p:cNvPr id="26" name="Rounded Rectangle 25"/>
            <p:cNvSpPr/>
            <p:nvPr/>
          </p:nvSpPr>
          <p:spPr>
            <a:xfrm>
              <a:off x="4629150" y="-398604"/>
              <a:ext cx="3475866" cy="4956317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7" name="TextBox 37"/>
            <p:cNvSpPr txBox="1">
              <a:spLocks noChangeArrowheads="1"/>
            </p:cNvSpPr>
            <p:nvPr/>
          </p:nvSpPr>
          <p:spPr bwMode="auto">
            <a:xfrm>
              <a:off x="5598184" y="2975468"/>
              <a:ext cx="1555750" cy="231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Private VPC subnet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9011" y="4834895"/>
            <a:ext cx="215900" cy="2413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8465" y="1948170"/>
            <a:ext cx="215900" cy="241300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5695361" y="2171570"/>
            <a:ext cx="3483473" cy="2475627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33" name="Elbow Connector 32"/>
          <p:cNvCxnSpPr>
            <a:stCxn id="24" idx="1"/>
          </p:cNvCxnSpPr>
          <p:nvPr/>
        </p:nvCxnSpPr>
        <p:spPr>
          <a:xfrm rot="10800000" flipV="1">
            <a:off x="6680482" y="1673140"/>
            <a:ext cx="285688" cy="29397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2" idx="2"/>
          </p:cNvCxnSpPr>
          <p:nvPr/>
        </p:nvCxnSpPr>
        <p:spPr>
          <a:xfrm flipH="1">
            <a:off x="6680482" y="2927781"/>
            <a:ext cx="1" cy="405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VPC-Router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403" y="3361508"/>
            <a:ext cx="688151" cy="688151"/>
          </a:xfrm>
          <a:prstGeom prst="rect">
            <a:avLst/>
          </a:prstGeom>
        </p:spPr>
      </p:pic>
      <p:cxnSp>
        <p:nvCxnSpPr>
          <p:cNvPr id="45" name="Elbow Connector 44"/>
          <p:cNvCxnSpPr/>
          <p:nvPr/>
        </p:nvCxnSpPr>
        <p:spPr>
          <a:xfrm rot="5400000" flipH="1" flipV="1">
            <a:off x="9062421" y="4310103"/>
            <a:ext cx="1103683" cy="6444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6" idx="1"/>
          </p:cNvCxnSpPr>
          <p:nvPr/>
        </p:nvCxnSpPr>
        <p:spPr>
          <a:xfrm rot="10800000">
            <a:off x="9292047" y="3705584"/>
            <a:ext cx="300357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Database_Amazon ElastiCache Memcache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10" y="2379442"/>
            <a:ext cx="1003709" cy="1003709"/>
          </a:xfrm>
          <a:prstGeom prst="rect">
            <a:avLst/>
          </a:prstGeom>
        </p:spPr>
      </p:pic>
      <p:sp>
        <p:nvSpPr>
          <p:cNvPr id="54" name="TextBox 39"/>
          <p:cNvSpPr txBox="1">
            <a:spLocks noChangeArrowheads="1"/>
          </p:cNvSpPr>
          <p:nvPr/>
        </p:nvSpPr>
        <p:spPr bwMode="auto">
          <a:xfrm>
            <a:off x="10659280" y="2071665"/>
            <a:ext cx="9253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 err="1" smtClean="0">
                <a:latin typeface="Helvetica Neue"/>
                <a:ea typeface="Verdana" pitchFamily="34" charset="0"/>
                <a:cs typeface="Helvetica Neue"/>
              </a:rPr>
              <a:t>Memcached</a:t>
            </a:r>
            <a:r>
              <a:rPr lang="en-US" sz="1000" dirty="0" smtClean="0">
                <a:latin typeface="Helvetica Neue"/>
                <a:ea typeface="Verdana" pitchFamily="34" charset="0"/>
                <a:cs typeface="Helvetica Neue"/>
              </a:rPr>
              <a:t> </a:t>
            </a:r>
            <a:r>
              <a:rPr lang="en-US" sz="1000" dirty="0" err="1" smtClean="0">
                <a:latin typeface="Helvetica Neue"/>
                <a:ea typeface="Verdana" pitchFamily="34" charset="0"/>
                <a:cs typeface="Helvetica Neue"/>
              </a:rPr>
              <a:t>elasticache</a:t>
            </a:r>
            <a:endParaRPr lang="en-US" sz="1000" dirty="0" smtClean="0">
              <a:latin typeface="Helvetica Neue"/>
              <a:ea typeface="Verdana" pitchFamily="34" charset="0"/>
              <a:cs typeface="Helvetica Neue"/>
            </a:endParaRPr>
          </a:p>
        </p:txBody>
      </p:sp>
      <p:cxnSp>
        <p:nvCxnSpPr>
          <p:cNvPr id="56" name="Elbow Connector 55"/>
          <p:cNvCxnSpPr>
            <a:endCxn id="52" idx="2"/>
          </p:cNvCxnSpPr>
          <p:nvPr/>
        </p:nvCxnSpPr>
        <p:spPr>
          <a:xfrm flipV="1">
            <a:off x="10202080" y="3383151"/>
            <a:ext cx="880685" cy="35616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9667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 animBg="1"/>
      <p:bldP spid="21" grpId="0"/>
      <p:bldP spid="23" grpId="0"/>
      <p:bldP spid="30" grpId="0" animBg="1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Web Services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20000" y="1825625"/>
            <a:ext cx="701533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With a basic template for our micro service we are now able to add new services.</a:t>
            </a:r>
            <a:endParaRPr lang="en-US" dirty="0"/>
          </a:p>
          <a:p>
            <a:r>
              <a:rPr lang="en-US" dirty="0" smtClean="0"/>
              <a:t>Each of our service handles a feature or our learning platform and we identify each service with a base path. </a:t>
            </a:r>
          </a:p>
          <a:p>
            <a:r>
              <a:rPr lang="en-US" dirty="0" smtClean="0"/>
              <a:t>Our services include</a:t>
            </a:r>
          </a:p>
          <a:p>
            <a:pPr lvl="1"/>
            <a:r>
              <a:rPr lang="en-US" dirty="0" smtClean="0"/>
              <a:t>/learn (delivers learning content)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lrs</a:t>
            </a:r>
            <a:r>
              <a:rPr lang="en-US" dirty="0" smtClean="0"/>
              <a:t> (learning record store service for tracking)</a:t>
            </a:r>
          </a:p>
          <a:p>
            <a:pPr lvl="1"/>
            <a:r>
              <a:rPr lang="en-US" dirty="0" smtClean="0"/>
              <a:t>/authenticate (authenticate and user management)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> (configure course and delivery app)</a:t>
            </a:r>
          </a:p>
          <a:p>
            <a:pPr lvl="1"/>
            <a:r>
              <a:rPr lang="en-US" dirty="0" smtClean="0"/>
              <a:t>/author (author course)</a:t>
            </a:r>
          </a:p>
          <a:p>
            <a:pPr lvl="1"/>
            <a:r>
              <a:rPr lang="en-US" dirty="0" smtClean="0"/>
              <a:t>/teach (curriculum management service)</a:t>
            </a:r>
          </a:p>
          <a:p>
            <a:pPr lvl="1"/>
            <a:r>
              <a:rPr lang="en-US" dirty="0" smtClean="0"/>
              <a:t>/share (social media integration and collaboration)</a:t>
            </a:r>
            <a:endParaRPr lang="en-US" dirty="0"/>
          </a:p>
        </p:txBody>
      </p:sp>
      <p:pic>
        <p:nvPicPr>
          <p:cNvPr id="4" name="Picture 3" descr="ElementsPlatform_Infographic_Homep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231" y="1471369"/>
            <a:ext cx="4151244" cy="515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Redundancy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</a:t>
            </a:r>
            <a:r>
              <a:rPr lang="en-US" dirty="0" smtClean="0"/>
              <a:t>uplication </a:t>
            </a:r>
            <a:r>
              <a:rPr lang="en-US" dirty="0"/>
              <a:t>of critical </a:t>
            </a:r>
            <a:r>
              <a:rPr lang="en-US" dirty="0" smtClean="0"/>
              <a:t>components</a:t>
            </a:r>
            <a:r>
              <a:rPr lang="en-US" dirty="0"/>
              <a:t> or functions of a system with the intention of increasing reliability of </a:t>
            </a:r>
            <a:r>
              <a:rPr lang="en-US" dirty="0" smtClean="0"/>
              <a:t>a system</a:t>
            </a:r>
          </a:p>
          <a:p>
            <a:r>
              <a:rPr lang="en-US" dirty="0" smtClean="0"/>
              <a:t>Most of AWS managed services offer redundancy either by default or through configuration</a:t>
            </a:r>
          </a:p>
          <a:p>
            <a:r>
              <a:rPr lang="en-US" dirty="0" smtClean="0"/>
              <a:t>With auto scale groups you are able to scale across multiple AZ</a:t>
            </a:r>
          </a:p>
          <a:p>
            <a:pPr lvl="1"/>
            <a:r>
              <a:rPr lang="en-US" dirty="0" smtClean="0"/>
              <a:t>It is recommended that for any production service you have at least two instance spread across availability zones</a:t>
            </a:r>
          </a:p>
          <a:p>
            <a:r>
              <a:rPr lang="en-US" dirty="0" smtClean="0"/>
              <a:t>It is important to understand the limitations of any managed service which you use.</a:t>
            </a:r>
          </a:p>
          <a:p>
            <a:pPr lvl="1"/>
            <a:r>
              <a:rPr lang="en-US" dirty="0" err="1" smtClean="0"/>
              <a:t>ElastiCache</a:t>
            </a:r>
            <a:r>
              <a:rPr lang="en-US" dirty="0" smtClean="0"/>
              <a:t> clusters are available in one availability zone.</a:t>
            </a:r>
          </a:p>
          <a:p>
            <a:pPr lvl="2"/>
            <a:r>
              <a:rPr lang="en-US" dirty="0" smtClean="0"/>
              <a:t>For </a:t>
            </a:r>
            <a:r>
              <a:rPr lang="en-US" dirty="0" err="1" smtClean="0"/>
              <a:t>redis</a:t>
            </a:r>
            <a:r>
              <a:rPr lang="en-US" dirty="0" smtClean="0"/>
              <a:t> you have to create read replicas in different AZ’s.</a:t>
            </a:r>
          </a:p>
          <a:p>
            <a:pPr lvl="2"/>
            <a:r>
              <a:rPr lang="en-US" dirty="0" err="1" smtClean="0"/>
              <a:t>Memcached</a:t>
            </a:r>
            <a:r>
              <a:rPr lang="en-US" dirty="0" smtClean="0"/>
              <a:t> needs to be configured for clustering.</a:t>
            </a:r>
          </a:p>
          <a:p>
            <a:pPr lvl="2"/>
            <a:r>
              <a:rPr lang="en-US" dirty="0" smtClean="0"/>
              <a:t>Each instance needs to connect to its AZ’s node.</a:t>
            </a:r>
          </a:p>
        </p:txBody>
      </p:sp>
    </p:spTree>
    <p:extLst>
      <p:ext uri="{BB962C8B-B14F-4D97-AF65-F5344CB8AC3E}">
        <p14:creationId xmlns:p14="http://schemas.microsoft.com/office/powerpoint/2010/main" val="13322122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availability = (total time – down time) / total time</a:t>
            </a:r>
          </a:p>
          <a:p>
            <a:pPr lvl="1"/>
            <a:r>
              <a:rPr lang="en-US" dirty="0" smtClean="0"/>
              <a:t>(525949(minutes in a year) – 10080(minutes in a week)) / 525949</a:t>
            </a:r>
          </a:p>
          <a:p>
            <a:pPr lvl="2"/>
            <a:r>
              <a:rPr lang="en-US" dirty="0" smtClean="0"/>
              <a:t>= .98 or 98% that one nine</a:t>
            </a:r>
            <a:endParaRPr lang="en-US" dirty="0"/>
          </a:p>
          <a:p>
            <a:r>
              <a:rPr lang="en-US" dirty="0" smtClean="0"/>
              <a:t>Consider AWS’s SLA’s</a:t>
            </a:r>
          </a:p>
          <a:p>
            <a:pPr lvl="1"/>
            <a:r>
              <a:rPr lang="en-US" dirty="0" smtClean="0"/>
              <a:t>S3 99.9% </a:t>
            </a:r>
            <a:r>
              <a:rPr lang="en-US" dirty="0" smtClean="0">
                <a:hlinkClick r:id="rId2"/>
              </a:rPr>
              <a:t>aws.amazon.com/s3/</a:t>
            </a:r>
            <a:r>
              <a:rPr lang="en-US" dirty="0" err="1" smtClean="0">
                <a:hlinkClick r:id="rId2"/>
              </a:rPr>
              <a:t>sla</a:t>
            </a:r>
            <a:r>
              <a:rPr lang="en-US" dirty="0" smtClean="0"/>
              <a:t> but designed for 99.99%</a:t>
            </a:r>
          </a:p>
          <a:p>
            <a:pPr lvl="1"/>
            <a:r>
              <a:rPr lang="en-US" dirty="0"/>
              <a:t>EC2 99.95% </a:t>
            </a:r>
            <a:r>
              <a:rPr lang="en-US" dirty="0" smtClean="0">
                <a:hlinkClick r:id="rId3"/>
              </a:rPr>
              <a:t>aws.amazon.com/ec2/</a:t>
            </a:r>
            <a:r>
              <a:rPr lang="en-US" dirty="0" err="1" smtClean="0">
                <a:hlinkClick r:id="rId3"/>
              </a:rPr>
              <a:t>sla</a:t>
            </a:r>
            <a:endParaRPr lang="en-US" dirty="0" smtClean="0"/>
          </a:p>
          <a:p>
            <a:pPr lvl="1"/>
            <a:r>
              <a:rPr lang="en-US" dirty="0"/>
              <a:t>RDS 99.95% </a:t>
            </a:r>
            <a:r>
              <a:rPr lang="en-US" dirty="0" smtClean="0">
                <a:hlinkClick r:id="rId4"/>
              </a:rPr>
              <a:t>aws.amazon.com/</a:t>
            </a:r>
            <a:r>
              <a:rPr lang="en-US" dirty="0" err="1" smtClean="0">
                <a:hlinkClick r:id="rId4"/>
              </a:rPr>
              <a:t>rds</a:t>
            </a:r>
            <a:r>
              <a:rPr lang="en-US" dirty="0" smtClean="0">
                <a:hlinkClick r:id="rId4"/>
              </a:rPr>
              <a:t>/</a:t>
            </a:r>
            <a:r>
              <a:rPr lang="en-US" dirty="0" err="1" smtClean="0">
                <a:hlinkClick r:id="rId4"/>
              </a:rPr>
              <a:t>sla</a:t>
            </a:r>
            <a:endParaRPr lang="en-US" dirty="0"/>
          </a:p>
          <a:p>
            <a:r>
              <a:rPr lang="en-US" dirty="0" smtClean="0"/>
              <a:t>By using AWS as you infrastructure for your application all you need to worry about is that your application is deployed and ready to respond.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56212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probability that an item will remain intact and accessible.</a:t>
            </a:r>
          </a:p>
          <a:p>
            <a:pPr lvl="1"/>
            <a:r>
              <a:rPr lang="en-US" dirty="0" smtClean="0"/>
              <a:t>S3 defined durability as : “the probability that the object will remain intact and accessible after a period of one year.”</a:t>
            </a:r>
          </a:p>
          <a:p>
            <a:pPr lvl="2"/>
            <a:r>
              <a:rPr lang="en-US" dirty="0" smtClean="0"/>
              <a:t>S3 durability is an astonishing </a:t>
            </a:r>
            <a:r>
              <a:rPr lang="en-US" dirty="0"/>
              <a:t> 99.999999999</a:t>
            </a:r>
            <a:r>
              <a:rPr lang="en-US" dirty="0" smtClean="0"/>
              <a:t>%</a:t>
            </a:r>
          </a:p>
          <a:p>
            <a:pPr lvl="3"/>
            <a:r>
              <a:rPr lang="en-US" dirty="0" smtClean="0"/>
              <a:t>If you store 10,000 objects in s3, on average you may loose one of them every 10 million years.</a:t>
            </a:r>
          </a:p>
          <a:p>
            <a:r>
              <a:rPr lang="en-US" dirty="0" smtClean="0"/>
              <a:t>Many of AWS’s services rely on s3 to increase its own durability.</a:t>
            </a:r>
          </a:p>
          <a:p>
            <a:pPr lvl="1"/>
            <a:r>
              <a:rPr lang="en-US" dirty="0" smtClean="0"/>
              <a:t>Example Elastic block storage can perform snapshots on your data and store it on S3 leveraging its high availability and durability.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319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47428100-C732-4B2E-A30A-5273F581A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3731</TotalTime>
  <Words>1031</Words>
  <Application>Microsoft Macintosh PowerPoint</Application>
  <PresentationFormat>Custom</PresentationFormat>
  <Paragraphs>161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Depth</vt:lpstr>
      <vt:lpstr>Riptide Elements®</vt:lpstr>
      <vt:lpstr>Platform Requirements</vt:lpstr>
      <vt:lpstr>Elements AWS Philosophy</vt:lpstr>
      <vt:lpstr>Scalability</vt:lpstr>
      <vt:lpstr>Elements AWS Microservice aproach</vt:lpstr>
      <vt:lpstr>Elements Web Services</vt:lpstr>
      <vt:lpstr>Redundancy</vt:lpstr>
      <vt:lpstr>High Availability</vt:lpstr>
      <vt:lpstr>Durability</vt:lpstr>
      <vt:lpstr>Multi-tenancy</vt:lpstr>
      <vt:lpstr>LRS</vt:lpstr>
      <vt:lpstr>Integration Strategy</vt:lpstr>
      <vt:lpstr>Putting it all together</vt:lpstr>
      <vt:lpstr>Questions: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Overcoming the Limitations Of an LMS</dc:title>
  <dc:creator>Jhorlin De Armas</dc:creator>
  <cp:lastModifiedBy>Nick Washburn</cp:lastModifiedBy>
  <cp:revision>171</cp:revision>
  <dcterms:created xsi:type="dcterms:W3CDTF">2014-03-17T12:59:44Z</dcterms:created>
  <dcterms:modified xsi:type="dcterms:W3CDTF">2014-09-23T21:23:34Z</dcterms:modified>
</cp:coreProperties>
</file>