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82" d="100"/>
          <a:sy n="82" d="100"/>
        </p:scale>
        <p:origin x="4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Haga clic para modificar el estilo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9/9/2021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9/9/2021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9/9/2021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Métricas de calidad</a:t>
            </a:r>
            <a:endParaRPr lang="es-CO" dirty="0"/>
          </a:p>
        </p:txBody>
      </p:sp>
      <p:sp>
        <p:nvSpPr>
          <p:cNvPr id="3" name="Subtítulo 2"/>
          <p:cNvSpPr>
            <a:spLocks noGrp="1"/>
          </p:cNvSpPr>
          <p:nvPr>
            <p:ph type="subTitle" idx="1"/>
          </p:nvPr>
        </p:nvSpPr>
        <p:spPr/>
        <p:txBody>
          <a:bodyPr/>
          <a:lstStyle/>
          <a:p>
            <a:r>
              <a:rPr lang="es-CO" dirty="0" smtClean="0"/>
              <a:t>Tipos importancias beneficios </a:t>
            </a:r>
            <a:endParaRPr lang="es-CO"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220" y="328246"/>
            <a:ext cx="8273561" cy="3364523"/>
          </a:xfrm>
          <a:prstGeom prst="rect">
            <a:avLst/>
          </a:prstGeom>
        </p:spPr>
      </p:pic>
    </p:spTree>
    <p:extLst>
      <p:ext uri="{BB962C8B-B14F-4D97-AF65-F5344CB8AC3E}">
        <p14:creationId xmlns:p14="http://schemas.microsoft.com/office/powerpoint/2010/main" val="1214300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Que es una métrica</a:t>
            </a:r>
            <a:endParaRPr lang="es-CO" dirty="0"/>
          </a:p>
        </p:txBody>
      </p:sp>
      <p:sp>
        <p:nvSpPr>
          <p:cNvPr id="7" name="CuadroTexto 6"/>
          <p:cNvSpPr txBox="1"/>
          <p:nvPr/>
        </p:nvSpPr>
        <p:spPr>
          <a:xfrm>
            <a:off x="480646" y="2543908"/>
            <a:ext cx="10901352" cy="2862322"/>
          </a:xfrm>
          <a:prstGeom prst="rect">
            <a:avLst/>
          </a:prstGeom>
          <a:noFill/>
        </p:spPr>
        <p:txBody>
          <a:bodyPr wrap="square" rtlCol="0">
            <a:spAutoFit/>
          </a:bodyPr>
          <a:lstStyle/>
          <a:p>
            <a:r>
              <a:rPr lang="es-CO" dirty="0"/>
              <a:t>Una métrica de software se refiere a aquella aplicación continua de técnicas basadas en la medida de los procesos de desarrollo del software, para producir una información de gestión significativa al mismo tiempo que se mejoran aquellos procesos y sus productos. </a:t>
            </a:r>
          </a:p>
          <a:p>
            <a:r>
              <a:rPr lang="es-CO" dirty="0"/>
              <a:t>Otra de las definiciones dice que una métrica es: “Un Método y una escala cuantitativos que pueden ser usados para determinar el valor que toma cierta característica en un producto de software concreto”. </a:t>
            </a:r>
          </a:p>
          <a:p>
            <a:r>
              <a:rPr lang="es-CO" dirty="0"/>
              <a:t>También puede ser definida como: “Una función que toma como entrada cierta información del software que se está midiendo, y que devuelve como salida un valor numérico sencillo, el cual es interpretada, como el grado en que el producto de software posee un atributo dado que afecta a su calidad”. </a:t>
            </a:r>
            <a:endParaRPr lang="es-CO"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280" y="234462"/>
            <a:ext cx="2461495" cy="1559168"/>
          </a:xfrm>
          <a:prstGeom prst="rect">
            <a:avLst/>
          </a:prstGeom>
        </p:spPr>
      </p:pic>
    </p:spTree>
    <p:extLst>
      <p:ext uri="{BB962C8B-B14F-4D97-AF65-F5344CB8AC3E}">
        <p14:creationId xmlns:p14="http://schemas.microsoft.com/office/powerpoint/2010/main" val="318972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Características métricas de software </a:t>
            </a:r>
            <a:endParaRPr lang="es-CO" dirty="0"/>
          </a:p>
        </p:txBody>
      </p:sp>
      <p:sp>
        <p:nvSpPr>
          <p:cNvPr id="4" name="CuadroTexto 3"/>
          <p:cNvSpPr txBox="1"/>
          <p:nvPr/>
        </p:nvSpPr>
        <p:spPr>
          <a:xfrm>
            <a:off x="328246" y="2778369"/>
            <a:ext cx="11183816" cy="3416320"/>
          </a:xfrm>
          <a:prstGeom prst="rect">
            <a:avLst/>
          </a:prstGeom>
          <a:noFill/>
        </p:spPr>
        <p:txBody>
          <a:bodyPr wrap="square" rtlCol="0">
            <a:spAutoFit/>
          </a:bodyPr>
          <a:lstStyle/>
          <a:p>
            <a:r>
              <a:rPr lang="es-CO" dirty="0" smtClean="0"/>
              <a:t>Una métrica útil tiene que aplicar las siguientes características</a:t>
            </a:r>
          </a:p>
          <a:p>
            <a:endParaRPr lang="es-CO" dirty="0"/>
          </a:p>
          <a:p>
            <a:r>
              <a:rPr lang="es-CO" dirty="0" smtClean="0"/>
              <a:t>Cuantificables: deben ser basadas en realidades como hechos y no simplemente en opiniones </a:t>
            </a:r>
          </a:p>
          <a:p>
            <a:endParaRPr lang="es-CO" dirty="0"/>
          </a:p>
          <a:p>
            <a:r>
              <a:rPr lang="es-CO" dirty="0" smtClean="0"/>
              <a:t>Independientes: los recursos de software no pueden ser alterados por los miembros que las apliquen </a:t>
            </a:r>
          </a:p>
          <a:p>
            <a:endParaRPr lang="es-CO" dirty="0"/>
          </a:p>
          <a:p>
            <a:r>
              <a:rPr lang="es-CO" dirty="0" smtClean="0"/>
              <a:t>Explicable: Esta tiene que brindar registro con algún tipo de documentación para llevar un registro de esta </a:t>
            </a:r>
          </a:p>
          <a:p>
            <a:endParaRPr lang="es-CO" dirty="0"/>
          </a:p>
          <a:p>
            <a:r>
              <a:rPr lang="es-CO" dirty="0" smtClean="0"/>
              <a:t>Precisas: Estas tienen que cumplir con un nivel para que puedan ser aceptadas al momento de medirse </a:t>
            </a:r>
            <a:endParaRPr lang="es-CO" dirty="0"/>
          </a:p>
        </p:txBody>
      </p:sp>
    </p:spTree>
    <p:extLst>
      <p:ext uri="{BB962C8B-B14F-4D97-AF65-F5344CB8AC3E}">
        <p14:creationId xmlns:p14="http://schemas.microsoft.com/office/powerpoint/2010/main" val="317762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Métricas de productos </a:t>
            </a:r>
            <a:endParaRPr lang="es-CO" dirty="0"/>
          </a:p>
        </p:txBody>
      </p:sp>
      <p:sp>
        <p:nvSpPr>
          <p:cNvPr id="4" name="CuadroTexto 3"/>
          <p:cNvSpPr txBox="1"/>
          <p:nvPr/>
        </p:nvSpPr>
        <p:spPr>
          <a:xfrm>
            <a:off x="550985" y="2579077"/>
            <a:ext cx="11277600" cy="3693319"/>
          </a:xfrm>
          <a:prstGeom prst="rect">
            <a:avLst/>
          </a:prstGeom>
          <a:noFill/>
        </p:spPr>
        <p:txBody>
          <a:bodyPr wrap="square" rtlCol="0">
            <a:spAutoFit/>
          </a:bodyPr>
          <a:lstStyle/>
          <a:p>
            <a:r>
              <a:rPr lang="es-CO" dirty="0"/>
              <a:t>se argumenta que éstas deben ser enunciadas y utilizadas para </a:t>
            </a:r>
            <a:r>
              <a:rPr lang="es-CO" b="1" dirty="0"/>
              <a:t>administrar el proceso de desarrollo </a:t>
            </a:r>
            <a:r>
              <a:rPr lang="es-CO" dirty="0"/>
              <a:t>y debe ser conforme al </a:t>
            </a:r>
            <a:r>
              <a:rPr lang="es-CO" b="1" dirty="0"/>
              <a:t>producto de software particular</a:t>
            </a:r>
            <a:r>
              <a:rPr lang="es-CO" dirty="0"/>
              <a:t>. El proveedor de productos de software debe de </a:t>
            </a:r>
            <a:r>
              <a:rPr lang="es-CO" b="1" dirty="0"/>
              <a:t>recopilar </a:t>
            </a:r>
            <a:r>
              <a:rPr lang="es-CO" dirty="0"/>
              <a:t>y actuar sobre las medidas cuantitativas de la calidad de esos productos de software. </a:t>
            </a:r>
            <a:endParaRPr lang="es-CO" dirty="0" smtClean="0"/>
          </a:p>
          <a:p>
            <a:endParaRPr lang="es-CO" dirty="0" smtClean="0"/>
          </a:p>
          <a:p>
            <a:r>
              <a:rPr lang="es-CO" dirty="0"/>
              <a:t>Para recopilar información y reportar valores de métricas sobre bases regulares </a:t>
            </a:r>
            <a:endParaRPr lang="es-CO" dirty="0" smtClean="0"/>
          </a:p>
          <a:p>
            <a:endParaRPr lang="es-CO" dirty="0"/>
          </a:p>
          <a:p>
            <a:r>
              <a:rPr lang="es-CO" dirty="0"/>
              <a:t>Para identificar el actual nivel de desempeño por cada métrica </a:t>
            </a:r>
            <a:endParaRPr lang="es-CO" dirty="0" smtClean="0"/>
          </a:p>
          <a:p>
            <a:endParaRPr lang="es-CO" dirty="0"/>
          </a:p>
          <a:p>
            <a:r>
              <a:rPr lang="es-CO" dirty="0"/>
              <a:t>Para tomar la acción remedial si los niveles de las métricas crecen peor o exceden los niveles objetivos establecidos </a:t>
            </a:r>
            <a:endParaRPr lang="es-CO" dirty="0" smtClean="0"/>
          </a:p>
          <a:p>
            <a:endParaRPr lang="es-CO" dirty="0"/>
          </a:p>
          <a:p>
            <a:r>
              <a:rPr lang="es-CO" dirty="0"/>
              <a:t>Para establecer metas de mejoras especificas en términos de las mismas métricas </a:t>
            </a:r>
            <a:endParaRPr lang="es-CO" dirty="0"/>
          </a:p>
        </p:txBody>
      </p:sp>
    </p:spTree>
    <p:extLst>
      <p:ext uri="{BB962C8B-B14F-4D97-AF65-F5344CB8AC3E}">
        <p14:creationId xmlns:p14="http://schemas.microsoft.com/office/powerpoint/2010/main" val="22930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Métricas de procesos </a:t>
            </a:r>
            <a:endParaRPr lang="es-CO" dirty="0"/>
          </a:p>
        </p:txBody>
      </p:sp>
      <p:sp>
        <p:nvSpPr>
          <p:cNvPr id="4" name="CuadroTexto 3"/>
          <p:cNvSpPr txBox="1"/>
          <p:nvPr/>
        </p:nvSpPr>
        <p:spPr>
          <a:xfrm>
            <a:off x="486507" y="2356338"/>
            <a:ext cx="11218984" cy="2308324"/>
          </a:xfrm>
          <a:prstGeom prst="rect">
            <a:avLst/>
          </a:prstGeom>
          <a:noFill/>
        </p:spPr>
        <p:txBody>
          <a:bodyPr wrap="square" rtlCol="0">
            <a:spAutoFit/>
          </a:bodyPr>
          <a:lstStyle/>
          <a:p>
            <a:r>
              <a:rPr lang="es-CO" dirty="0"/>
              <a:t>Las métricas seleccionadas deben de ajustarse al proceso utilizado y si es posible, tener un </a:t>
            </a:r>
            <a:r>
              <a:rPr lang="es-CO" b="1" dirty="0"/>
              <a:t>impacto directo sobre la calidad de </a:t>
            </a:r>
            <a:r>
              <a:rPr lang="es-CO" b="1" dirty="0" smtClean="0"/>
              <a:t>software </a:t>
            </a:r>
            <a:r>
              <a:rPr lang="es-CO" dirty="0" smtClean="0"/>
              <a:t>para esto es importante recalcar </a:t>
            </a:r>
            <a:r>
              <a:rPr lang="es-CO" b="1" dirty="0" smtClean="0"/>
              <a:t>:</a:t>
            </a:r>
          </a:p>
          <a:p>
            <a:endParaRPr lang="es-CO" b="1" dirty="0"/>
          </a:p>
          <a:p>
            <a:r>
              <a:rPr lang="es-CO" dirty="0"/>
              <a:t>Qué tan bien el proceso de desarrollo está siendo llevado a cabo en términos de puntos de revisión y en objetivos de calidad en el proceso, siendo cumplidos en tiempo de </a:t>
            </a:r>
            <a:r>
              <a:rPr lang="es-CO" dirty="0" smtClean="0"/>
              <a:t>calendario</a:t>
            </a:r>
          </a:p>
          <a:p>
            <a:endParaRPr lang="es-CO" dirty="0"/>
          </a:p>
          <a:p>
            <a:r>
              <a:rPr lang="es-CO" dirty="0"/>
              <a:t>Qué tan </a:t>
            </a:r>
            <a:r>
              <a:rPr lang="es-CO" b="1" dirty="0"/>
              <a:t>efectivo es el proceso de desarrollo</a:t>
            </a:r>
            <a:r>
              <a:rPr lang="es-CO" dirty="0"/>
              <a:t>, al reducir la probabilidad que se introduzcan fallas o que cualquier </a:t>
            </a:r>
            <a:r>
              <a:rPr lang="es-CO" b="1" dirty="0"/>
              <a:t>falla introducida sea detectada </a:t>
            </a:r>
            <a:r>
              <a:rPr lang="es-CO" b="1" dirty="0" smtClean="0"/>
              <a:t> </a:t>
            </a:r>
            <a:endParaRPr lang="es-CO" b="1"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500" y="0"/>
            <a:ext cx="2857500" cy="2857500"/>
          </a:xfrm>
          <a:prstGeom prst="rect">
            <a:avLst/>
          </a:prstGeom>
        </p:spPr>
      </p:pic>
    </p:spTree>
    <p:extLst>
      <p:ext uri="{BB962C8B-B14F-4D97-AF65-F5344CB8AC3E}">
        <p14:creationId xmlns:p14="http://schemas.microsoft.com/office/powerpoint/2010/main" val="1159039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Uso de métricas</a:t>
            </a:r>
            <a:endParaRPr lang="es-CO" dirty="0"/>
          </a:p>
        </p:txBody>
      </p:sp>
      <p:sp>
        <p:nvSpPr>
          <p:cNvPr id="3" name="Marcador de texto 2"/>
          <p:cNvSpPr>
            <a:spLocks noGrp="1"/>
          </p:cNvSpPr>
          <p:nvPr>
            <p:ph type="body" idx="1"/>
          </p:nvPr>
        </p:nvSpPr>
        <p:spPr>
          <a:xfrm>
            <a:off x="814728" y="2174875"/>
            <a:ext cx="10567270" cy="576262"/>
          </a:xfrm>
        </p:spPr>
        <p:txBody>
          <a:bodyPr/>
          <a:lstStyle/>
          <a:p>
            <a:r>
              <a:rPr lang="es-CO" dirty="0" smtClean="0"/>
              <a:t>Podemos encontrar los siguientes niveles en estas </a:t>
            </a:r>
            <a:endParaRPr lang="es-CO" dirty="0"/>
          </a:p>
        </p:txBody>
      </p:sp>
      <p:sp>
        <p:nvSpPr>
          <p:cNvPr id="4" name="Marcador de contenido 3"/>
          <p:cNvSpPr>
            <a:spLocks noGrp="1"/>
          </p:cNvSpPr>
          <p:nvPr>
            <p:ph sz="half" idx="2"/>
          </p:nvPr>
        </p:nvSpPr>
        <p:spPr/>
        <p:txBody>
          <a:bodyPr/>
          <a:lstStyle/>
          <a:p>
            <a:r>
              <a:rPr lang="es-CO" b="1" dirty="0" smtClean="0"/>
              <a:t>Proceso inicial:</a:t>
            </a:r>
            <a:r>
              <a:rPr lang="es-CO" dirty="0" smtClean="0"/>
              <a:t> Su </a:t>
            </a:r>
            <a:r>
              <a:rPr lang="es-CO" dirty="0"/>
              <a:t>objetivo es formar una base de comparación con la forma en que las mejoras se realicen y se incremente la madurez </a:t>
            </a:r>
            <a:endParaRPr lang="es-CO" dirty="0" smtClean="0"/>
          </a:p>
          <a:p>
            <a:r>
              <a:rPr lang="es-CO" b="1" dirty="0" smtClean="0"/>
              <a:t>Proceso repetible:</a:t>
            </a:r>
            <a:r>
              <a:rPr lang="es-CO" dirty="0" smtClean="0"/>
              <a:t> </a:t>
            </a:r>
            <a:r>
              <a:rPr lang="es-CO" dirty="0"/>
              <a:t>Las métricas a este segundo nivel incluyen como objetivos de medición los siguientes </a:t>
            </a:r>
            <a:r>
              <a:rPr lang="es-CO" dirty="0" smtClean="0"/>
              <a:t>calidad de esfuerzo, duración, tamaño y volatilidad de los requerimientos y esfuerzo del trabajo personal </a:t>
            </a:r>
            <a:endParaRPr lang="es-CO" dirty="0"/>
          </a:p>
        </p:txBody>
      </p:sp>
      <p:sp>
        <p:nvSpPr>
          <p:cNvPr id="6" name="Marcador de contenido 5"/>
          <p:cNvSpPr>
            <a:spLocks noGrp="1"/>
          </p:cNvSpPr>
          <p:nvPr>
            <p:ph sz="quarter" idx="4"/>
          </p:nvPr>
        </p:nvSpPr>
        <p:spPr/>
        <p:txBody>
          <a:bodyPr>
            <a:normAutofit fontScale="85000" lnSpcReduction="10000"/>
          </a:bodyPr>
          <a:lstStyle/>
          <a:p>
            <a:r>
              <a:rPr lang="es-CO" b="1" dirty="0"/>
              <a:t>Proceso </a:t>
            </a:r>
            <a:r>
              <a:rPr lang="es-CO" b="1" dirty="0" smtClean="0"/>
              <a:t>definido: </a:t>
            </a:r>
            <a:r>
              <a:rPr lang="es-CO" dirty="0"/>
              <a:t>En este nivel de madurez, se recomienda evaluar la complejidad de los requerimientos, el diseño, el código y los planes de prueba, y evaluar la calidad de los requerimientos del diseño del código y de las pruebas. En términos </a:t>
            </a:r>
            <a:r>
              <a:rPr lang="es-CO" dirty="0" smtClean="0"/>
              <a:t>de </a:t>
            </a:r>
            <a:r>
              <a:rPr lang="es-CO" dirty="0"/>
              <a:t>complejidad </a:t>
            </a:r>
            <a:endParaRPr lang="es-CO" dirty="0" smtClean="0"/>
          </a:p>
          <a:p>
            <a:r>
              <a:rPr lang="es-CO" b="1" dirty="0"/>
              <a:t>Proceso </a:t>
            </a:r>
            <a:r>
              <a:rPr lang="es-CO" b="1" dirty="0" smtClean="0"/>
              <a:t>Administrado: </a:t>
            </a:r>
            <a:r>
              <a:rPr lang="es-CO" dirty="0"/>
              <a:t>En este nivel la retroalimentación determina cómo son asignados los recursos pues las actividades básicas por sí mismas no cambian. Las métricas recolectadas son utilizadas para encontrar y estabilizar el proceso, así la productividad y la calidad coinciden con las expectativas </a:t>
            </a:r>
            <a:endParaRPr lang="es-CO" dirty="0"/>
          </a:p>
        </p:txBody>
      </p:sp>
    </p:spTree>
    <p:extLst>
      <p:ext uri="{BB962C8B-B14F-4D97-AF65-F5344CB8AC3E}">
        <p14:creationId xmlns:p14="http://schemas.microsoft.com/office/powerpoint/2010/main" val="133111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5"/>
          <p:cNvSpPr txBox="1">
            <a:spLocks/>
          </p:cNvSpPr>
          <p:nvPr/>
        </p:nvSpPr>
        <p:spPr>
          <a:xfrm>
            <a:off x="513446" y="652707"/>
            <a:ext cx="10811046" cy="847847"/>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CO" b="1" dirty="0"/>
              <a:t>Optimización del </a:t>
            </a:r>
            <a:r>
              <a:rPr lang="es-CO" b="1" dirty="0" smtClean="0"/>
              <a:t>Proceso: </a:t>
            </a:r>
            <a:r>
              <a:rPr lang="es-CO" dirty="0"/>
              <a:t>A este nivel las métricas de las actividades son utilizadas para mejorar el proceso </a:t>
            </a:r>
            <a:endParaRPr lang="es-CO"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4214" y="1407424"/>
            <a:ext cx="5622681" cy="5014257"/>
          </a:xfrm>
          <a:prstGeom prst="rect">
            <a:avLst/>
          </a:prstGeom>
        </p:spPr>
      </p:pic>
    </p:spTree>
    <p:extLst>
      <p:ext uri="{BB962C8B-B14F-4D97-AF65-F5344CB8AC3E}">
        <p14:creationId xmlns:p14="http://schemas.microsoft.com/office/powerpoint/2010/main" val="54542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183</TotalTime>
  <Words>598</Words>
  <Application>Microsoft Office PowerPoint</Application>
  <PresentationFormat>Panorámica</PresentationFormat>
  <Paragraphs>39</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Gothic</vt:lpstr>
      <vt:lpstr>Wingdings 2</vt:lpstr>
      <vt:lpstr>Citable</vt:lpstr>
      <vt:lpstr>Métricas de calidad</vt:lpstr>
      <vt:lpstr>Que es una métrica</vt:lpstr>
      <vt:lpstr>Características métricas de software </vt:lpstr>
      <vt:lpstr>Métricas de productos </vt:lpstr>
      <vt:lpstr>Métricas de procesos </vt:lpstr>
      <vt:lpstr>Uso de métricas</vt:lpstr>
      <vt:lpstr>Presentación de PowerPoint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Métricas de calidad</dc:title>
  <dc:creator>Usuario</dc:creator>
  <cp:lastModifiedBy>Usuario</cp:lastModifiedBy>
  <cp:revision>7</cp:revision>
  <dcterms:created xsi:type="dcterms:W3CDTF">2021-09-09T12:15:06Z</dcterms:created>
  <dcterms:modified xsi:type="dcterms:W3CDTF">2021-09-09T15:18:58Z</dcterms:modified>
</cp:coreProperties>
</file>