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DM Sans Bold" charset="1" panose="00000000000000000000"/>
      <p:regular r:id="rId20"/>
    </p:embeddedFont>
    <p:embeddedFont>
      <p:font typeface="DM San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8.png" Type="http://schemas.openxmlformats.org/officeDocument/2006/relationships/image"/><Relationship Id="rId3" Target="../media/image2.png" Type="http://schemas.openxmlformats.org/officeDocument/2006/relationships/image"/><Relationship Id="rId30" Target="../media/image39.png" Type="http://schemas.openxmlformats.org/officeDocument/2006/relationships/image"/><Relationship Id="rId31" Target="../media/image40.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2.png" Type="http://schemas.openxmlformats.org/officeDocument/2006/relationships/image"/><Relationship Id="rId16" Target="../media/image4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2.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5.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2730220" y="2890544"/>
            <a:ext cx="12827560" cy="3201024"/>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ECUACIONES DIFERENCIALES</a:t>
            </a:r>
          </a:p>
        </p:txBody>
      </p:sp>
      <p:sp>
        <p:nvSpPr>
          <p:cNvPr name="TextBox 18" id="18"/>
          <p:cNvSpPr txBox="true"/>
          <p:nvPr/>
        </p:nvSpPr>
        <p:spPr>
          <a:xfrm rot="0">
            <a:off x="3822161" y="7228869"/>
            <a:ext cx="10643678" cy="577999"/>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Univ. JHOSELIN SOFIA MARCA MAMANI</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486519" y="3185840"/>
            <a:ext cx="6633992" cy="5832142"/>
          </a:xfrm>
          <a:custGeom>
            <a:avLst/>
            <a:gdLst/>
            <a:ahLst/>
            <a:cxnLst/>
            <a:rect r="r" b="b" t="t" l="l"/>
            <a:pathLst>
              <a:path h="5832142" w="6633992">
                <a:moveTo>
                  <a:pt x="0" y="0"/>
                </a:moveTo>
                <a:lnTo>
                  <a:pt x="6633992" y="0"/>
                </a:lnTo>
                <a:lnTo>
                  <a:pt x="6633992" y="5832143"/>
                </a:lnTo>
                <a:lnTo>
                  <a:pt x="0" y="5832143"/>
                </a:lnTo>
                <a:lnTo>
                  <a:pt x="0" y="0"/>
                </a:lnTo>
                <a:close/>
              </a:path>
            </a:pathLst>
          </a:custGeom>
          <a:blipFill>
            <a:blip r:embed="rId29"/>
            <a:stretch>
              <a:fillRect l="-38132" t="0" r="-30754" b="-3981"/>
            </a:stretch>
          </a:blipFill>
        </p:spPr>
      </p:sp>
      <p:sp>
        <p:nvSpPr>
          <p:cNvPr name="Freeform 17" id="17"/>
          <p:cNvSpPr/>
          <p:nvPr/>
        </p:nvSpPr>
        <p:spPr>
          <a:xfrm flipH="false" flipV="false" rot="0">
            <a:off x="8330061" y="3420382"/>
            <a:ext cx="9957939" cy="1788851"/>
          </a:xfrm>
          <a:custGeom>
            <a:avLst/>
            <a:gdLst/>
            <a:ahLst/>
            <a:cxnLst/>
            <a:rect r="r" b="b" t="t" l="l"/>
            <a:pathLst>
              <a:path h="1788851" w="9957939">
                <a:moveTo>
                  <a:pt x="0" y="0"/>
                </a:moveTo>
                <a:lnTo>
                  <a:pt x="9957939" y="0"/>
                </a:lnTo>
                <a:lnTo>
                  <a:pt x="9957939" y="1788851"/>
                </a:lnTo>
                <a:lnTo>
                  <a:pt x="0" y="1788851"/>
                </a:lnTo>
                <a:lnTo>
                  <a:pt x="0" y="0"/>
                </a:lnTo>
                <a:close/>
              </a:path>
            </a:pathLst>
          </a:custGeom>
          <a:blipFill>
            <a:blip r:embed="rId30"/>
            <a:stretch>
              <a:fillRect l="0" t="0" r="0" b="0"/>
            </a:stretch>
          </a:blipFill>
        </p:spPr>
      </p:sp>
      <p:sp>
        <p:nvSpPr>
          <p:cNvPr name="Freeform 18" id="18"/>
          <p:cNvSpPr/>
          <p:nvPr/>
        </p:nvSpPr>
        <p:spPr>
          <a:xfrm flipH="false" flipV="false" rot="0">
            <a:off x="8330061" y="5704533"/>
            <a:ext cx="10952519" cy="2468806"/>
          </a:xfrm>
          <a:custGeom>
            <a:avLst/>
            <a:gdLst/>
            <a:ahLst/>
            <a:cxnLst/>
            <a:rect r="r" b="b" t="t" l="l"/>
            <a:pathLst>
              <a:path h="2468806" w="10952519">
                <a:moveTo>
                  <a:pt x="0" y="0"/>
                </a:moveTo>
                <a:lnTo>
                  <a:pt x="10952519" y="0"/>
                </a:lnTo>
                <a:lnTo>
                  <a:pt x="10952519" y="2468806"/>
                </a:lnTo>
                <a:lnTo>
                  <a:pt x="0" y="2468806"/>
                </a:lnTo>
                <a:lnTo>
                  <a:pt x="0" y="0"/>
                </a:lnTo>
                <a:close/>
              </a:path>
            </a:pathLst>
          </a:custGeom>
          <a:blipFill>
            <a:blip r:embed="rId31"/>
            <a:stretch>
              <a:fillRect l="0" t="0" r="0" b="0"/>
            </a:stretch>
          </a:blipFill>
        </p:spPr>
      </p:sp>
      <p:sp>
        <p:nvSpPr>
          <p:cNvPr name="TextBox 19" id="19"/>
          <p:cNvSpPr txBox="true"/>
          <p:nvPr/>
        </p:nvSpPr>
        <p:spPr>
          <a:xfrm rot="0">
            <a:off x="120575" y="880660"/>
            <a:ext cx="14139851" cy="2047996"/>
          </a:xfrm>
          <a:prstGeom prst="rect">
            <a:avLst/>
          </a:prstGeom>
        </p:spPr>
        <p:txBody>
          <a:bodyPr anchor="t" rtlCol="false" tIns="0" lIns="0" bIns="0" rIns="0">
            <a:spAutoFit/>
          </a:bodyPr>
          <a:lstStyle/>
          <a:p>
            <a:pPr algn="ctr">
              <a:lnSpc>
                <a:spcPts val="7869"/>
              </a:lnSpc>
            </a:pPr>
            <a:r>
              <a:rPr lang="en-US" sz="8113" b="true">
                <a:solidFill>
                  <a:srgbClr val="000000"/>
                </a:solidFill>
                <a:latin typeface="DM Sans Bold"/>
                <a:ea typeface="DM Sans Bold"/>
                <a:cs typeface="DM Sans Bold"/>
                <a:sym typeface="DM Sans Bold"/>
              </a:rPr>
              <a:t>RUNGE-KUTTA EN EXCEL</a:t>
            </a:r>
          </a:p>
          <a:p>
            <a:pPr algn="ctr" marL="0" indent="0" lvl="1">
              <a:lnSpc>
                <a:spcPts val="7869"/>
              </a:lnSpc>
              <a:spcBef>
                <a:spcPct val="0"/>
              </a:spcBef>
            </a:pPr>
            <a:r>
              <a:rPr lang="en-US" b="true" sz="8113">
                <a:solidFill>
                  <a:srgbClr val="000000"/>
                </a:solidFill>
                <a:latin typeface="DM Sans Bold"/>
                <a:ea typeface="DM Sans Bold"/>
                <a:cs typeface="DM Sans Bold"/>
                <a:sym typeface="DM Sans Bold"/>
              </a:rPr>
              <a:t>FORMULAS: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2342240" y="1817686"/>
            <a:ext cx="13603521" cy="7781298"/>
          </a:xfrm>
          <a:custGeom>
            <a:avLst/>
            <a:gdLst/>
            <a:ahLst/>
            <a:cxnLst/>
            <a:rect r="r" b="b" t="t" l="l"/>
            <a:pathLst>
              <a:path h="7781298" w="13603521">
                <a:moveTo>
                  <a:pt x="0" y="0"/>
                </a:moveTo>
                <a:lnTo>
                  <a:pt x="13603520" y="0"/>
                </a:lnTo>
                <a:lnTo>
                  <a:pt x="13603520" y="7781298"/>
                </a:lnTo>
                <a:lnTo>
                  <a:pt x="0" y="7781298"/>
                </a:lnTo>
                <a:lnTo>
                  <a:pt x="0" y="0"/>
                </a:lnTo>
                <a:close/>
              </a:path>
            </a:pathLst>
          </a:custGeom>
          <a:blipFill>
            <a:blip r:embed="rId29"/>
            <a:stretch>
              <a:fillRect l="0" t="0" r="-69483" b="0"/>
            </a:stretch>
          </a:blipFill>
        </p:spPr>
      </p:sp>
      <p:sp>
        <p:nvSpPr>
          <p:cNvPr name="TextBox 17" id="17"/>
          <p:cNvSpPr txBox="true"/>
          <p:nvPr/>
        </p:nvSpPr>
        <p:spPr>
          <a:xfrm rot="0">
            <a:off x="120575" y="880660"/>
            <a:ext cx="14139851" cy="1052005"/>
          </a:xfrm>
          <a:prstGeom prst="rect">
            <a:avLst/>
          </a:prstGeom>
        </p:spPr>
        <p:txBody>
          <a:bodyPr anchor="t" rtlCol="false" tIns="0" lIns="0" bIns="0" rIns="0">
            <a:spAutoFit/>
          </a:bodyPr>
          <a:lstStyle/>
          <a:p>
            <a:pPr algn="ctr" marL="0" indent="0" lvl="1">
              <a:lnSpc>
                <a:spcPts val="7869"/>
              </a:lnSpc>
              <a:spcBef>
                <a:spcPct val="0"/>
              </a:spcBef>
            </a:pPr>
            <a:r>
              <a:rPr lang="en-US" b="true" sz="8113">
                <a:solidFill>
                  <a:srgbClr val="000000"/>
                </a:solidFill>
                <a:latin typeface="DM Sans Bold"/>
                <a:ea typeface="DM Sans Bold"/>
                <a:cs typeface="DM Sans Bold"/>
                <a:sym typeface="DM Sans Bold"/>
              </a:rPr>
              <a:t>RUNGE-KUTTA EN EXCEL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3275984" y="2066565"/>
            <a:ext cx="10513354" cy="7542637"/>
          </a:xfrm>
          <a:custGeom>
            <a:avLst/>
            <a:gdLst/>
            <a:ahLst/>
            <a:cxnLst/>
            <a:rect r="r" b="b" t="t" l="l"/>
            <a:pathLst>
              <a:path h="7542637" w="10513354">
                <a:moveTo>
                  <a:pt x="0" y="0"/>
                </a:moveTo>
                <a:lnTo>
                  <a:pt x="10513354" y="0"/>
                </a:lnTo>
                <a:lnTo>
                  <a:pt x="10513354" y="7542637"/>
                </a:lnTo>
                <a:lnTo>
                  <a:pt x="0" y="7542637"/>
                </a:lnTo>
                <a:lnTo>
                  <a:pt x="0" y="0"/>
                </a:lnTo>
                <a:close/>
              </a:path>
            </a:pathLst>
          </a:custGeom>
          <a:blipFill>
            <a:blip r:embed="rId29"/>
            <a:stretch>
              <a:fillRect l="-142959" t="0" r="0" b="-14294"/>
            </a:stretch>
          </a:blipFill>
        </p:spPr>
      </p:sp>
      <p:sp>
        <p:nvSpPr>
          <p:cNvPr name="TextBox 17" id="17"/>
          <p:cNvSpPr txBox="true"/>
          <p:nvPr/>
        </p:nvSpPr>
        <p:spPr>
          <a:xfrm rot="0">
            <a:off x="120575" y="880660"/>
            <a:ext cx="14139851" cy="1052005"/>
          </a:xfrm>
          <a:prstGeom prst="rect">
            <a:avLst/>
          </a:prstGeom>
        </p:spPr>
        <p:txBody>
          <a:bodyPr anchor="t" rtlCol="false" tIns="0" lIns="0" bIns="0" rIns="0">
            <a:spAutoFit/>
          </a:bodyPr>
          <a:lstStyle/>
          <a:p>
            <a:pPr algn="ctr" marL="0" indent="0" lvl="1">
              <a:lnSpc>
                <a:spcPts val="7869"/>
              </a:lnSpc>
              <a:spcBef>
                <a:spcPct val="0"/>
              </a:spcBef>
            </a:pPr>
            <a:r>
              <a:rPr lang="en-US" b="true" sz="8113">
                <a:solidFill>
                  <a:srgbClr val="000000"/>
                </a:solidFill>
                <a:latin typeface="DM Sans Bold"/>
                <a:ea typeface="DM Sans Bold"/>
                <a:cs typeface="DM Sans Bold"/>
                <a:sym typeface="DM Sans Bold"/>
              </a:rPr>
              <a:t>RUNGE-KUTTA EN EXCEL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10514534" y="3347035"/>
            <a:ext cx="6744766" cy="5053152"/>
          </a:xfrm>
          <a:custGeom>
            <a:avLst/>
            <a:gdLst/>
            <a:ahLst/>
            <a:cxnLst/>
            <a:rect r="r" b="b" t="t" l="l"/>
            <a:pathLst>
              <a:path h="5053152" w="6744766">
                <a:moveTo>
                  <a:pt x="0" y="0"/>
                </a:moveTo>
                <a:lnTo>
                  <a:pt x="6744766" y="0"/>
                </a:lnTo>
                <a:lnTo>
                  <a:pt x="6744766" y="5053153"/>
                </a:lnTo>
                <a:lnTo>
                  <a:pt x="0" y="5053153"/>
                </a:lnTo>
                <a:lnTo>
                  <a:pt x="0" y="0"/>
                </a:lnTo>
                <a:close/>
              </a:path>
            </a:pathLst>
          </a:custGeom>
          <a:blipFill>
            <a:blip r:embed="rId15"/>
            <a:stretch>
              <a:fillRect l="0" t="0" r="0" b="0"/>
            </a:stretch>
          </a:blipFill>
        </p:spPr>
      </p:sp>
      <p:sp>
        <p:nvSpPr>
          <p:cNvPr name="Freeform 11" id="11"/>
          <p:cNvSpPr/>
          <p:nvPr/>
        </p:nvSpPr>
        <p:spPr>
          <a:xfrm flipH="false" flipV="false" rot="0">
            <a:off x="569545" y="1028700"/>
            <a:ext cx="9641989" cy="8962767"/>
          </a:xfrm>
          <a:custGeom>
            <a:avLst/>
            <a:gdLst/>
            <a:ahLst/>
            <a:cxnLst/>
            <a:rect r="r" b="b" t="t" l="l"/>
            <a:pathLst>
              <a:path h="8962767" w="9641989">
                <a:moveTo>
                  <a:pt x="0" y="0"/>
                </a:moveTo>
                <a:lnTo>
                  <a:pt x="9641988" y="0"/>
                </a:lnTo>
                <a:lnTo>
                  <a:pt x="9641988" y="8962767"/>
                </a:lnTo>
                <a:lnTo>
                  <a:pt x="0" y="8962767"/>
                </a:lnTo>
                <a:lnTo>
                  <a:pt x="0" y="0"/>
                </a:lnTo>
                <a:close/>
              </a:path>
            </a:pathLst>
          </a:custGeom>
          <a:blipFill>
            <a:blip r:embed="rId16"/>
            <a:stretch>
              <a:fillRect l="0" t="0" r="0" b="0"/>
            </a:stretch>
          </a:blipFill>
        </p:spPr>
      </p:sp>
      <p:sp>
        <p:nvSpPr>
          <p:cNvPr name="TextBox 12" id="12"/>
          <p:cNvSpPr txBox="true"/>
          <p:nvPr/>
        </p:nvSpPr>
        <p:spPr>
          <a:xfrm rot="0">
            <a:off x="1245844" y="144157"/>
            <a:ext cx="14952760" cy="1117669"/>
          </a:xfrm>
          <a:prstGeom prst="rect">
            <a:avLst/>
          </a:prstGeom>
        </p:spPr>
        <p:txBody>
          <a:bodyPr anchor="t" rtlCol="false" tIns="0" lIns="0" bIns="0" rIns="0">
            <a:spAutoFit/>
          </a:bodyPr>
          <a:lstStyle/>
          <a:p>
            <a:pPr algn="l">
              <a:lnSpc>
                <a:spcPts val="8349"/>
              </a:lnSpc>
            </a:pPr>
            <a:r>
              <a:rPr lang="en-US" sz="8608" b="true">
                <a:solidFill>
                  <a:srgbClr val="000000"/>
                </a:solidFill>
                <a:latin typeface="DM Sans Bold"/>
                <a:ea typeface="DM Sans Bold"/>
                <a:cs typeface="DM Sans Bold"/>
                <a:sym typeface="DM Sans Bold"/>
              </a:rPr>
              <a:t>RUNGE-KUTTA EN PYTHON</a:t>
            </a:r>
          </a:p>
        </p:txBody>
      </p:sp>
      <p:sp>
        <p:nvSpPr>
          <p:cNvPr name="TextBox 13" id="13"/>
          <p:cNvSpPr txBox="true"/>
          <p:nvPr/>
        </p:nvSpPr>
        <p:spPr>
          <a:xfrm rot="0">
            <a:off x="10959690" y="2280908"/>
            <a:ext cx="4281728" cy="598878"/>
          </a:xfrm>
          <a:prstGeom prst="rect">
            <a:avLst/>
          </a:prstGeom>
        </p:spPr>
        <p:txBody>
          <a:bodyPr anchor="t" rtlCol="false" tIns="0" lIns="0" bIns="0" rIns="0">
            <a:spAutoFit/>
          </a:bodyPr>
          <a:lstStyle/>
          <a:p>
            <a:pPr algn="ctr">
              <a:lnSpc>
                <a:spcPts val="4643"/>
              </a:lnSpc>
            </a:pPr>
            <a:r>
              <a:rPr lang="en-US" sz="4299">
                <a:solidFill>
                  <a:srgbClr val="000000"/>
                </a:solidFill>
                <a:latin typeface="DM Sans"/>
                <a:ea typeface="DM Sans"/>
                <a:cs typeface="DM Sans"/>
                <a:sym typeface="DM Sans"/>
              </a:rPr>
              <a:t>CORRIDA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864059" y="2771080"/>
            <a:ext cx="9470414" cy="4322940"/>
          </a:xfrm>
          <a:prstGeom prst="rect">
            <a:avLst/>
          </a:prstGeom>
        </p:spPr>
        <p:txBody>
          <a:bodyPr anchor="t" rtlCol="false" tIns="0" lIns="0" bIns="0" rIns="0">
            <a:spAutoFit/>
          </a:bodyPr>
          <a:lstStyle/>
          <a:p>
            <a:pPr algn="ctr">
              <a:lnSpc>
                <a:spcPts val="11023"/>
              </a:lnSpc>
            </a:pPr>
            <a:r>
              <a:rPr lang="en-US" b="true" sz="12670">
                <a:solidFill>
                  <a:srgbClr val="000000"/>
                </a:solidFill>
                <a:latin typeface="DM Sans Bold"/>
                <a:ea typeface="DM Sans Bold"/>
                <a:cs typeface="DM Sans Bold"/>
                <a:sym typeface="DM Sans Bold"/>
              </a:rPr>
              <a:t>GRACIAS POR SU ATENCIÓN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632344" y="3593274"/>
            <a:ext cx="6264366" cy="6104909"/>
          </a:xfrm>
          <a:custGeom>
            <a:avLst/>
            <a:gdLst/>
            <a:ahLst/>
            <a:cxnLst/>
            <a:rect r="r" b="b" t="t" l="l"/>
            <a:pathLst>
              <a:path h="6104909" w="6264366">
                <a:moveTo>
                  <a:pt x="0" y="0"/>
                </a:moveTo>
                <a:lnTo>
                  <a:pt x="6264366" y="0"/>
                </a:lnTo>
                <a:lnTo>
                  <a:pt x="6264366" y="6104909"/>
                </a:lnTo>
                <a:lnTo>
                  <a:pt x="0" y="6104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95247" y="2186462"/>
            <a:ext cx="7848753" cy="1177236"/>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DEFINICION</a:t>
            </a:r>
          </a:p>
        </p:txBody>
      </p:sp>
      <p:sp>
        <p:nvSpPr>
          <p:cNvPr name="TextBox 5" id="5"/>
          <p:cNvSpPr txBox="true"/>
          <p:nvPr/>
        </p:nvSpPr>
        <p:spPr>
          <a:xfrm rot="0">
            <a:off x="9144000" y="2513891"/>
            <a:ext cx="8115300" cy="5776022"/>
          </a:xfrm>
          <a:prstGeom prst="rect">
            <a:avLst/>
          </a:prstGeom>
        </p:spPr>
        <p:txBody>
          <a:bodyPr anchor="t" rtlCol="false" tIns="0" lIns="0" bIns="0" rIns="0">
            <a:spAutoFit/>
          </a:bodyPr>
          <a:lstStyle/>
          <a:p>
            <a:pPr algn="just" marL="0" indent="0" lvl="0">
              <a:lnSpc>
                <a:spcPts val="5091"/>
              </a:lnSpc>
              <a:spcBef>
                <a:spcPct val="0"/>
              </a:spcBef>
            </a:pPr>
            <a:r>
              <a:rPr lang="en-US" sz="3771" spc="226">
                <a:solidFill>
                  <a:srgbClr val="000000"/>
                </a:solidFill>
                <a:latin typeface="DM Sans"/>
                <a:ea typeface="DM Sans"/>
                <a:cs typeface="DM Sans"/>
                <a:sym typeface="DM Sans"/>
              </a:rPr>
              <a:t>Una Ecuación Diferencial Ordinaria es una ecuación que relaciona una función y(t) con una o más de sus derivadas. La variable independiente t puede representar tiempo, espacio u otra magnitud, mientras que la función y(t) es lo que queremos determinar.</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2043979" y="4551885"/>
            <a:ext cx="14345386" cy="3747732"/>
          </a:xfrm>
          <a:custGeom>
            <a:avLst/>
            <a:gdLst/>
            <a:ahLst/>
            <a:cxnLst/>
            <a:rect r="r" b="b" t="t" l="l"/>
            <a:pathLst>
              <a:path h="3747732" w="14345386">
                <a:moveTo>
                  <a:pt x="0" y="0"/>
                </a:moveTo>
                <a:lnTo>
                  <a:pt x="14345386" y="0"/>
                </a:lnTo>
                <a:lnTo>
                  <a:pt x="14345386" y="3747732"/>
                </a:lnTo>
                <a:lnTo>
                  <a:pt x="0" y="3747732"/>
                </a:lnTo>
                <a:lnTo>
                  <a:pt x="0" y="0"/>
                </a:lnTo>
                <a:close/>
              </a:path>
            </a:pathLst>
          </a:custGeom>
          <a:blipFill>
            <a:blip r:embed="rId11"/>
            <a:stretch>
              <a:fillRect l="0" t="0" r="0" b="0"/>
            </a:stretch>
          </a:blipFill>
        </p:spPr>
      </p:sp>
      <p:sp>
        <p:nvSpPr>
          <p:cNvPr name="TextBox 8" id="8"/>
          <p:cNvSpPr txBox="true"/>
          <p:nvPr/>
        </p:nvSpPr>
        <p:spPr>
          <a:xfrm rot="0">
            <a:off x="450092" y="2395592"/>
            <a:ext cx="17533160" cy="546790"/>
          </a:xfrm>
          <a:prstGeom prst="rect">
            <a:avLst/>
          </a:prstGeom>
        </p:spPr>
        <p:txBody>
          <a:bodyPr anchor="t" rtlCol="false" tIns="0" lIns="0" bIns="0" rIns="0">
            <a:spAutoFit/>
          </a:bodyPr>
          <a:lstStyle/>
          <a:p>
            <a:pPr algn="l" marL="0" indent="0" lvl="0">
              <a:lnSpc>
                <a:spcPts val="4454"/>
              </a:lnSpc>
              <a:spcBef>
                <a:spcPct val="0"/>
              </a:spcBef>
            </a:pPr>
            <a:r>
              <a:rPr lang="en-US" sz="3299" spc="197">
                <a:solidFill>
                  <a:srgbClr val="000000"/>
                </a:solidFill>
                <a:latin typeface="DM Sans"/>
                <a:ea typeface="DM Sans"/>
                <a:cs typeface="DM Sans"/>
                <a:sym typeface="DM Sans"/>
              </a:rPr>
              <a:t>Existen diferentes enfoques para resolver EDO dependiendo de su complejidad:</a:t>
            </a:r>
          </a:p>
        </p:txBody>
      </p:sp>
      <p:sp>
        <p:nvSpPr>
          <p:cNvPr name="TextBox 9" id="9"/>
          <p:cNvSpPr txBox="true"/>
          <p:nvPr/>
        </p:nvSpPr>
        <p:spPr>
          <a:xfrm rot="0">
            <a:off x="1748756" y="932606"/>
            <a:ext cx="14274972" cy="1177236"/>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Métodos de Resolución: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155013" y="-586656"/>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397087" y="535332"/>
            <a:ext cx="15499281" cy="1177236"/>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EJERCICIO DE APLICACION:</a:t>
            </a:r>
          </a:p>
        </p:txBody>
      </p:sp>
      <p:sp>
        <p:nvSpPr>
          <p:cNvPr name="TextBox 5" id="5"/>
          <p:cNvSpPr txBox="true"/>
          <p:nvPr/>
        </p:nvSpPr>
        <p:spPr>
          <a:xfrm rot="0">
            <a:off x="0" y="1626843"/>
            <a:ext cx="14950052" cy="771511"/>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DM Sans Bold"/>
                <a:ea typeface="DM Sans Bold"/>
                <a:cs typeface="DM Sans Bold"/>
                <a:sym typeface="DM Sans Bold"/>
              </a:rPr>
              <a:t>Lanzamiento internacional de una película nacional</a:t>
            </a:r>
          </a:p>
        </p:txBody>
      </p:sp>
      <p:sp>
        <p:nvSpPr>
          <p:cNvPr name="TextBox 6" id="6"/>
          <p:cNvSpPr txBox="true"/>
          <p:nvPr/>
        </p:nvSpPr>
        <p:spPr>
          <a:xfrm rot="0">
            <a:off x="397087" y="2322154"/>
            <a:ext cx="17031905" cy="7367392"/>
          </a:xfrm>
          <a:prstGeom prst="rect">
            <a:avLst/>
          </a:prstGeom>
        </p:spPr>
        <p:txBody>
          <a:bodyPr anchor="t" rtlCol="false" tIns="0" lIns="0" bIns="0" rIns="0">
            <a:spAutoFit/>
          </a:bodyPr>
          <a:lstStyle/>
          <a:p>
            <a:pPr algn="just">
              <a:lnSpc>
                <a:spcPts val="4902"/>
              </a:lnSpc>
              <a:spcBef>
                <a:spcPct val="0"/>
              </a:spcBef>
            </a:pPr>
            <a:r>
              <a:rPr lang="en-US" sz="3501">
                <a:solidFill>
                  <a:srgbClr val="000000"/>
                </a:solidFill>
                <a:latin typeface="DM Sans"/>
                <a:ea typeface="DM Sans"/>
                <a:cs typeface="DM Sans"/>
                <a:sym typeface="DM Sans"/>
              </a:rPr>
              <a:t>Planteamiento:</a:t>
            </a:r>
          </a:p>
          <a:p>
            <a:pPr algn="just">
              <a:lnSpc>
                <a:spcPts val="4902"/>
              </a:lnSpc>
              <a:spcBef>
                <a:spcPct val="0"/>
              </a:spcBef>
            </a:pPr>
            <a:r>
              <a:rPr lang="en-US" sz="3501">
                <a:solidFill>
                  <a:srgbClr val="000000"/>
                </a:solidFill>
                <a:latin typeface="DM Sans"/>
                <a:ea typeface="DM Sans"/>
                <a:cs typeface="DM Sans"/>
                <a:sym typeface="DM Sans"/>
              </a:rPr>
              <a:t>La probabilidad de que una película nacional sea distribuida internacionalmente puede modelarse en función de la cantidad de personas que ya la han visto localmente N(t), considerando tanto la influencia inicial de los innovadores como el efecto del boca a boca. Para que la película alcance el umbral necesario para su distribución internacional, debe ser vista por al menos el 20% de la población logrando así un impacto significativo que genere suficiente interés dentro y fuera del país.</a:t>
            </a:r>
          </a:p>
          <a:p>
            <a:pPr algn="just">
              <a:lnSpc>
                <a:spcPts val="4902"/>
              </a:lnSpc>
              <a:spcBef>
                <a:spcPct val="0"/>
              </a:spcBef>
            </a:pPr>
            <a:r>
              <a:rPr lang="en-US" sz="3501">
                <a:solidFill>
                  <a:srgbClr val="000000"/>
                </a:solidFill>
                <a:latin typeface="DM Sans"/>
                <a:ea typeface="DM Sans"/>
                <a:cs typeface="DM Sans"/>
                <a:sym typeface="DM Sans"/>
              </a:rPr>
              <a:t>Este comportamiento puede describirse mediante el Modelo de Bass, donde la tasa de adopción depende del coeficiente de innovación (p) y del coeficiente de imitación (q), modelando el crecimiento exponencial inicial y la saturación conforme se acerca al límite de la población.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155013" y="-586656"/>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716157" y="2238770"/>
            <a:ext cx="16915945" cy="4813591"/>
          </a:xfrm>
          <a:prstGeom prst="rect">
            <a:avLst/>
          </a:prstGeom>
        </p:spPr>
        <p:txBody>
          <a:bodyPr anchor="t" rtlCol="false" tIns="0" lIns="0" bIns="0" rIns="0">
            <a:spAutoFit/>
          </a:bodyPr>
          <a:lstStyle/>
          <a:p>
            <a:pPr algn="just">
              <a:lnSpc>
                <a:spcPts val="5508"/>
              </a:lnSpc>
            </a:pPr>
            <a:r>
              <a:rPr lang="en-US" sz="3934">
                <a:solidFill>
                  <a:srgbClr val="000000"/>
                </a:solidFill>
                <a:latin typeface="DM Sans"/>
                <a:ea typeface="DM Sans"/>
                <a:cs typeface="DM Sans"/>
                <a:sym typeface="DM Sans"/>
              </a:rPr>
              <a:t>El Modelo de Bass describe cómo una película, al ser lanzada, va siendo vista por más personas con el tiempo. Inicialmente, un grupo pequeño de personas adopta la película por su propia voluntad. Luego, el número de personas que ven la película se acelera debido al boca a boca, cuando las personas que ya la vieron la recomiendan a otras.</a:t>
            </a:r>
          </a:p>
          <a:p>
            <a:pPr algn="just">
              <a:lnSpc>
                <a:spcPts val="5508"/>
              </a:lnSpc>
              <a:spcBef>
                <a:spcPct val="0"/>
              </a:spcBef>
            </a:pPr>
            <a:r>
              <a:rPr lang="en-US" sz="3934">
                <a:solidFill>
                  <a:srgbClr val="000000"/>
                </a:solidFill>
                <a:latin typeface="DM Sans"/>
                <a:ea typeface="DM Sans"/>
                <a:cs typeface="DM Sans"/>
                <a:sym typeface="DM Sans"/>
              </a:rPr>
              <a:t>La ecuación diferencial que describe la tasa de adopción de la película es:</a:t>
            </a:r>
          </a:p>
        </p:txBody>
      </p:sp>
      <p:sp>
        <p:nvSpPr>
          <p:cNvPr name="Freeform 5" id="5"/>
          <p:cNvSpPr/>
          <p:nvPr/>
        </p:nvSpPr>
        <p:spPr>
          <a:xfrm flipH="false" flipV="false" rot="0">
            <a:off x="4351744" y="7337923"/>
            <a:ext cx="9584513" cy="2193067"/>
          </a:xfrm>
          <a:custGeom>
            <a:avLst/>
            <a:gdLst/>
            <a:ahLst/>
            <a:cxnLst/>
            <a:rect r="r" b="b" t="t" l="l"/>
            <a:pathLst>
              <a:path h="2193067" w="9584513">
                <a:moveTo>
                  <a:pt x="0" y="0"/>
                </a:moveTo>
                <a:lnTo>
                  <a:pt x="9584512" y="0"/>
                </a:lnTo>
                <a:lnTo>
                  <a:pt x="9584512" y="2193067"/>
                </a:lnTo>
                <a:lnTo>
                  <a:pt x="0" y="2193067"/>
                </a:lnTo>
                <a:lnTo>
                  <a:pt x="0" y="0"/>
                </a:lnTo>
                <a:close/>
              </a:path>
            </a:pathLst>
          </a:custGeom>
          <a:blipFill>
            <a:blip r:embed="rId5"/>
            <a:stretch>
              <a:fillRect l="0" t="0" r="0" b="0"/>
            </a:stretch>
          </a:blipFill>
          <a:ln w="66675" cap="sq">
            <a:solidFill>
              <a:srgbClr val="000000"/>
            </a:solidFill>
            <a:prstDash val="solid"/>
            <a:miter/>
          </a:ln>
        </p:spPr>
      </p:sp>
      <p:sp>
        <p:nvSpPr>
          <p:cNvPr name="TextBox 6" id="6"/>
          <p:cNvSpPr txBox="true"/>
          <p:nvPr/>
        </p:nvSpPr>
        <p:spPr>
          <a:xfrm rot="0">
            <a:off x="716157" y="859348"/>
            <a:ext cx="15499281" cy="1177236"/>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MODELO BASS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155013" y="-586656"/>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726024" y="2211720"/>
            <a:ext cx="16835951" cy="7416320"/>
          </a:xfrm>
          <a:prstGeom prst="rect">
            <a:avLst/>
          </a:prstGeom>
        </p:spPr>
        <p:txBody>
          <a:bodyPr anchor="t" rtlCol="false" tIns="0" lIns="0" bIns="0" rIns="0">
            <a:spAutoFit/>
          </a:bodyPr>
          <a:lstStyle/>
          <a:p>
            <a:pPr algn="just">
              <a:lnSpc>
                <a:spcPts val="4941"/>
              </a:lnSpc>
            </a:pPr>
            <a:r>
              <a:rPr lang="en-US" sz="3529">
                <a:solidFill>
                  <a:srgbClr val="000000"/>
                </a:solidFill>
                <a:latin typeface="DM Sans"/>
                <a:ea typeface="DM Sans"/>
                <a:cs typeface="DM Sans"/>
                <a:sym typeface="DM Sans"/>
              </a:rPr>
              <a:t>Donde:</a:t>
            </a:r>
          </a:p>
          <a:p>
            <a:pPr algn="just" marL="762087" indent="-381043" lvl="1">
              <a:lnSpc>
                <a:spcPts val="4941"/>
              </a:lnSpc>
              <a:buFont typeface="Arial"/>
              <a:buChar char="•"/>
            </a:pPr>
            <a:r>
              <a:rPr lang="en-US" sz="3529">
                <a:solidFill>
                  <a:srgbClr val="000000"/>
                </a:solidFill>
                <a:latin typeface="DM Sans"/>
                <a:ea typeface="DM Sans"/>
                <a:cs typeface="DM Sans"/>
                <a:sym typeface="DM Sans"/>
              </a:rPr>
              <a:t>N(t): El número de personas que han visto la película en el tiempo t.</a:t>
            </a:r>
          </a:p>
          <a:p>
            <a:pPr algn="just">
              <a:lnSpc>
                <a:spcPts val="4941"/>
              </a:lnSpc>
            </a:pPr>
          </a:p>
          <a:p>
            <a:pPr algn="just" marL="762087" indent="-381043" lvl="1">
              <a:lnSpc>
                <a:spcPts val="4941"/>
              </a:lnSpc>
              <a:buFont typeface="Arial"/>
              <a:buChar char="•"/>
            </a:pPr>
            <a:r>
              <a:rPr lang="en-US" sz="3529">
                <a:solidFill>
                  <a:srgbClr val="000000"/>
                </a:solidFill>
                <a:latin typeface="DM Sans"/>
                <a:ea typeface="DM Sans"/>
                <a:cs typeface="DM Sans"/>
                <a:sym typeface="DM Sans"/>
              </a:rPr>
              <a:t>M: La población total (el número máximo de personas que podrían ver la película, por ejemplo, M=1,000,000 personas).</a:t>
            </a:r>
          </a:p>
          <a:p>
            <a:pPr algn="just">
              <a:lnSpc>
                <a:spcPts val="4941"/>
              </a:lnSpc>
            </a:pPr>
          </a:p>
          <a:p>
            <a:pPr algn="just" marL="762087" indent="-381043" lvl="1">
              <a:lnSpc>
                <a:spcPts val="4941"/>
              </a:lnSpc>
              <a:buFont typeface="Arial"/>
              <a:buChar char="•"/>
            </a:pPr>
            <a:r>
              <a:rPr lang="en-US" sz="3529">
                <a:solidFill>
                  <a:srgbClr val="000000"/>
                </a:solidFill>
                <a:latin typeface="DM Sans"/>
                <a:ea typeface="DM Sans"/>
                <a:cs typeface="DM Sans"/>
                <a:sym typeface="DM Sans"/>
              </a:rPr>
              <a:t>p: El coeficiente de innovación (quienes ven la película por su cuenta, inicialmente; por ejemplo, p=0.03).</a:t>
            </a:r>
          </a:p>
          <a:p>
            <a:pPr algn="just">
              <a:lnSpc>
                <a:spcPts val="4941"/>
              </a:lnSpc>
            </a:pPr>
          </a:p>
          <a:p>
            <a:pPr algn="just" marL="762087" indent="-381043" lvl="1">
              <a:lnSpc>
                <a:spcPts val="4941"/>
              </a:lnSpc>
              <a:spcBef>
                <a:spcPct val="0"/>
              </a:spcBef>
              <a:buFont typeface="Arial"/>
              <a:buChar char="•"/>
            </a:pPr>
            <a:r>
              <a:rPr lang="en-US" sz="3529">
                <a:solidFill>
                  <a:srgbClr val="000000"/>
                </a:solidFill>
                <a:latin typeface="DM Sans"/>
                <a:ea typeface="DM Sans"/>
                <a:cs typeface="DM Sans"/>
                <a:sym typeface="DM Sans"/>
              </a:rPr>
              <a:t>q: El coeficiente de imitación (quienes ven la película influenciados por otras personas que ya la vieron, el efecto de boca a boca; por ejemplo, q=0.38).</a:t>
            </a:r>
          </a:p>
          <a:p>
            <a:pPr algn="just">
              <a:lnSpc>
                <a:spcPts val="4941"/>
              </a:lnSpc>
              <a:spcBef>
                <a:spcPct val="0"/>
              </a:spcBef>
            </a:pPr>
          </a:p>
        </p:txBody>
      </p:sp>
      <p:sp>
        <p:nvSpPr>
          <p:cNvPr name="TextBox 5" id="5"/>
          <p:cNvSpPr txBox="true"/>
          <p:nvPr/>
        </p:nvSpPr>
        <p:spPr>
          <a:xfrm rot="0">
            <a:off x="496466" y="535332"/>
            <a:ext cx="15499281" cy="1177236"/>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MODELO BASS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155013" y="-586656"/>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496466" y="1632319"/>
            <a:ext cx="16762834" cy="8654681"/>
          </a:xfrm>
          <a:prstGeom prst="rect">
            <a:avLst/>
          </a:prstGeom>
        </p:spPr>
        <p:txBody>
          <a:bodyPr anchor="t" rtlCol="false" tIns="0" lIns="0" bIns="0" rIns="0">
            <a:spAutoFit/>
          </a:bodyPr>
          <a:lstStyle/>
          <a:p>
            <a:pPr algn="just">
              <a:lnSpc>
                <a:spcPts val="4920"/>
              </a:lnSpc>
            </a:pPr>
            <a:r>
              <a:rPr lang="en-US" sz="3514">
                <a:solidFill>
                  <a:srgbClr val="000000"/>
                </a:solidFill>
                <a:latin typeface="DM Sans"/>
                <a:ea typeface="DM Sans"/>
                <a:cs typeface="DM Sans"/>
                <a:sym typeface="DM Sans"/>
              </a:rPr>
              <a:t>Para determinar a cuántas personas tendrían que ver la película antes de que se decida su lanzamiento internacional, podemos usar el concepto de "umbral de adopción" en el modelo de Bass.</a:t>
            </a:r>
          </a:p>
          <a:p>
            <a:pPr algn="just">
              <a:lnSpc>
                <a:spcPts val="4920"/>
              </a:lnSpc>
            </a:pPr>
            <a:r>
              <a:rPr lang="en-US" sz="3514">
                <a:solidFill>
                  <a:srgbClr val="000000"/>
                </a:solidFill>
                <a:latin typeface="DM Sans"/>
                <a:ea typeface="DM Sans"/>
                <a:cs typeface="DM Sans"/>
                <a:sym typeface="DM Sans"/>
              </a:rPr>
              <a:t>Vamos a suponer que se considera un "lanzamiento internacional" cuando el 20% de la población objetivo ha visto la película. Esto se traduce en:</a:t>
            </a:r>
          </a:p>
          <a:p>
            <a:pPr algn="just">
              <a:lnSpc>
                <a:spcPts val="4920"/>
              </a:lnSpc>
            </a:pPr>
          </a:p>
          <a:p>
            <a:pPr algn="just">
              <a:lnSpc>
                <a:spcPts val="4920"/>
              </a:lnSpc>
            </a:pPr>
          </a:p>
          <a:p>
            <a:pPr algn="just">
              <a:lnSpc>
                <a:spcPts val="4920"/>
              </a:lnSpc>
            </a:pPr>
          </a:p>
          <a:p>
            <a:pPr algn="just" marL="758777" indent="-379389" lvl="1">
              <a:lnSpc>
                <a:spcPts val="4920"/>
              </a:lnSpc>
              <a:buFont typeface="Arial"/>
              <a:buChar char="•"/>
            </a:pPr>
            <a:r>
              <a:rPr lang="en-US" b="true" sz="3514">
                <a:solidFill>
                  <a:srgbClr val="000000"/>
                </a:solidFill>
                <a:latin typeface="DM Sans Bold"/>
                <a:ea typeface="DM Sans Bold"/>
                <a:cs typeface="DM Sans Bold"/>
                <a:sym typeface="DM Sans Bold"/>
              </a:rPr>
              <a:t>M </a:t>
            </a:r>
            <a:r>
              <a:rPr lang="en-US" sz="3514">
                <a:solidFill>
                  <a:srgbClr val="000000"/>
                </a:solidFill>
                <a:latin typeface="DM Sans"/>
                <a:ea typeface="DM Sans"/>
                <a:cs typeface="DM Sans"/>
                <a:sym typeface="DM Sans"/>
              </a:rPr>
              <a:t>= Población total (por ejemplo, M=1,000,000.</a:t>
            </a:r>
          </a:p>
          <a:p>
            <a:pPr algn="just" marL="758777" indent="-379389" lvl="1">
              <a:lnSpc>
                <a:spcPts val="4920"/>
              </a:lnSpc>
              <a:buFont typeface="Arial"/>
              <a:buChar char="•"/>
            </a:pPr>
            <a:r>
              <a:rPr lang="en-US" b="true" sz="3514">
                <a:solidFill>
                  <a:srgbClr val="000000"/>
                </a:solidFill>
                <a:latin typeface="DM Sans Bold"/>
                <a:ea typeface="DM Sans Bold"/>
                <a:cs typeface="DM Sans Bold"/>
                <a:sym typeface="DM Sans Bold"/>
              </a:rPr>
              <a:t>El umbral de adopción sería</a:t>
            </a:r>
            <a:r>
              <a:rPr lang="en-US" sz="3514">
                <a:solidFill>
                  <a:srgbClr val="000000"/>
                </a:solidFill>
                <a:latin typeface="DM Sans"/>
                <a:ea typeface="DM Sans"/>
                <a:cs typeface="DM Sans"/>
                <a:sym typeface="DM Sans"/>
              </a:rPr>
              <a:t> 0.2×M=200,0000  personas.</a:t>
            </a:r>
          </a:p>
          <a:p>
            <a:pPr algn="just">
              <a:lnSpc>
                <a:spcPts val="4920"/>
              </a:lnSpc>
            </a:pPr>
            <a:r>
              <a:rPr lang="en-US" sz="3514">
                <a:solidFill>
                  <a:srgbClr val="000000"/>
                </a:solidFill>
                <a:latin typeface="DM Sans"/>
                <a:ea typeface="DM Sans"/>
                <a:cs typeface="DM Sans"/>
                <a:sym typeface="DM Sans"/>
              </a:rPr>
              <a:t>Entonces, si calculamos el número de personas que deben ver la película para alcanzar ese 20%, el valor de N(t) debe ser 200,000. A partir de ahí, la película podría estar lista para un lanzamiento internacional.</a:t>
            </a:r>
          </a:p>
          <a:p>
            <a:pPr algn="just">
              <a:lnSpc>
                <a:spcPts val="4920"/>
              </a:lnSpc>
              <a:spcBef>
                <a:spcPct val="0"/>
              </a:spcBef>
            </a:pPr>
          </a:p>
        </p:txBody>
      </p:sp>
      <p:sp>
        <p:nvSpPr>
          <p:cNvPr name="Freeform 5" id="5"/>
          <p:cNvSpPr/>
          <p:nvPr/>
        </p:nvSpPr>
        <p:spPr>
          <a:xfrm flipH="false" flipV="false" rot="0">
            <a:off x="4776067" y="4845520"/>
            <a:ext cx="5983920" cy="1517872"/>
          </a:xfrm>
          <a:custGeom>
            <a:avLst/>
            <a:gdLst/>
            <a:ahLst/>
            <a:cxnLst/>
            <a:rect r="r" b="b" t="t" l="l"/>
            <a:pathLst>
              <a:path h="1517872" w="5983920">
                <a:moveTo>
                  <a:pt x="0" y="0"/>
                </a:moveTo>
                <a:lnTo>
                  <a:pt x="5983920" y="0"/>
                </a:lnTo>
                <a:lnTo>
                  <a:pt x="5983920" y="1517872"/>
                </a:lnTo>
                <a:lnTo>
                  <a:pt x="0" y="1517872"/>
                </a:lnTo>
                <a:lnTo>
                  <a:pt x="0" y="0"/>
                </a:lnTo>
                <a:close/>
              </a:path>
            </a:pathLst>
          </a:custGeom>
          <a:blipFill>
            <a:blip r:embed="rId5"/>
            <a:stretch>
              <a:fillRect l="0" t="0" r="0" b="0"/>
            </a:stretch>
          </a:blipFill>
          <a:ln w="38100" cap="sq">
            <a:solidFill>
              <a:srgbClr val="000000"/>
            </a:solidFill>
            <a:prstDash val="solid"/>
            <a:miter/>
          </a:ln>
        </p:spPr>
      </p:sp>
      <p:sp>
        <p:nvSpPr>
          <p:cNvPr name="TextBox 6" id="6"/>
          <p:cNvSpPr txBox="true"/>
          <p:nvPr/>
        </p:nvSpPr>
        <p:spPr>
          <a:xfrm rot="0">
            <a:off x="496466" y="535332"/>
            <a:ext cx="15499281" cy="1177236"/>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MODELO BASS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52427" y="1322787"/>
            <a:ext cx="16806873" cy="9177437"/>
          </a:xfrm>
          <a:custGeom>
            <a:avLst/>
            <a:gdLst/>
            <a:ahLst/>
            <a:cxnLst/>
            <a:rect r="r" b="b" t="t" l="l"/>
            <a:pathLst>
              <a:path h="9177437" w="16806873">
                <a:moveTo>
                  <a:pt x="0" y="0"/>
                </a:moveTo>
                <a:lnTo>
                  <a:pt x="16806873" y="0"/>
                </a:lnTo>
                <a:lnTo>
                  <a:pt x="16806873" y="9177437"/>
                </a:lnTo>
                <a:lnTo>
                  <a:pt x="0" y="9177437"/>
                </a:lnTo>
                <a:lnTo>
                  <a:pt x="0" y="0"/>
                </a:lnTo>
                <a:close/>
              </a:path>
            </a:pathLst>
          </a:custGeom>
          <a:blipFill>
            <a:blip r:embed="rId19"/>
            <a:stretch>
              <a:fillRect l="0" t="0" r="0" b="0"/>
            </a:stretch>
          </a:blipFill>
        </p:spPr>
      </p:sp>
      <p:sp>
        <p:nvSpPr>
          <p:cNvPr name="TextBox 12" id="12"/>
          <p:cNvSpPr txBox="true"/>
          <p:nvPr/>
        </p:nvSpPr>
        <p:spPr>
          <a:xfrm rot="0">
            <a:off x="-1220112" y="183093"/>
            <a:ext cx="11905227" cy="1052005"/>
          </a:xfrm>
          <a:prstGeom prst="rect">
            <a:avLst/>
          </a:prstGeom>
        </p:spPr>
        <p:txBody>
          <a:bodyPr anchor="t" rtlCol="false" tIns="0" lIns="0" bIns="0" rIns="0">
            <a:spAutoFit/>
          </a:bodyPr>
          <a:lstStyle/>
          <a:p>
            <a:pPr algn="ctr" marL="0" indent="0" lvl="1">
              <a:lnSpc>
                <a:spcPts val="7869"/>
              </a:lnSpc>
              <a:spcBef>
                <a:spcPct val="0"/>
              </a:spcBef>
            </a:pPr>
            <a:r>
              <a:rPr lang="en-US" b="true" sz="8113">
                <a:solidFill>
                  <a:srgbClr val="000000"/>
                </a:solidFill>
                <a:latin typeface="DM Sans Bold"/>
                <a:ea typeface="DM Sans Bold"/>
                <a:cs typeface="DM Sans Bold"/>
                <a:sym typeface="DM Sans Bold"/>
              </a:rPr>
              <a:t>EULER EN EXCEL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325523">
            <a:off x="8006317" y="-19153"/>
            <a:ext cx="7567145" cy="2582288"/>
          </a:xfrm>
          <a:custGeom>
            <a:avLst/>
            <a:gdLst/>
            <a:ahLst/>
            <a:cxnLst/>
            <a:rect r="r" b="b" t="t" l="l"/>
            <a:pathLst>
              <a:path h="2582288" w="7567145">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70412" y="1682785"/>
            <a:ext cx="10351324" cy="8296863"/>
          </a:xfrm>
          <a:custGeom>
            <a:avLst/>
            <a:gdLst/>
            <a:ahLst/>
            <a:cxnLst/>
            <a:rect r="r" b="b" t="t" l="l"/>
            <a:pathLst>
              <a:path h="8296863" w="10351324">
                <a:moveTo>
                  <a:pt x="0" y="0"/>
                </a:moveTo>
                <a:lnTo>
                  <a:pt x="10351324" y="0"/>
                </a:lnTo>
                <a:lnTo>
                  <a:pt x="10351324" y="8296863"/>
                </a:lnTo>
                <a:lnTo>
                  <a:pt x="0" y="8296863"/>
                </a:lnTo>
                <a:lnTo>
                  <a:pt x="0" y="0"/>
                </a:lnTo>
                <a:close/>
              </a:path>
            </a:pathLst>
          </a:custGeom>
          <a:blipFill>
            <a:blip r:embed="rId5"/>
            <a:stretch>
              <a:fillRect l="0" t="0" r="0" b="0"/>
            </a:stretch>
          </a:blipFill>
          <a:ln w="133350" cap="sq">
            <a:solidFill>
              <a:srgbClr val="8AB7E2"/>
            </a:solidFill>
            <a:prstDash val="solid"/>
            <a:miter/>
          </a:ln>
        </p:spPr>
      </p:sp>
      <p:sp>
        <p:nvSpPr>
          <p:cNvPr name="Freeform 5" id="5"/>
          <p:cNvSpPr/>
          <p:nvPr/>
        </p:nvSpPr>
        <p:spPr>
          <a:xfrm flipH="false" flipV="false" rot="0">
            <a:off x="11313966" y="3946798"/>
            <a:ext cx="6754891" cy="5044237"/>
          </a:xfrm>
          <a:custGeom>
            <a:avLst/>
            <a:gdLst/>
            <a:ahLst/>
            <a:cxnLst/>
            <a:rect r="r" b="b" t="t" l="l"/>
            <a:pathLst>
              <a:path h="5044237" w="6754891">
                <a:moveTo>
                  <a:pt x="0" y="0"/>
                </a:moveTo>
                <a:lnTo>
                  <a:pt x="6754891" y="0"/>
                </a:lnTo>
                <a:lnTo>
                  <a:pt x="6754891" y="5044237"/>
                </a:lnTo>
                <a:lnTo>
                  <a:pt x="0" y="5044237"/>
                </a:lnTo>
                <a:lnTo>
                  <a:pt x="0" y="0"/>
                </a:lnTo>
                <a:close/>
              </a:path>
            </a:pathLst>
          </a:custGeom>
          <a:blipFill>
            <a:blip r:embed="rId6"/>
            <a:stretch>
              <a:fillRect l="0" t="0" r="0" b="0"/>
            </a:stretch>
          </a:blipFill>
          <a:ln w="123825" cap="sq">
            <a:solidFill>
              <a:srgbClr val="8AB7E2"/>
            </a:solidFill>
            <a:prstDash val="solid"/>
            <a:miter/>
          </a:ln>
        </p:spPr>
      </p:sp>
      <p:sp>
        <p:nvSpPr>
          <p:cNvPr name="TextBox 6" id="6"/>
          <p:cNvSpPr txBox="true"/>
          <p:nvPr/>
        </p:nvSpPr>
        <p:spPr>
          <a:xfrm rot="0">
            <a:off x="1245844" y="565115"/>
            <a:ext cx="10544045" cy="1117669"/>
          </a:xfrm>
          <a:prstGeom prst="rect">
            <a:avLst/>
          </a:prstGeom>
        </p:spPr>
        <p:txBody>
          <a:bodyPr anchor="t" rtlCol="false" tIns="0" lIns="0" bIns="0" rIns="0">
            <a:spAutoFit/>
          </a:bodyPr>
          <a:lstStyle/>
          <a:p>
            <a:pPr algn="l">
              <a:lnSpc>
                <a:spcPts val="8349"/>
              </a:lnSpc>
            </a:pPr>
            <a:r>
              <a:rPr lang="en-US" sz="8608" b="true">
                <a:solidFill>
                  <a:srgbClr val="000000"/>
                </a:solidFill>
                <a:latin typeface="DM Sans Bold"/>
                <a:ea typeface="DM Sans Bold"/>
                <a:cs typeface="DM Sans Bold"/>
                <a:sym typeface="DM Sans Bold"/>
              </a:rPr>
              <a:t>EULER EN PYTHON</a:t>
            </a:r>
          </a:p>
        </p:txBody>
      </p:sp>
      <p:sp>
        <p:nvSpPr>
          <p:cNvPr name="TextBox 7" id="7"/>
          <p:cNvSpPr txBox="true"/>
          <p:nvPr/>
        </p:nvSpPr>
        <p:spPr>
          <a:xfrm rot="0">
            <a:off x="11121736" y="2962711"/>
            <a:ext cx="4281728" cy="598878"/>
          </a:xfrm>
          <a:prstGeom prst="rect">
            <a:avLst/>
          </a:prstGeom>
        </p:spPr>
        <p:txBody>
          <a:bodyPr anchor="t" rtlCol="false" tIns="0" lIns="0" bIns="0" rIns="0">
            <a:spAutoFit/>
          </a:bodyPr>
          <a:lstStyle/>
          <a:p>
            <a:pPr algn="ctr">
              <a:lnSpc>
                <a:spcPts val="4643"/>
              </a:lnSpc>
            </a:pPr>
            <a:r>
              <a:rPr lang="en-US" sz="4299">
                <a:solidFill>
                  <a:srgbClr val="000000"/>
                </a:solidFill>
                <a:latin typeface="DM Sans"/>
                <a:ea typeface="DM Sans"/>
                <a:cs typeface="DM Sans"/>
                <a:sym typeface="DM Sans"/>
              </a:rPr>
              <a:t>CORRIDA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DAGXjaIAjrc</dc:identifier>
  <dcterms:modified xsi:type="dcterms:W3CDTF">2011-08-01T06:04:30Z</dcterms:modified>
  <cp:revision>1</cp:revision>
  <dc:title>ECUACIONES DIFERENCIALES</dc:title>
</cp:coreProperties>
</file>