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</p:embeddedFont>
    <p:embeddedFont>
      <p:font typeface="DM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11.pn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1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5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2730220" y="2890544"/>
            <a:ext cx="12827560" cy="320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ECUACIONES DIFERENCIALES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22161" y="7228869"/>
            <a:ext cx="10643678" cy="577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Univ. JHOSELIN SOFIA MARCA MAMANI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124466" y="1932665"/>
            <a:ext cx="14217401" cy="6683134"/>
          </a:xfrm>
          <a:custGeom>
            <a:avLst/>
            <a:gdLst/>
            <a:ahLst/>
            <a:cxnLst/>
            <a:rect l="l" t="t" r="r" b="b"/>
            <a:pathLst>
              <a:path w="14217401" h="6683134">
                <a:moveTo>
                  <a:pt x="0" y="0"/>
                </a:moveTo>
                <a:lnTo>
                  <a:pt x="14217400" y="0"/>
                </a:lnTo>
                <a:lnTo>
                  <a:pt x="14217400" y="6683134"/>
                </a:lnTo>
                <a:lnTo>
                  <a:pt x="0" y="668313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t="-6624" r="-2369" b="-6979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0575" y="880660"/>
            <a:ext cx="14139851" cy="105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869"/>
              </a:lnSpc>
              <a:spcBef>
                <a:spcPct val="0"/>
              </a:spcBef>
            </a:pPr>
            <a:r>
              <a:rPr lang="en-US" sz="8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RUNGE-KUTTA EN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44097" y="1261827"/>
            <a:ext cx="7178126" cy="8706549"/>
          </a:xfrm>
          <a:custGeom>
            <a:avLst/>
            <a:gdLst/>
            <a:ahLst/>
            <a:cxnLst/>
            <a:rect l="l" t="t" r="r" b="b"/>
            <a:pathLst>
              <a:path w="7178126" h="8706549">
                <a:moveTo>
                  <a:pt x="0" y="0"/>
                </a:moveTo>
                <a:lnTo>
                  <a:pt x="7178127" y="0"/>
                </a:lnTo>
                <a:lnTo>
                  <a:pt x="7178127" y="8706548"/>
                </a:lnTo>
                <a:lnTo>
                  <a:pt x="0" y="870654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324018" y="5574001"/>
            <a:ext cx="7935282" cy="3049638"/>
          </a:xfrm>
          <a:custGeom>
            <a:avLst/>
            <a:gdLst/>
            <a:ahLst/>
            <a:cxnLst/>
            <a:rect l="l" t="t" r="r" b="b"/>
            <a:pathLst>
              <a:path w="7935282" h="3049638">
                <a:moveTo>
                  <a:pt x="0" y="0"/>
                </a:moveTo>
                <a:lnTo>
                  <a:pt x="7935282" y="0"/>
                </a:lnTo>
                <a:lnTo>
                  <a:pt x="7935282" y="3049637"/>
                </a:lnTo>
                <a:lnTo>
                  <a:pt x="0" y="304963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45844" y="144157"/>
            <a:ext cx="14952760" cy="111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9"/>
              </a:lnSpc>
            </a:pPr>
            <a:r>
              <a:rPr lang="en-US" sz="860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RUNGE-KUTTA EN PYTHON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0143" y="4340461"/>
            <a:ext cx="4281728" cy="598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4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1" y="3019813"/>
            <a:ext cx="11502136" cy="4885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GRACIAS</a:t>
            </a:r>
            <a:br>
              <a:rPr lang="en-US" sz="1459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r>
              <a:rPr lang="en-US" sz="1459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POR SU </a:t>
            </a:r>
            <a:br>
              <a:rPr lang="en-US" sz="1459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r>
              <a:rPr lang="en-US" sz="1459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ATENCIÓN</a:t>
            </a:r>
            <a:endParaRPr lang="en-US" sz="14597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2344" y="3593274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5247" y="2186462"/>
            <a:ext cx="7848753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DEFINICION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513891"/>
            <a:ext cx="7315686" cy="528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Ecuación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Diferencial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Ordinaria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ecuación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relaciona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función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y(t</a:t>
            </a:r>
            <a:r>
              <a:rPr lang="en-US" sz="3399" spc="203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con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sus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derivadas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La variable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independiente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representar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tiempo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espacio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otra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magnitud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mientras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la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función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y(t</a:t>
            </a:r>
            <a:r>
              <a:rPr lang="en-US" sz="3399" spc="203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</a:t>
            </a:r>
            <a:r>
              <a:rPr lang="en-US" sz="3399" spc="203" dirty="0" err="1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</a:t>
            </a:r>
            <a:r>
              <a:rPr lang="en-US" sz="3399" spc="203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 que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queremos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99" spc="2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determinar</a:t>
            </a:r>
            <a:r>
              <a:rPr lang="en-US" sz="3399" spc="2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0092" y="2395592"/>
            <a:ext cx="17533160" cy="54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54"/>
              </a:lnSpc>
              <a:spcBef>
                <a:spcPct val="0"/>
              </a:spcBef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Existen diferentes enfoques para resolver EDO dependiendo de su complejidad: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0092" y="3332907"/>
            <a:ext cx="6998061" cy="5586754"/>
            <a:chOff x="0" y="0"/>
            <a:chExt cx="2342659" cy="18702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1870212"/>
            </a:xfrm>
            <a:custGeom>
              <a:avLst/>
              <a:gdLst/>
              <a:ahLst/>
              <a:cxnLst/>
              <a:rect l="l" t="t" r="r" b="b"/>
              <a:pathLst>
                <a:path w="2342659" h="187021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1853617"/>
                  </a:lnTo>
                  <a:cubicBezTo>
                    <a:pt x="2342659" y="1858019"/>
                    <a:pt x="2340910" y="1862239"/>
                    <a:pt x="2337798" y="1865351"/>
                  </a:cubicBezTo>
                  <a:cubicBezTo>
                    <a:pt x="2334686" y="1868463"/>
                    <a:pt x="2330465" y="1870212"/>
                    <a:pt x="2326064" y="1870212"/>
                  </a:cubicBezTo>
                  <a:lnTo>
                    <a:pt x="16594" y="1870212"/>
                  </a:lnTo>
                  <a:cubicBezTo>
                    <a:pt x="7430" y="1870212"/>
                    <a:pt x="0" y="1862782"/>
                    <a:pt x="0" y="1853617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1784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47772" y="3275757"/>
            <a:ext cx="7225778" cy="5842996"/>
            <a:chOff x="0" y="0"/>
            <a:chExt cx="2418889" cy="195599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18889" cy="1955991"/>
            </a:xfrm>
            <a:custGeom>
              <a:avLst/>
              <a:gdLst/>
              <a:ahLst/>
              <a:cxnLst/>
              <a:rect l="l" t="t" r="r" b="b"/>
              <a:pathLst>
                <a:path w="2418889" h="1955991">
                  <a:moveTo>
                    <a:pt x="16071" y="0"/>
                  </a:moveTo>
                  <a:lnTo>
                    <a:pt x="2402817" y="0"/>
                  </a:lnTo>
                  <a:cubicBezTo>
                    <a:pt x="2411693" y="0"/>
                    <a:pt x="2418889" y="7195"/>
                    <a:pt x="2418889" y="16071"/>
                  </a:cubicBezTo>
                  <a:lnTo>
                    <a:pt x="2418889" y="1939920"/>
                  </a:lnTo>
                  <a:cubicBezTo>
                    <a:pt x="2418889" y="1944182"/>
                    <a:pt x="2417195" y="1948270"/>
                    <a:pt x="2414182" y="1951284"/>
                  </a:cubicBezTo>
                  <a:cubicBezTo>
                    <a:pt x="2411168" y="1954298"/>
                    <a:pt x="2407080" y="1955991"/>
                    <a:pt x="2402817" y="1955991"/>
                  </a:cubicBezTo>
                  <a:lnTo>
                    <a:pt x="16071" y="1955991"/>
                  </a:lnTo>
                  <a:cubicBezTo>
                    <a:pt x="7195" y="1955991"/>
                    <a:pt x="0" y="1948796"/>
                    <a:pt x="0" y="1939920"/>
                  </a:cubicBezTo>
                  <a:lnTo>
                    <a:pt x="0" y="16071"/>
                  </a:lnTo>
                  <a:cubicBezTo>
                    <a:pt x="0" y="7195"/>
                    <a:pt x="7195" y="0"/>
                    <a:pt x="1607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2418889" cy="1870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45047" y="4269447"/>
            <a:ext cx="6608152" cy="87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28"/>
              </a:lnSpc>
            </a:pPr>
            <a:r>
              <a:rPr lang="en-US" sz="6800" spc="-5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 analíticos: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0092" y="5770339"/>
            <a:ext cx="7154691" cy="223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7126" lvl="1" indent="-398563" algn="just">
              <a:lnSpc>
                <a:spcPts val="4984"/>
              </a:lnSpc>
              <a:spcBef>
                <a:spcPct val="0"/>
              </a:spcBef>
              <a:buFont typeface="Arial"/>
              <a:buChar char="•"/>
            </a:pPr>
            <a:r>
              <a:rPr lang="en-US" sz="3692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692" u="none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eparación de variables.</a:t>
            </a:r>
          </a:p>
          <a:p>
            <a:pPr marL="797126" lvl="1" indent="-398563" algn="just">
              <a:lnSpc>
                <a:spcPts val="4984"/>
              </a:lnSpc>
              <a:spcBef>
                <a:spcPct val="0"/>
              </a:spcBef>
              <a:buFont typeface="Arial"/>
              <a:buChar char="•"/>
            </a:pPr>
            <a:r>
              <a:rPr lang="en-US" sz="3692" u="none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Factor integrante.</a:t>
            </a:r>
          </a:p>
          <a:p>
            <a:pPr marL="797126" lvl="1" indent="-398563" algn="just">
              <a:lnSpc>
                <a:spcPts val="4984"/>
              </a:lnSpc>
              <a:spcBef>
                <a:spcPct val="0"/>
              </a:spcBef>
              <a:buFont typeface="Arial"/>
              <a:buChar char="•"/>
            </a:pPr>
            <a:r>
              <a:rPr lang="en-US" sz="3692" u="none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Transformada de Laplace.</a:t>
            </a:r>
          </a:p>
          <a:p>
            <a:pPr marL="0" lvl="0" indent="0" algn="just">
              <a:lnSpc>
                <a:spcPts val="2824"/>
              </a:lnSpc>
              <a:spcBef>
                <a:spcPct val="0"/>
              </a:spcBef>
            </a:pPr>
            <a:endParaRPr lang="en-US" sz="3692" u="none" spc="5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748756" y="932606"/>
            <a:ext cx="14274972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Métodos de Resolución:</a:t>
            </a:r>
          </a:p>
        </p:txBody>
      </p:sp>
      <p:sp>
        <p:nvSpPr>
          <p:cNvPr id="15" name="Freeform 15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9975489" y="4259922"/>
            <a:ext cx="6998061" cy="1688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4"/>
              </a:lnSpc>
            </a:pPr>
            <a:r>
              <a:rPr lang="en-US" sz="6713" spc="-5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 numéricos:</a:t>
            </a:r>
          </a:p>
          <a:p>
            <a:pPr algn="l">
              <a:lnSpc>
                <a:spcPts val="6444"/>
              </a:lnSpc>
            </a:pPr>
            <a:endParaRPr lang="en-US" sz="6713" spc="-5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47772" y="5770339"/>
            <a:ext cx="7154691" cy="3487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7126" lvl="1" indent="-398563" algn="just">
              <a:lnSpc>
                <a:spcPts val="4984"/>
              </a:lnSpc>
              <a:buFont typeface="Arial"/>
              <a:buChar char="•"/>
            </a:pPr>
            <a:r>
              <a:rPr lang="en-US" sz="3692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Euler.</a:t>
            </a:r>
          </a:p>
          <a:p>
            <a:pPr marL="797126" lvl="1" indent="-398563" algn="just">
              <a:lnSpc>
                <a:spcPts val="4984"/>
              </a:lnSpc>
              <a:buFont typeface="Arial"/>
              <a:buChar char="•"/>
            </a:pPr>
            <a:r>
              <a:rPr lang="en-US" sz="3692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Runge-Kutta.</a:t>
            </a:r>
          </a:p>
          <a:p>
            <a:pPr marL="797126" lvl="1" indent="-398563" algn="just">
              <a:lnSpc>
                <a:spcPts val="4984"/>
              </a:lnSpc>
              <a:buFont typeface="Arial"/>
              <a:buChar char="•"/>
            </a:pPr>
            <a:r>
              <a:rPr lang="en-US" sz="3692" spc="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 de pasos múltiples (Adams-Bashforth, Adams-Moulton).</a:t>
            </a:r>
          </a:p>
          <a:p>
            <a:pPr marL="0" lvl="0" indent="0" algn="just">
              <a:lnSpc>
                <a:spcPts val="2824"/>
              </a:lnSpc>
              <a:spcBef>
                <a:spcPct val="0"/>
              </a:spcBef>
            </a:pPr>
            <a:endParaRPr lang="en-US" sz="3692" spc="5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2389" y="511802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28700" y="5143500"/>
            <a:ext cx="14321405" cy="1364017"/>
          </a:xfrm>
          <a:custGeom>
            <a:avLst/>
            <a:gdLst/>
            <a:ahLst/>
            <a:cxnLst/>
            <a:rect l="l" t="t" r="r" b="b"/>
            <a:pathLst>
              <a:path w="14321405" h="1364017">
                <a:moveTo>
                  <a:pt x="0" y="0"/>
                </a:moveTo>
                <a:lnTo>
                  <a:pt x="14321405" y="0"/>
                </a:lnTo>
                <a:lnTo>
                  <a:pt x="14321405" y="1364017"/>
                </a:lnTo>
                <a:lnTo>
                  <a:pt x="0" y="1364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912" b="-8549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702302"/>
            <a:ext cx="9352137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EJERCICIO: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3437989"/>
            <a:ext cx="13319530" cy="1320997"/>
          </a:xfrm>
          <a:custGeom>
            <a:avLst/>
            <a:gdLst/>
            <a:ahLst/>
            <a:cxnLst/>
            <a:rect l="l" t="t" r="r" b="b"/>
            <a:pathLst>
              <a:path w="13319530" h="1320997">
                <a:moveTo>
                  <a:pt x="0" y="0"/>
                </a:moveTo>
                <a:lnTo>
                  <a:pt x="13319530" y="0"/>
                </a:lnTo>
                <a:lnTo>
                  <a:pt x="13319530" y="1320997"/>
                </a:lnTo>
                <a:lnTo>
                  <a:pt x="0" y="13209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4659" b="-7173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6888517"/>
            <a:ext cx="16752263" cy="1183560"/>
          </a:xfrm>
          <a:custGeom>
            <a:avLst/>
            <a:gdLst/>
            <a:ahLst/>
            <a:cxnLst/>
            <a:rect l="l" t="t" r="r" b="b"/>
            <a:pathLst>
              <a:path w="16752263" h="1183560">
                <a:moveTo>
                  <a:pt x="0" y="0"/>
                </a:moveTo>
                <a:lnTo>
                  <a:pt x="16752263" y="0"/>
                </a:lnTo>
                <a:lnTo>
                  <a:pt x="16752263" y="1183560"/>
                </a:lnTo>
                <a:lnTo>
                  <a:pt x="0" y="1183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822" t="-78686" r="-33344" b="-6055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3562969" y="1962861"/>
            <a:ext cx="11558956" cy="7995914"/>
          </a:xfrm>
          <a:custGeom>
            <a:avLst/>
            <a:gdLst/>
            <a:ahLst/>
            <a:cxnLst/>
            <a:rect l="l" t="t" r="r" b="b"/>
            <a:pathLst>
              <a:path w="11558956" h="7995914">
                <a:moveTo>
                  <a:pt x="0" y="0"/>
                </a:moveTo>
                <a:lnTo>
                  <a:pt x="11558956" y="0"/>
                </a:lnTo>
                <a:lnTo>
                  <a:pt x="11558956" y="7995915"/>
                </a:lnTo>
                <a:lnTo>
                  <a:pt x="0" y="799591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109" t="-397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433312" y="593185"/>
            <a:ext cx="11905227" cy="105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869"/>
              </a:lnSpc>
              <a:spcBef>
                <a:spcPct val="0"/>
              </a:spcBef>
            </a:pPr>
            <a:r>
              <a:rPr lang="en-US" sz="8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EULER EN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325523">
            <a:off x="8006317" y="-19153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5" y="0"/>
                </a:lnTo>
                <a:lnTo>
                  <a:pt x="7567145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245844" y="1682785"/>
            <a:ext cx="7898156" cy="8273544"/>
          </a:xfrm>
          <a:custGeom>
            <a:avLst/>
            <a:gdLst/>
            <a:ahLst/>
            <a:cxnLst/>
            <a:rect l="l" t="t" r="r" b="b"/>
            <a:pathLst>
              <a:path w="7898156" h="8273544">
                <a:moveTo>
                  <a:pt x="0" y="0"/>
                </a:moveTo>
                <a:lnTo>
                  <a:pt x="7898156" y="0"/>
                </a:lnTo>
                <a:lnTo>
                  <a:pt x="7898156" y="8273543"/>
                </a:lnTo>
                <a:lnTo>
                  <a:pt x="0" y="82735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419235" y="5819557"/>
            <a:ext cx="6574286" cy="3809715"/>
          </a:xfrm>
          <a:custGeom>
            <a:avLst/>
            <a:gdLst/>
            <a:ahLst/>
            <a:cxnLst/>
            <a:rect l="l" t="t" r="r" b="b"/>
            <a:pathLst>
              <a:path w="6574286" h="3809715">
                <a:moveTo>
                  <a:pt x="0" y="0"/>
                </a:moveTo>
                <a:lnTo>
                  <a:pt x="6574286" y="0"/>
                </a:lnTo>
                <a:lnTo>
                  <a:pt x="6574286" y="3809714"/>
                </a:lnTo>
                <a:lnTo>
                  <a:pt x="0" y="38097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45844" y="565115"/>
            <a:ext cx="10544045" cy="1117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9"/>
              </a:lnSpc>
            </a:pPr>
            <a:r>
              <a:rPr lang="en-US" sz="860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EULER EN PYTHON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40143" y="4340461"/>
            <a:ext cx="4281728" cy="598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4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2389" y="511802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28700" y="5143500"/>
            <a:ext cx="14321405" cy="1364017"/>
          </a:xfrm>
          <a:custGeom>
            <a:avLst/>
            <a:gdLst/>
            <a:ahLst/>
            <a:cxnLst/>
            <a:rect l="l" t="t" r="r" b="b"/>
            <a:pathLst>
              <a:path w="14321405" h="1364017">
                <a:moveTo>
                  <a:pt x="0" y="0"/>
                </a:moveTo>
                <a:lnTo>
                  <a:pt x="14321405" y="0"/>
                </a:lnTo>
                <a:lnTo>
                  <a:pt x="14321405" y="1364017"/>
                </a:lnTo>
                <a:lnTo>
                  <a:pt x="0" y="1364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912" b="-8549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437989"/>
            <a:ext cx="13319530" cy="1320997"/>
          </a:xfrm>
          <a:custGeom>
            <a:avLst/>
            <a:gdLst/>
            <a:ahLst/>
            <a:cxnLst/>
            <a:rect l="l" t="t" r="r" b="b"/>
            <a:pathLst>
              <a:path w="13319530" h="1320997">
                <a:moveTo>
                  <a:pt x="0" y="0"/>
                </a:moveTo>
                <a:lnTo>
                  <a:pt x="13319530" y="0"/>
                </a:lnTo>
                <a:lnTo>
                  <a:pt x="13319530" y="1320997"/>
                </a:lnTo>
                <a:lnTo>
                  <a:pt x="0" y="13209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4659" b="-7173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7869" y="6888517"/>
            <a:ext cx="16752263" cy="1180665"/>
          </a:xfrm>
          <a:custGeom>
            <a:avLst/>
            <a:gdLst/>
            <a:ahLst/>
            <a:cxnLst/>
            <a:rect l="l" t="t" r="r" b="b"/>
            <a:pathLst>
              <a:path w="16752263" h="1180665">
                <a:moveTo>
                  <a:pt x="0" y="0"/>
                </a:moveTo>
                <a:lnTo>
                  <a:pt x="16752262" y="0"/>
                </a:lnTo>
                <a:lnTo>
                  <a:pt x="16752262" y="1180665"/>
                </a:lnTo>
                <a:lnTo>
                  <a:pt x="0" y="1180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1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702302"/>
            <a:ext cx="9352137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EJERCICIO: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72389" y="511802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028700" y="702302"/>
            <a:ext cx="9352137" cy="22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FORMULAS DE RUNGE-KUTTA: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21633" t="32075" r="20054"/>
          <a:stretch/>
        </p:blipFill>
        <p:spPr>
          <a:xfrm>
            <a:off x="1056409" y="3162300"/>
            <a:ext cx="6771640" cy="6553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l="3063" r="8801"/>
          <a:stretch/>
        </p:blipFill>
        <p:spPr>
          <a:xfrm>
            <a:off x="8153400" y="6192906"/>
            <a:ext cx="9906000" cy="25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75348" y="2712240"/>
            <a:ext cx="17811862" cy="6078454"/>
          </a:xfrm>
          <a:custGeom>
            <a:avLst/>
            <a:gdLst/>
            <a:ahLst/>
            <a:cxnLst/>
            <a:rect l="l" t="t" r="r" b="b"/>
            <a:pathLst>
              <a:path w="17811862" h="6078454">
                <a:moveTo>
                  <a:pt x="0" y="0"/>
                </a:moveTo>
                <a:lnTo>
                  <a:pt x="17811863" y="0"/>
                </a:lnTo>
                <a:lnTo>
                  <a:pt x="17811863" y="6078453"/>
                </a:lnTo>
                <a:lnTo>
                  <a:pt x="0" y="6078453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20575" y="880660"/>
            <a:ext cx="14139851" cy="105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869"/>
              </a:lnSpc>
              <a:spcBef>
                <a:spcPct val="0"/>
              </a:spcBef>
            </a:pPr>
            <a:r>
              <a:rPr lang="en-US" sz="8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RUNGE-KUTTA EN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Personalizado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DM Sans</vt:lpstr>
      <vt:lpstr>DM Sans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DIFERENCIALES</dc:title>
  <cp:lastModifiedBy>HP</cp:lastModifiedBy>
  <cp:revision>4</cp:revision>
  <dcterms:created xsi:type="dcterms:W3CDTF">2006-08-16T00:00:00Z</dcterms:created>
  <dcterms:modified xsi:type="dcterms:W3CDTF">2024-11-26T06:07:03Z</dcterms:modified>
  <dc:identifier>DAGXjaIAjrc</dc:identifier>
</cp:coreProperties>
</file>