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599988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hSVmByh8uVXrzUwD3CmfkgI90O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13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595313" y="1143000"/>
            <a:ext cx="56673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5313" y="1143000"/>
            <a:ext cx="56673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5313" y="1143000"/>
            <a:ext cx="56673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5313" y="1143000"/>
            <a:ext cx="56673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d3be2a574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ged3be2a57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5313" y="1143000"/>
            <a:ext cx="56673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d3be2a574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ged3be2a574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5313" y="1143000"/>
            <a:ext cx="56673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d58100c3f_2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ed58100c3f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5313" y="1143000"/>
            <a:ext cx="56673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d58100c3f_2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ed58100c3f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5313" y="1143000"/>
            <a:ext cx="56673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826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574999" y="1122363"/>
            <a:ext cx="9449991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574999" y="3602038"/>
            <a:ext cx="9449991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866249" y="6356351"/>
            <a:ext cx="28349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4173746" y="6356351"/>
            <a:ext cx="42524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8898742" y="6356351"/>
            <a:ext cx="28349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469384" y="1912608"/>
            <a:ext cx="5811838" cy="2716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956888" y="-725515"/>
            <a:ext cx="5811838" cy="799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66249" y="6356351"/>
            <a:ext cx="28349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173746" y="6356351"/>
            <a:ext cx="42524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898742" y="6356351"/>
            <a:ext cx="28349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859687" y="1709739"/>
            <a:ext cx="1086749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859687" y="4589464"/>
            <a:ext cx="1086749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866249" y="6356351"/>
            <a:ext cx="28349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4173746" y="6356351"/>
            <a:ext cx="42524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898742" y="6356351"/>
            <a:ext cx="28349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866249" y="365126"/>
            <a:ext cx="1086749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866249" y="1825625"/>
            <a:ext cx="535499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378744" y="1825625"/>
            <a:ext cx="535499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866249" y="6356351"/>
            <a:ext cx="28349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4173746" y="6356351"/>
            <a:ext cx="42524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898742" y="6356351"/>
            <a:ext cx="28349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867890" y="365126"/>
            <a:ext cx="1086749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867891" y="1681163"/>
            <a:ext cx="5330385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867891" y="2505075"/>
            <a:ext cx="5330385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6378744" y="1681163"/>
            <a:ext cx="5356636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6378744" y="2505075"/>
            <a:ext cx="5356636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866249" y="6356351"/>
            <a:ext cx="28349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4173746" y="6356351"/>
            <a:ext cx="42524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898742" y="6356351"/>
            <a:ext cx="28349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866249" y="365126"/>
            <a:ext cx="1086749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66249" y="6356351"/>
            <a:ext cx="28349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173746" y="6356351"/>
            <a:ext cx="42524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898742" y="6356351"/>
            <a:ext cx="28349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66249" y="6356351"/>
            <a:ext cx="28349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173746" y="6356351"/>
            <a:ext cx="42524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898742" y="6356351"/>
            <a:ext cx="28349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67891" y="457200"/>
            <a:ext cx="406382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356636" y="987426"/>
            <a:ext cx="6378744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67891" y="2057400"/>
            <a:ext cx="4063824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66249" y="6356351"/>
            <a:ext cx="28349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173746" y="6356351"/>
            <a:ext cx="42524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898742" y="6356351"/>
            <a:ext cx="28349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67891" y="457200"/>
            <a:ext cx="406382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356636" y="987426"/>
            <a:ext cx="6378744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67891" y="2057400"/>
            <a:ext cx="4063824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66249" y="6356351"/>
            <a:ext cx="28349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173746" y="6356351"/>
            <a:ext cx="42524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898742" y="6356351"/>
            <a:ext cx="28349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66249" y="365126"/>
            <a:ext cx="1086749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4124325" y="-1432451"/>
            <a:ext cx="4351338" cy="1086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66249" y="6356351"/>
            <a:ext cx="28349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173746" y="6356351"/>
            <a:ext cx="42524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898742" y="6356351"/>
            <a:ext cx="28349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66249" y="365126"/>
            <a:ext cx="1086749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66249" y="1825625"/>
            <a:ext cx="1086749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66249" y="6356351"/>
            <a:ext cx="28349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173746" y="6356351"/>
            <a:ext cx="42524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898742" y="6356351"/>
            <a:ext cx="28349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7314400" y="3056600"/>
            <a:ext cx="4979100" cy="15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s-E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Estimación de la fuerza de fricción en  una servilleta </a:t>
            </a:r>
            <a:br>
              <a:rPr lang="es-ES" sz="3600">
                <a:latin typeface="Arial"/>
                <a:ea typeface="Arial"/>
                <a:cs typeface="Arial"/>
                <a:sym typeface="Arial"/>
              </a:rPr>
            </a:br>
            <a:endParaRPr sz="1000"/>
          </a:p>
        </p:txBody>
      </p:sp>
      <p:sp>
        <p:nvSpPr>
          <p:cNvPr id="89" name="Google Shape;89;p1"/>
          <p:cNvSpPr txBox="1"/>
          <p:nvPr/>
        </p:nvSpPr>
        <p:spPr>
          <a:xfrm>
            <a:off x="7314400" y="4329900"/>
            <a:ext cx="3621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Kevin Jesus Llanos Jerez - 2210712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Juliana Paola Andrade Rodríguez - 2210722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Jorge Alfredo Jaimes Teherán - 2170033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565810" y="5192503"/>
            <a:ext cx="3390089" cy="131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s-ES"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Nombre UAA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ctrTitle"/>
          </p:nvPr>
        </p:nvSpPr>
        <p:spPr>
          <a:xfrm>
            <a:off x="1912940" y="422641"/>
            <a:ext cx="45252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s-E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r>
              <a:rPr lang="es-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s-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>
              <a:solidFill>
                <a:schemeClr val="lt1"/>
              </a:solidFill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254700" y="1829625"/>
            <a:ext cx="5244900" cy="341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*Antigua Grecia</a:t>
            </a:r>
            <a:endParaRPr sz="1400" b="0" i="0" u="none" strike="noStrike" cap="none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Aristóteles: Los pesados caen más rápido que los livianos ya que en el agua los pesados se hunden y los livianos flotan 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*Siglo XVII</a:t>
            </a:r>
            <a:endParaRPr sz="1400" b="0" i="0" u="none" strike="noStrike" cap="none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Galileo Galilei: Teoría del movimiento 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Servilleta comprimida o extendida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Aproximar la constante de rozamiento que ejerce el fluido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Constante: Cambio en la velocidad y aceleración de la caída de la servilleta extendida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30048" y="1136025"/>
            <a:ext cx="3156550" cy="458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ctrTitle"/>
          </p:nvPr>
        </p:nvSpPr>
        <p:spPr>
          <a:xfrm>
            <a:off x="1912940" y="422641"/>
            <a:ext cx="45252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s-E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Metodología </a:t>
            </a:r>
            <a:br>
              <a:rPr lang="es-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>
              <a:solidFill>
                <a:schemeClr val="lt1"/>
              </a:solidFill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1131525" y="1603800"/>
            <a:ext cx="750750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problema se </a:t>
            </a:r>
            <a:r>
              <a:rPr lang="es-ES" sz="2000" dirty="0"/>
              <a:t>abordó</a:t>
            </a:r>
            <a:r>
              <a:rPr lang="es-E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teóricamente   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s-E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Caso sin fricción, </a:t>
            </a:r>
            <a:r>
              <a:rPr lang="es-ES" sz="2000" dirty="0"/>
              <a:t>casó</a:t>
            </a:r>
            <a:r>
              <a:rPr lang="es-E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 fricción, se </a:t>
            </a:r>
            <a:r>
              <a:rPr lang="es-ES" sz="2000" dirty="0"/>
              <a:t>realizó</a:t>
            </a:r>
            <a:r>
              <a:rPr lang="es-E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una simulación del fenómeno</a:t>
            </a:r>
            <a:r>
              <a:rPr lang="es-ES" sz="2000" dirty="0"/>
              <a:t> y el </a:t>
            </a:r>
            <a:r>
              <a:rPr lang="es-E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 se </a:t>
            </a:r>
            <a:r>
              <a:rPr lang="es-ES" sz="2000" dirty="0"/>
              <a:t>abordó</a:t>
            </a:r>
            <a:r>
              <a:rPr lang="es-E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experimentalmente. 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s-E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s-ES" sz="2000" dirty="0"/>
              <a:t>registró</a:t>
            </a:r>
            <a:r>
              <a:rPr lang="es-E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vídeo la caída de la servilleta en estos casos:      </a:t>
            </a:r>
            <a:endParaRPr lang="es-ES" sz="2000" dirty="0">
              <a:solidFill>
                <a:schemeClr val="dk1"/>
              </a:solidFill>
            </a:endParaRPr>
          </a:p>
          <a:p>
            <a:pPr marL="342900" lvl="8" indent="-342900">
              <a:buSzPts val="2000"/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dk1"/>
                </a:solidFill>
              </a:rPr>
              <a:t>Servilleta extendida</a:t>
            </a:r>
            <a:r>
              <a:rPr lang="es-E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marL="342900" lvl="8" indent="-342900">
              <a:buSzPts val="2000"/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dk1"/>
                </a:solidFill>
              </a:rPr>
              <a:t>Servilleta comprimida</a:t>
            </a:r>
            <a:r>
              <a:rPr lang="es-ES" sz="2000" b="0" i="0" u="none" strike="noStrike" cap="none" dirty="0">
                <a:solidFill>
                  <a:srgbClr val="BBD6EE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s-E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extrajo la información usando la herramienta </a:t>
            </a:r>
            <a:r>
              <a:rPr lang="es-E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tracker</a:t>
            </a:r>
            <a:r>
              <a:rPr lang="es-E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s-E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s-ES" sz="2000" dirty="0"/>
              <a:t>realizó</a:t>
            </a:r>
            <a:r>
              <a:rPr lang="es-E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 análisis de datos en Python</a:t>
            </a:r>
            <a:r>
              <a:rPr lang="es-ES" sz="2000" dirty="0"/>
              <a:t>, </a:t>
            </a:r>
            <a:r>
              <a:rPr lang="es-E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finalmente comparar entre la parte teórica</a:t>
            </a:r>
            <a:r>
              <a:rPr lang="es-ES" sz="2000" b="0" i="0" u="none" strike="noStrike" cap="none" dirty="0">
                <a:solidFill>
                  <a:srgbClr val="BBD6E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la experimental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d3be2a574_0_8"/>
          <p:cNvSpPr txBox="1">
            <a:spLocks noGrp="1"/>
          </p:cNvSpPr>
          <p:nvPr>
            <p:ph type="ctrTitle"/>
          </p:nvPr>
        </p:nvSpPr>
        <p:spPr>
          <a:xfrm>
            <a:off x="1912940" y="422641"/>
            <a:ext cx="45252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s-E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Resultados - Comprimida</a:t>
            </a:r>
            <a:br>
              <a:rPr lang="es-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>
              <a:solidFill>
                <a:schemeClr val="lt1"/>
              </a:solidFill>
            </a:endParaRPr>
          </a:p>
        </p:txBody>
      </p:sp>
      <p:pic>
        <p:nvPicPr>
          <p:cNvPr id="109" name="Google Shape;109;ged3be2a574_0_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1711" y="1640803"/>
            <a:ext cx="3867142" cy="2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ed3be2a574_0_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9340" y="1640805"/>
            <a:ext cx="3866400" cy="2581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ed3be2a574_0_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30154" y="1640804"/>
            <a:ext cx="3867142" cy="25811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FA73764-3CA3-4730-A7AB-147BF7EDBA61}"/>
              </a:ext>
            </a:extLst>
          </p:cNvPr>
          <p:cNvSpPr txBox="1"/>
          <p:nvPr/>
        </p:nvSpPr>
        <p:spPr>
          <a:xfrm>
            <a:off x="426128" y="4403324"/>
            <a:ext cx="37296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Gráfica número 1: Representa los valores de la posición respecto a el tiempo calculada por medio de la simulación de línea continua y el promedio de los experimentos realizados en puntos.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7D05E5F-EEE7-46FA-9FC6-BCC0FEF9DB72}"/>
              </a:ext>
            </a:extLst>
          </p:cNvPr>
          <p:cNvSpPr txBox="1"/>
          <p:nvPr/>
        </p:nvSpPr>
        <p:spPr>
          <a:xfrm>
            <a:off x="4528911" y="4403323"/>
            <a:ext cx="37296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Gráfica número 2: Representa los valores de la velocidad respecto a el tiempo calculada por medio de la simulación de línea continua y el promedio de los experimentos realizados en puntos.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E54E15C-6937-428E-910D-456C82536D3A}"/>
              </a:ext>
            </a:extLst>
          </p:cNvPr>
          <p:cNvSpPr txBox="1"/>
          <p:nvPr/>
        </p:nvSpPr>
        <p:spPr>
          <a:xfrm>
            <a:off x="8440168" y="4403323"/>
            <a:ext cx="37296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Gráfica número 3: Representa los valores de la aceleración respecto a el tiempo calculada por medio de la simulación de línea continua y el promedio de los experimentos realizados en puntos.</a:t>
            </a:r>
            <a:endParaRPr lang="es-CO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d3be2a574_0_63"/>
          <p:cNvSpPr txBox="1">
            <a:spLocks noGrp="1"/>
          </p:cNvSpPr>
          <p:nvPr>
            <p:ph type="ctrTitle"/>
          </p:nvPr>
        </p:nvSpPr>
        <p:spPr>
          <a:xfrm>
            <a:off x="1961240" y="350216"/>
            <a:ext cx="45252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s-E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Resultados - Plana</a:t>
            </a:r>
            <a:br>
              <a:rPr lang="es-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>
              <a:solidFill>
                <a:schemeClr val="lt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B82F75-793E-4B3F-808C-720D0683E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63" y="1775721"/>
            <a:ext cx="4061887" cy="25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F40DA3A-13BF-499A-9552-CE6DA9101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150" y="1775721"/>
            <a:ext cx="4101907" cy="25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C0502F3-63CC-44D2-9C4D-D0F9C3FE67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5506" y="1775721"/>
            <a:ext cx="4055219" cy="25812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4C3AE76-666C-46F0-977C-F874E0CC756E}"/>
              </a:ext>
            </a:extLst>
          </p:cNvPr>
          <p:cNvSpPr txBox="1"/>
          <p:nvPr/>
        </p:nvSpPr>
        <p:spPr>
          <a:xfrm>
            <a:off x="426128" y="4403324"/>
            <a:ext cx="37296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Gráfica número 1: Representa los valores de la posición respecto a el tiempo calculada por medio de la simulación de línea continua y el promedio de los experimentos realizados en puntos.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CD5C476-0DA8-42AB-A063-4CB65ED5951F}"/>
              </a:ext>
            </a:extLst>
          </p:cNvPr>
          <p:cNvSpPr txBox="1"/>
          <p:nvPr/>
        </p:nvSpPr>
        <p:spPr>
          <a:xfrm>
            <a:off x="4615894" y="4403322"/>
            <a:ext cx="37296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Gráfica número 2: Representa los valores de la velocidad respecto a el tiempo calculada por medio de la simulación de línea continua y el promedio de los experimentos realizados en puntos.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2EE3B14-A1A5-4274-8C9F-E2BD4A273196}"/>
              </a:ext>
            </a:extLst>
          </p:cNvPr>
          <p:cNvSpPr txBox="1"/>
          <p:nvPr/>
        </p:nvSpPr>
        <p:spPr>
          <a:xfrm>
            <a:off x="8440168" y="4403323"/>
            <a:ext cx="37296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Gráfica número 3: Representa los valores de la aceleración respecto a el tiempo calculada por medio de la simulación de línea continua y el promedio de los experimentos realizados en puntos.</a:t>
            </a:r>
            <a:endParaRPr lang="es-CO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d58100c3f_2_6"/>
          <p:cNvSpPr txBox="1">
            <a:spLocks noGrp="1"/>
          </p:cNvSpPr>
          <p:nvPr>
            <p:ph type="ctrTitle"/>
          </p:nvPr>
        </p:nvSpPr>
        <p:spPr>
          <a:xfrm>
            <a:off x="1912940" y="422641"/>
            <a:ext cx="45252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s-E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Conclusiones </a:t>
            </a:r>
            <a:br>
              <a:rPr lang="es-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>
              <a:solidFill>
                <a:schemeClr val="lt1"/>
              </a:solidFill>
            </a:endParaRPr>
          </a:p>
        </p:txBody>
      </p:sp>
      <p:sp>
        <p:nvSpPr>
          <p:cNvPr id="125" name="Google Shape;125;ged58100c3f_2_6"/>
          <p:cNvSpPr txBox="1"/>
          <p:nvPr/>
        </p:nvSpPr>
        <p:spPr>
          <a:xfrm>
            <a:off x="1122100" y="1603800"/>
            <a:ext cx="75075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2000"/>
              <a:t>Analizando los casos de la servilleta se puede concluir que dependiendo de la forma en que se tire la servilleta, el margen de error respecto a la simulación es distinto y para cada caso su coeficiente de rozamiento también cambia.</a:t>
            </a:r>
            <a:endParaRPr sz="200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d58100c3f_2_6"/>
          <p:cNvSpPr txBox="1">
            <a:spLocks noGrp="1"/>
          </p:cNvSpPr>
          <p:nvPr>
            <p:ph type="ctrTitle"/>
          </p:nvPr>
        </p:nvSpPr>
        <p:spPr>
          <a:xfrm>
            <a:off x="1912940" y="422641"/>
            <a:ext cx="45252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s-E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 a mi </a:t>
            </a:r>
            <a:r>
              <a:rPr lang="es-ES" sz="2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s-E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br>
              <a:rPr lang="es-ES" sz="1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 dirty="0">
              <a:solidFill>
                <a:schemeClr val="lt1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A084CC8-B8E0-486F-B0DA-4352305E1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635" y="1864894"/>
            <a:ext cx="3286718" cy="328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672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430</Words>
  <Application>Microsoft Office PowerPoint</Application>
  <PresentationFormat>Personalizado</PresentationFormat>
  <Paragraphs>39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de Office</vt:lpstr>
      <vt:lpstr>Estimación de la fuerza de fricción en  una servilleta  </vt:lpstr>
      <vt:lpstr>Introducción  </vt:lpstr>
      <vt:lpstr>Metodología  </vt:lpstr>
      <vt:lpstr>Resultados - Comprimida </vt:lpstr>
      <vt:lpstr>Resultados - Plana </vt:lpstr>
      <vt:lpstr>Conclusiones  </vt:lpstr>
      <vt:lpstr>Ve a mi Github!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Estimación de la fuerza de fricción en  una servilleta</dc:title>
  <dc:creator>Usuario de Microsoft Office</dc:creator>
  <cp:lastModifiedBy>Jorge Alfredo Jaimes Teheran</cp:lastModifiedBy>
  <cp:revision>2</cp:revision>
  <dcterms:created xsi:type="dcterms:W3CDTF">2016-10-31T12:59:27Z</dcterms:created>
  <dcterms:modified xsi:type="dcterms:W3CDTF">2021-09-23T04:32:12Z</dcterms:modified>
</cp:coreProperties>
</file>