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65" r:id="rId7"/>
    <p:sldId id="266" r:id="rId8"/>
    <p:sldId id="267" r:id="rId9"/>
    <p:sldId id="259" r:id="rId10"/>
    <p:sldId id="261" r:id="rId11"/>
    <p:sldId id="262" r:id="rId12"/>
    <p:sldId id="263" r:id="rId13"/>
    <p:sldId id="268" r:id="rId14"/>
    <p:sldId id="269" r:id="rId15"/>
    <p:sldId id="272" r:id="rId16"/>
    <p:sldId id="270" r:id="rId17"/>
    <p:sldId id="273" r:id="rId18"/>
    <p:sldId id="274" r:id="rId19"/>
    <p:sldId id="275" r:id="rId20"/>
    <p:sldId id="276" r:id="rId21"/>
    <p:sldId id="278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428CF7-FFF4-D458-AF35-EE550F36B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3" y="309305"/>
            <a:ext cx="8637073" cy="753568"/>
          </a:xfrm>
        </p:spPr>
        <p:txBody>
          <a:bodyPr>
            <a:normAutofit fontScale="90000"/>
          </a:bodyPr>
          <a:lstStyle/>
          <a:p>
            <a:r>
              <a:rPr lang="es-ES" dirty="0"/>
              <a:t>Defensa Hito </a:t>
            </a:r>
            <a:r>
              <a:rPr lang="es-ES" dirty="0" err="1"/>
              <a:t>ii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7A8409B-4878-EB86-9C75-5551B6878F67}"/>
              </a:ext>
            </a:extLst>
          </p:cNvPr>
          <p:cNvSpPr txBox="1"/>
          <p:nvPr/>
        </p:nvSpPr>
        <p:spPr>
          <a:xfrm>
            <a:off x="754144" y="2090172"/>
            <a:ext cx="62688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latin typeface="Agency FB" panose="020B0503020202020204" pitchFamily="34" charset="0"/>
              </a:rPr>
              <a:t>Jhosue</a:t>
            </a:r>
            <a:r>
              <a:rPr lang="es-ES" sz="2800" dirty="0">
                <a:latin typeface="Agency FB" panose="020B0503020202020204" pitchFamily="34" charset="0"/>
              </a:rPr>
              <a:t> </a:t>
            </a:r>
            <a:r>
              <a:rPr lang="es-ES" sz="2800" dirty="0" err="1">
                <a:latin typeface="Agency FB" panose="020B0503020202020204" pitchFamily="34" charset="0"/>
              </a:rPr>
              <a:t>Ameth</a:t>
            </a:r>
            <a:r>
              <a:rPr lang="es-ES" sz="2800" dirty="0">
                <a:latin typeface="Agency FB" panose="020B0503020202020204" pitchFamily="34" charset="0"/>
              </a:rPr>
              <a:t> Fariñas Pozo</a:t>
            </a:r>
          </a:p>
          <a:p>
            <a:r>
              <a:rPr lang="es-ES" sz="2800" dirty="0">
                <a:latin typeface="Agency FB" panose="020B0503020202020204" pitchFamily="34" charset="0"/>
              </a:rPr>
              <a:t>Base de Datos I</a:t>
            </a:r>
          </a:p>
          <a:p>
            <a:r>
              <a:rPr lang="es-ES" sz="2800" dirty="0">
                <a:latin typeface="Agency FB" panose="020B0503020202020204" pitchFamily="34" charset="0"/>
              </a:rPr>
              <a:t>Ingeniería de Sistemas</a:t>
            </a:r>
          </a:p>
          <a:p>
            <a:r>
              <a:rPr lang="es-ES" sz="2800" dirty="0">
                <a:latin typeface="Agency FB" panose="020B0503020202020204" pitchFamily="34" charset="0"/>
              </a:rPr>
              <a:t>BDA I (1)</a:t>
            </a:r>
          </a:p>
          <a:p>
            <a:r>
              <a:rPr lang="es-ES" sz="2800" dirty="0">
                <a:latin typeface="Agency FB" panose="020B0503020202020204" pitchFamily="34" charset="0"/>
              </a:rPr>
              <a:t>Lic. William Barra Paredes </a:t>
            </a:r>
          </a:p>
          <a:p>
            <a:r>
              <a:rPr lang="es-ES" sz="2800" dirty="0">
                <a:latin typeface="Agency FB" panose="020B0503020202020204" pitchFamily="34" charset="0"/>
              </a:rPr>
              <a:t>26/03/23</a:t>
            </a:r>
          </a:p>
        </p:txBody>
      </p:sp>
      <p:pic>
        <p:nvPicPr>
          <p:cNvPr id="1028" name="Picture 4" descr="Plataforma de datos de Microsoft | Microsoft">
            <a:extLst>
              <a:ext uri="{FF2B5EF4-FFF2-40B4-BE49-F238E27FC236}">
                <a16:creationId xmlns:a16="http://schemas.microsoft.com/office/drawing/2014/main" id="{13540D07-3C07-18AB-98FA-10A06EC22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329" y="-254524"/>
            <a:ext cx="9814166" cy="801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8725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9FD36EB-D568-A085-2688-99C546F3E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252630"/>
            <a:ext cx="9291215" cy="2110678"/>
          </a:xfrm>
        </p:spPr>
        <p:txBody>
          <a:bodyPr>
            <a:normAutofit/>
          </a:bodyPr>
          <a:lstStyle/>
          <a:p>
            <a:r>
              <a:rPr lang="es-ES" sz="4400" dirty="0"/>
              <a:t>2.- atributo</a:t>
            </a:r>
            <a:endParaRPr lang="es-ES" sz="66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9663BA6-1EE4-B058-9A2C-A458A1EF61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92" t="32852" r="52990" b="60000"/>
          <a:stretch/>
        </p:blipFill>
        <p:spPr>
          <a:xfrm>
            <a:off x="1596270" y="2706952"/>
            <a:ext cx="3343376" cy="165576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F831814-5B6F-732B-68D9-FAF34BAD65E9}"/>
              </a:ext>
            </a:extLst>
          </p:cNvPr>
          <p:cNvSpPr txBox="1"/>
          <p:nvPr/>
        </p:nvSpPr>
        <p:spPr>
          <a:xfrm>
            <a:off x="6589333" y="2701109"/>
            <a:ext cx="40283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b="0" i="0" dirty="0">
                <a:solidFill>
                  <a:schemeClr val="tx2">
                    <a:lumMod val="75000"/>
                  </a:schemeClr>
                </a:solidFill>
                <a:effectLst/>
                <a:latin typeface="Bahnschrift Condensed" panose="020B0502040204020203" pitchFamily="34" charset="0"/>
              </a:rPr>
              <a:t>Los atributos son las características de una entidad, una relación de muchos a muchos, o una relación de uno a uno.</a:t>
            </a:r>
            <a:endParaRPr lang="es-ES" sz="2400" dirty="0">
              <a:solidFill>
                <a:schemeClr val="tx2">
                  <a:lumMod val="75000"/>
                </a:schemeClr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0111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4">
            <a:extLst>
              <a:ext uri="{FF2B5EF4-FFF2-40B4-BE49-F238E27FC236}">
                <a16:creationId xmlns:a16="http://schemas.microsoft.com/office/drawing/2014/main" id="{147F3958-86DD-F030-4F49-CF9F1AD5C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252630"/>
            <a:ext cx="9291215" cy="2110678"/>
          </a:xfrm>
        </p:spPr>
        <p:txBody>
          <a:bodyPr>
            <a:normAutofit/>
          </a:bodyPr>
          <a:lstStyle/>
          <a:p>
            <a:r>
              <a:rPr lang="es-ES" sz="4400" dirty="0"/>
              <a:t>3.- </a:t>
            </a:r>
            <a:r>
              <a:rPr lang="es-ES" sz="4400" dirty="0" err="1"/>
              <a:t>primary</a:t>
            </a:r>
            <a:r>
              <a:rPr lang="es-ES" sz="4400" dirty="0"/>
              <a:t> </a:t>
            </a:r>
            <a:r>
              <a:rPr lang="es-ES" sz="4400" dirty="0" err="1"/>
              <a:t>key</a:t>
            </a:r>
            <a:endParaRPr lang="es-ES" sz="66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C58BB90-F722-87E3-A428-40521973F4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041" t="32715" r="38376" b="60962"/>
          <a:stretch/>
        </p:blipFill>
        <p:spPr>
          <a:xfrm>
            <a:off x="1353905" y="2912883"/>
            <a:ext cx="3639570" cy="150828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9088384-5FFF-17CB-1003-616F4598DEF6}"/>
              </a:ext>
            </a:extLst>
          </p:cNvPr>
          <p:cNvSpPr txBox="1"/>
          <p:nvPr/>
        </p:nvSpPr>
        <p:spPr>
          <a:xfrm>
            <a:off x="6645894" y="3205361"/>
            <a:ext cx="4028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>
                <a:solidFill>
                  <a:schemeClr val="tx2">
                    <a:lumMod val="75000"/>
                  </a:schemeClr>
                </a:solidFill>
                <a:latin typeface="Bahnschrift Condensed" panose="020B0502040204020203" pitchFamily="34" charset="0"/>
              </a:rPr>
              <a:t>Es el  atributo único en cada entidad.</a:t>
            </a:r>
          </a:p>
        </p:txBody>
      </p:sp>
    </p:spTree>
    <p:extLst>
      <p:ext uri="{BB962C8B-B14F-4D97-AF65-F5344CB8AC3E}">
        <p14:creationId xmlns:p14="http://schemas.microsoft.com/office/powerpoint/2010/main" val="24126605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4">
            <a:extLst>
              <a:ext uri="{FF2B5EF4-FFF2-40B4-BE49-F238E27FC236}">
                <a16:creationId xmlns:a16="http://schemas.microsoft.com/office/drawing/2014/main" id="{C672E07F-07D9-54BD-3B41-0F952AD26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252630"/>
            <a:ext cx="9291215" cy="2110678"/>
          </a:xfrm>
        </p:spPr>
        <p:txBody>
          <a:bodyPr>
            <a:normAutofit/>
          </a:bodyPr>
          <a:lstStyle/>
          <a:p>
            <a:r>
              <a:rPr lang="es-ES" sz="4400" dirty="0"/>
              <a:t>4.-Relación</a:t>
            </a:r>
            <a:endParaRPr lang="es-ES" sz="66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B9F3B4F-378C-FEA5-205D-833EDD6937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953" t="45912" r="39310" b="45154"/>
          <a:stretch/>
        </p:blipFill>
        <p:spPr>
          <a:xfrm>
            <a:off x="1450392" y="2712100"/>
            <a:ext cx="3862812" cy="199376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33309EF-9CE0-948E-5E89-1BF553CD8D39}"/>
              </a:ext>
            </a:extLst>
          </p:cNvPr>
          <p:cNvSpPr txBox="1"/>
          <p:nvPr/>
        </p:nvSpPr>
        <p:spPr>
          <a:xfrm>
            <a:off x="6570480" y="3013501"/>
            <a:ext cx="40283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b="0" i="0" dirty="0">
                <a:solidFill>
                  <a:schemeClr val="tx2">
                    <a:lumMod val="75000"/>
                  </a:schemeClr>
                </a:solidFill>
                <a:effectLst/>
                <a:latin typeface="Bahnschrift Condensed" panose="020B0502040204020203" pitchFamily="34" charset="0"/>
              </a:rPr>
              <a:t>Las relaciones son asociaciones entre dos o más entidades.</a:t>
            </a:r>
            <a:endParaRPr lang="es-ES" sz="2400" dirty="0">
              <a:solidFill>
                <a:schemeClr val="tx2">
                  <a:lumMod val="75000"/>
                </a:schemeClr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7391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17F22549-4684-4DD3-1661-47CBB5F22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2373661"/>
            <a:ext cx="9291215" cy="2110678"/>
          </a:xfrm>
        </p:spPr>
        <p:txBody>
          <a:bodyPr>
            <a:normAutofit/>
          </a:bodyPr>
          <a:lstStyle/>
          <a:p>
            <a:r>
              <a:rPr lang="es-ES" sz="4400" dirty="0"/>
              <a:t>¿Qué es SQL Server y qué es SQL Server Management Studio?</a:t>
            </a:r>
            <a:endParaRPr lang="es-ES" sz="6600" dirty="0"/>
          </a:p>
        </p:txBody>
      </p:sp>
    </p:spTree>
    <p:extLst>
      <p:ext uri="{BB962C8B-B14F-4D97-AF65-F5344CB8AC3E}">
        <p14:creationId xmlns:p14="http://schemas.microsoft.com/office/powerpoint/2010/main" val="10481317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Fix SQL Server Management Studio CRASH every moment | rmaafs">
            <a:extLst>
              <a:ext uri="{FF2B5EF4-FFF2-40B4-BE49-F238E27FC236}">
                <a16:creationId xmlns:a16="http://schemas.microsoft.com/office/drawing/2014/main" id="{0E92A07C-848F-1356-ADF9-AAD573FCB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11" y="2556704"/>
            <a:ext cx="2947448" cy="285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4">
            <a:extLst>
              <a:ext uri="{FF2B5EF4-FFF2-40B4-BE49-F238E27FC236}">
                <a16:creationId xmlns:a16="http://schemas.microsoft.com/office/drawing/2014/main" id="{A6FABAB8-5F76-3E0B-1489-C3C0E87F9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233" y="0"/>
            <a:ext cx="9291215" cy="2110678"/>
          </a:xfrm>
        </p:spPr>
        <p:txBody>
          <a:bodyPr>
            <a:normAutofit/>
          </a:bodyPr>
          <a:lstStyle/>
          <a:p>
            <a:r>
              <a:rPr lang="es-ES" dirty="0"/>
              <a:t>¿Qué es SQL Server y qué es SQL Server Management Studio?</a:t>
            </a:r>
            <a:endParaRPr lang="es-ES" sz="48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474B5EE-D858-4523-2D20-40DF1FB006F0}"/>
              </a:ext>
            </a:extLst>
          </p:cNvPr>
          <p:cNvSpPr txBox="1"/>
          <p:nvPr/>
        </p:nvSpPr>
        <p:spPr>
          <a:xfrm>
            <a:off x="6180840" y="2950590"/>
            <a:ext cx="4194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b="0" i="0" dirty="0">
                <a:solidFill>
                  <a:schemeClr val="tx2">
                    <a:lumMod val="75000"/>
                  </a:schemeClr>
                </a:solidFill>
                <a:effectLst/>
                <a:latin typeface="Bahnschrift Condensed" panose="020B0502040204020203" pitchFamily="34" charset="0"/>
              </a:rPr>
              <a:t>Microsoft SQL Server Management Studio es una aplicación utilizada para la gestión y administración de los componentes dentro de SQL Server.</a:t>
            </a:r>
            <a:endParaRPr lang="es-ES" sz="2400" dirty="0">
              <a:solidFill>
                <a:schemeClr val="tx2">
                  <a:lumMod val="75000"/>
                </a:schemeClr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2420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17F22549-4684-4DD3-1661-47CBB5F22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2373661"/>
            <a:ext cx="9291215" cy="2110678"/>
          </a:xfrm>
        </p:spPr>
        <p:txBody>
          <a:bodyPr>
            <a:normAutofit/>
          </a:bodyPr>
          <a:lstStyle/>
          <a:p>
            <a:r>
              <a:rPr lang="es-ES" sz="4400" dirty="0"/>
              <a:t>¿Cómo se crea una base de datos?</a:t>
            </a:r>
            <a:endParaRPr lang="es-ES" sz="6600" dirty="0"/>
          </a:p>
        </p:txBody>
      </p:sp>
    </p:spTree>
    <p:extLst>
      <p:ext uri="{BB962C8B-B14F-4D97-AF65-F5344CB8AC3E}">
        <p14:creationId xmlns:p14="http://schemas.microsoft.com/office/powerpoint/2010/main" val="4191521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50E05E2-3D74-DFD7-4C27-90305690E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005" y="3023549"/>
            <a:ext cx="4657725" cy="810901"/>
          </a:xfrm>
          <a:prstGeom prst="rect">
            <a:avLst/>
          </a:prstGeom>
        </p:spPr>
      </p:pic>
      <p:sp>
        <p:nvSpPr>
          <p:cNvPr id="6" name="Título 4">
            <a:extLst>
              <a:ext uri="{FF2B5EF4-FFF2-40B4-BE49-F238E27FC236}">
                <a16:creationId xmlns:a16="http://schemas.microsoft.com/office/drawing/2014/main" id="{1058CE17-15BF-9FF0-7B3D-A9C61F17E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111228"/>
            <a:ext cx="9291215" cy="2110678"/>
          </a:xfrm>
        </p:spPr>
        <p:txBody>
          <a:bodyPr>
            <a:normAutofit/>
          </a:bodyPr>
          <a:lstStyle/>
          <a:p>
            <a:r>
              <a:rPr lang="es-ES" sz="4400" dirty="0"/>
              <a:t>¿Cómo se crea una base de datos?</a:t>
            </a:r>
            <a:endParaRPr lang="es-ES" sz="66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4D91DF6-4445-0902-EEF0-57ED0EE4BB91}"/>
              </a:ext>
            </a:extLst>
          </p:cNvPr>
          <p:cNvSpPr txBox="1"/>
          <p:nvPr/>
        </p:nvSpPr>
        <p:spPr>
          <a:xfrm>
            <a:off x="1042792" y="2752430"/>
            <a:ext cx="35539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>
                <a:solidFill>
                  <a:schemeClr val="tx2">
                    <a:lumMod val="75000"/>
                  </a:schemeClr>
                </a:solidFill>
                <a:latin typeface="Bahnschrift Condensed" panose="020B0502040204020203" pitchFamily="34" charset="0"/>
              </a:rPr>
              <a:t>Una base de datos se crea a través del comando “CREATE DATABASE” y a continuación se le agrega el nombre.</a:t>
            </a:r>
          </a:p>
        </p:txBody>
      </p:sp>
    </p:spTree>
    <p:extLst>
      <p:ext uri="{BB962C8B-B14F-4D97-AF65-F5344CB8AC3E}">
        <p14:creationId xmlns:p14="http://schemas.microsoft.com/office/powerpoint/2010/main" val="18377721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17F22549-4684-4DD3-1661-47CBB5F22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2373661"/>
            <a:ext cx="9291215" cy="2110678"/>
          </a:xfrm>
        </p:spPr>
        <p:txBody>
          <a:bodyPr>
            <a:normAutofit/>
          </a:bodyPr>
          <a:lstStyle/>
          <a:p>
            <a:r>
              <a:rPr lang="es-ES" sz="4400" dirty="0"/>
              <a:t>¿Para qué sirve el comando USE?</a:t>
            </a:r>
            <a:endParaRPr lang="es-ES" sz="6600" dirty="0"/>
          </a:p>
        </p:txBody>
      </p:sp>
    </p:spTree>
    <p:extLst>
      <p:ext uri="{BB962C8B-B14F-4D97-AF65-F5344CB8AC3E}">
        <p14:creationId xmlns:p14="http://schemas.microsoft.com/office/powerpoint/2010/main" val="39290529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4">
            <a:extLst>
              <a:ext uri="{FF2B5EF4-FFF2-40B4-BE49-F238E27FC236}">
                <a16:creationId xmlns:a16="http://schemas.microsoft.com/office/drawing/2014/main" id="{1058CE17-15BF-9FF0-7B3D-A9C61F17E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111228"/>
            <a:ext cx="9291215" cy="2110678"/>
          </a:xfrm>
        </p:spPr>
        <p:txBody>
          <a:bodyPr>
            <a:normAutofit/>
          </a:bodyPr>
          <a:lstStyle/>
          <a:p>
            <a:r>
              <a:rPr lang="es-ES" sz="4400" dirty="0"/>
              <a:t>¿Para qué sirve el comando USE?</a:t>
            </a:r>
            <a:endParaRPr lang="es-ES" sz="66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4D91DF6-4445-0902-EEF0-57ED0EE4BB91}"/>
              </a:ext>
            </a:extLst>
          </p:cNvPr>
          <p:cNvSpPr txBox="1"/>
          <p:nvPr/>
        </p:nvSpPr>
        <p:spPr>
          <a:xfrm>
            <a:off x="1042792" y="2752430"/>
            <a:ext cx="3553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>
                <a:solidFill>
                  <a:schemeClr val="tx2">
                    <a:lumMod val="75000"/>
                  </a:schemeClr>
                </a:solidFill>
                <a:latin typeface="Bahnschrift Condensed" panose="020B0502040204020203" pitchFamily="34" charset="0"/>
              </a:rPr>
              <a:t>El comando “USE” sirve  para usar una base de datos.</a:t>
            </a:r>
          </a:p>
        </p:txBody>
      </p:sp>
      <p:pic>
        <p:nvPicPr>
          <p:cNvPr id="8194" name="Picture 2" descr="Lunes 14 y Martes 15 de febrero de 2011 | - -Welcome to the Carlos Site- -">
            <a:extLst>
              <a:ext uri="{FF2B5EF4-FFF2-40B4-BE49-F238E27FC236}">
                <a16:creationId xmlns:a16="http://schemas.microsoft.com/office/drawing/2014/main" id="{B4C37064-5A9A-6EDC-1B7A-4662ADCFA8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21" r="22116" b="24442"/>
          <a:stretch/>
        </p:blipFill>
        <p:spPr bwMode="auto">
          <a:xfrm>
            <a:off x="5096566" y="2636230"/>
            <a:ext cx="6279130" cy="189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5715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17F22549-4684-4DD3-1661-47CBB5F22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2373661"/>
            <a:ext cx="9291215" cy="2110678"/>
          </a:xfrm>
        </p:spPr>
        <p:txBody>
          <a:bodyPr>
            <a:normAutofit/>
          </a:bodyPr>
          <a:lstStyle/>
          <a:p>
            <a:r>
              <a:rPr lang="es-ES" sz="4400" dirty="0"/>
              <a:t>Crear una tabla cualquiera con 3 columnas y su </a:t>
            </a:r>
            <a:r>
              <a:rPr lang="es-ES" sz="4400" dirty="0" err="1"/>
              <a:t>primarykey</a:t>
            </a:r>
            <a:r>
              <a:rPr lang="es-ES" sz="4400" dirty="0"/>
              <a:t>.</a:t>
            </a:r>
            <a:endParaRPr lang="es-ES" sz="6600" dirty="0"/>
          </a:p>
        </p:txBody>
      </p:sp>
    </p:spTree>
    <p:extLst>
      <p:ext uri="{BB962C8B-B14F-4D97-AF65-F5344CB8AC3E}">
        <p14:creationId xmlns:p14="http://schemas.microsoft.com/office/powerpoint/2010/main" val="4714790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4EEB959-0C40-C1FF-0768-F3CB083B0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2904382"/>
            <a:ext cx="9291215" cy="1049235"/>
          </a:xfrm>
        </p:spPr>
        <p:txBody>
          <a:bodyPr>
            <a:normAutofit/>
          </a:bodyPr>
          <a:lstStyle/>
          <a:p>
            <a:r>
              <a:rPr lang="es-ES" sz="4800" dirty="0"/>
              <a:t>¿Qué es una base de datos?</a:t>
            </a:r>
          </a:p>
        </p:txBody>
      </p:sp>
      <p:pic>
        <p:nvPicPr>
          <p:cNvPr id="2050" name="Picture 2" descr="Enfrentar con lágrimas de alegría emoji social media pensamiento distorsión  cognitiva, emoji, naranja, smiley, medios de comunicación social png |  PNGWing">
            <a:extLst>
              <a:ext uri="{FF2B5EF4-FFF2-40B4-BE49-F238E27FC236}">
                <a16:creationId xmlns:a16="http://schemas.microsoft.com/office/drawing/2014/main" id="{AB27DCC8-7945-4C5F-985D-44E30522D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27" b="88728" l="4167" r="94444">
                        <a14:foregroundMark x1="9444" y1="29480" x2="7500" y2="43642"/>
                        <a14:foregroundMark x1="7500" y1="31503" x2="7222" y2="54335"/>
                        <a14:foregroundMark x1="7222" y1="54335" x2="8889" y2="54624"/>
                        <a14:foregroundMark x1="4444" y1="40751" x2="13056" y2="55780"/>
                        <a14:foregroundMark x1="13056" y1="55780" x2="13056" y2="55780"/>
                        <a14:foregroundMark x1="9167" y1="55780" x2="8056" y2="31214"/>
                        <a14:foregroundMark x1="8056" y1="31214" x2="9722" y2="25434"/>
                        <a14:foregroundMark x1="10833" y1="29769" x2="9722" y2="26012"/>
                        <a14:foregroundMark x1="9722" y1="29191" x2="9722" y2="29191"/>
                        <a14:foregroundMark x1="9444" y1="27168" x2="9722" y2="24566"/>
                        <a14:foregroundMark x1="8611" y1="29769" x2="11111" y2="22543"/>
                        <a14:foregroundMark x1="9167" y1="32659" x2="10556" y2="25434"/>
                        <a14:foregroundMark x1="9444" y1="31792" x2="22500" y2="17630"/>
                        <a14:foregroundMark x1="22500" y1="17630" x2="30000" y2="15896"/>
                        <a14:foregroundMark x1="10000" y1="28902" x2="13056" y2="20809"/>
                        <a14:foregroundMark x1="10556" y1="26879" x2="13056" y2="22832"/>
                        <a14:foregroundMark x1="90000" y1="60694" x2="90672" y2="81701"/>
                        <a14:foregroundMark x1="96220" y1="49833" x2="98611" y2="59249"/>
                        <a14:foregroundMark x1="98611" y1="59249" x2="94444" y2="77746"/>
                        <a14:foregroundMark x1="94444" y1="77746" x2="93611" y2="78613"/>
                        <a14:foregroundMark x1="16389" y1="17919" x2="6944" y2="30925"/>
                        <a14:foregroundMark x1="6944" y1="30925" x2="6944" y2="30925"/>
                        <a14:backgroundMark x1="91389" y1="84682" x2="91389" y2="84682"/>
                        <a14:backgroundMark x1="91944" y1="84971" x2="89444" y2="85549"/>
                        <a14:backgroundMark x1="91944" y1="84393" x2="90833" y2="83815"/>
                        <a14:backgroundMark x1="97778" y1="50867" x2="94167" y2="44220"/>
                        <a14:backgroundMark x1="98611" y1="58092" x2="96667" y2="485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20984">
            <a:off x="1212246" y="923827"/>
            <a:ext cx="2437775" cy="1870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ombre pensando caricatura fotos de stock, imágenes de Hombre pensando  caricatura sin royalties | Depositphotos">
            <a:extLst>
              <a:ext uri="{FF2B5EF4-FFF2-40B4-BE49-F238E27FC236}">
                <a16:creationId xmlns:a16="http://schemas.microsoft.com/office/drawing/2014/main" id="{5460B989-C8AB-0C48-C2E0-6C913A66C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000" b="93833" l="10000" r="90000">
                        <a14:foregroundMark x1="33667" y1="25667" x2="33667" y2="25667"/>
                        <a14:foregroundMark x1="34833" y1="30000" x2="34833" y2="30000"/>
                        <a14:foregroundMark x1="48333" y1="17500" x2="48333" y2="17500"/>
                        <a14:foregroundMark x1="51667" y1="12167" x2="51667" y2="12167"/>
                        <a14:foregroundMark x1="50167" y1="7500" x2="50167" y2="7500"/>
                        <a14:foregroundMark x1="50500" y1="6000" x2="50500" y2="6000"/>
                        <a14:foregroundMark x1="75000" y1="19333" x2="75000" y2="19333"/>
                        <a14:foregroundMark x1="67667" y1="25000" x2="67667" y2="25000"/>
                        <a14:foregroundMark x1="54167" y1="89833" x2="54167" y2="89833"/>
                        <a14:foregroundMark x1="54667" y1="93833" x2="54667" y2="93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1091" y="3120273"/>
            <a:ext cx="3535358" cy="353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099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4">
            <a:extLst>
              <a:ext uri="{FF2B5EF4-FFF2-40B4-BE49-F238E27FC236}">
                <a16:creationId xmlns:a16="http://schemas.microsoft.com/office/drawing/2014/main" id="{1058CE17-15BF-9FF0-7B3D-A9C61F17E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111228"/>
            <a:ext cx="9291215" cy="2110678"/>
          </a:xfrm>
        </p:spPr>
        <p:txBody>
          <a:bodyPr>
            <a:normAutofit/>
          </a:bodyPr>
          <a:lstStyle/>
          <a:p>
            <a:r>
              <a:rPr lang="es-ES" sz="3600" dirty="0"/>
              <a:t>Crear una tabla cualquiera con 3 columnas y su </a:t>
            </a:r>
            <a:r>
              <a:rPr lang="es-ES" sz="3600" dirty="0" err="1"/>
              <a:t>primarykey</a:t>
            </a:r>
            <a:r>
              <a:rPr lang="es-ES" sz="6600" dirty="0"/>
              <a:t>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AAB2E8C-E2E5-A829-00BE-FE622F792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803" y="2221906"/>
            <a:ext cx="5115614" cy="316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624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17F22549-4684-4DD3-1661-47CBB5F22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2373661"/>
            <a:ext cx="9291215" cy="2110678"/>
          </a:xfrm>
        </p:spPr>
        <p:txBody>
          <a:bodyPr>
            <a:normAutofit/>
          </a:bodyPr>
          <a:lstStyle/>
          <a:p>
            <a:r>
              <a:rPr lang="es-ES" sz="4400" dirty="0"/>
              <a:t>Insertar 3 registros a la tabla creada anteriormente.</a:t>
            </a:r>
            <a:endParaRPr lang="es-ES" sz="6600" dirty="0"/>
          </a:p>
        </p:txBody>
      </p:sp>
    </p:spTree>
    <p:extLst>
      <p:ext uri="{BB962C8B-B14F-4D97-AF65-F5344CB8AC3E}">
        <p14:creationId xmlns:p14="http://schemas.microsoft.com/office/powerpoint/2010/main" val="38147366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4">
            <a:extLst>
              <a:ext uri="{FF2B5EF4-FFF2-40B4-BE49-F238E27FC236}">
                <a16:creationId xmlns:a16="http://schemas.microsoft.com/office/drawing/2014/main" id="{CF9A5255-004C-EC1F-D29E-7D05702DF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270" y="516581"/>
            <a:ext cx="9291215" cy="2110678"/>
          </a:xfrm>
        </p:spPr>
        <p:txBody>
          <a:bodyPr>
            <a:normAutofit/>
          </a:bodyPr>
          <a:lstStyle/>
          <a:p>
            <a:r>
              <a:rPr lang="es-ES" sz="3600" dirty="0"/>
              <a:t>Insertar 3 registros a la tabla creada anteriormente.</a:t>
            </a:r>
            <a:endParaRPr lang="es-ES" sz="5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F919F7D-34F1-50B3-0013-096DA3E85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860" y="2070558"/>
            <a:ext cx="91916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2315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17F22549-4684-4DD3-1661-47CBB5F22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2373661"/>
            <a:ext cx="9291215" cy="2110678"/>
          </a:xfrm>
        </p:spPr>
        <p:txBody>
          <a:bodyPr>
            <a:normAutofit/>
          </a:bodyPr>
          <a:lstStyle/>
          <a:p>
            <a:r>
              <a:rPr lang="es-ES" sz="4400" dirty="0"/>
              <a:t>¿Cómo se elimina una tabla? </a:t>
            </a:r>
            <a:endParaRPr lang="es-ES" sz="6600" dirty="0"/>
          </a:p>
        </p:txBody>
      </p:sp>
    </p:spTree>
    <p:extLst>
      <p:ext uri="{BB962C8B-B14F-4D97-AF65-F5344CB8AC3E}">
        <p14:creationId xmlns:p14="http://schemas.microsoft.com/office/powerpoint/2010/main" val="21801768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4">
            <a:extLst>
              <a:ext uri="{FF2B5EF4-FFF2-40B4-BE49-F238E27FC236}">
                <a16:creationId xmlns:a16="http://schemas.microsoft.com/office/drawing/2014/main" id="{DCA5C701-C5FD-7228-327D-A2FA8CDA5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807" y="394032"/>
            <a:ext cx="9291215" cy="2110678"/>
          </a:xfrm>
        </p:spPr>
        <p:txBody>
          <a:bodyPr>
            <a:normAutofit/>
          </a:bodyPr>
          <a:lstStyle/>
          <a:p>
            <a:r>
              <a:rPr lang="es-ES" sz="4400" dirty="0"/>
              <a:t>¿Cómo se elimina una tabla? </a:t>
            </a:r>
            <a:endParaRPr lang="es-ES" sz="6600" dirty="0"/>
          </a:p>
        </p:txBody>
      </p:sp>
      <p:pic>
        <p:nvPicPr>
          <p:cNvPr id="9218" name="Picture 2" descr="Drop Table SQL: Para eliminar tabla - Sqlserverdb">
            <a:extLst>
              <a:ext uri="{FF2B5EF4-FFF2-40B4-BE49-F238E27FC236}">
                <a16:creationId xmlns:a16="http://schemas.microsoft.com/office/drawing/2014/main" id="{B2A7489F-C967-93F8-A5D9-410AAAEFB6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41" t="16893" r="3886" b="55903"/>
          <a:stretch/>
        </p:blipFill>
        <p:spPr bwMode="auto">
          <a:xfrm>
            <a:off x="5750350" y="2757341"/>
            <a:ext cx="5514680" cy="164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1F8CBE4-34E2-C3E9-1AEA-94327376C54B}"/>
              </a:ext>
            </a:extLst>
          </p:cNvPr>
          <p:cNvSpPr txBox="1"/>
          <p:nvPr/>
        </p:nvSpPr>
        <p:spPr>
          <a:xfrm>
            <a:off x="1159496" y="2792643"/>
            <a:ext cx="29788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3200" dirty="0">
                <a:solidFill>
                  <a:schemeClr val="tx2">
                    <a:lumMod val="75000"/>
                  </a:schemeClr>
                </a:solidFill>
                <a:latin typeface="Bahnschrift Condensed" panose="020B0502040204020203" pitchFamily="34" charset="0"/>
              </a:rPr>
              <a:t>Se elimina con el comando “DROP TABLE”.</a:t>
            </a:r>
          </a:p>
        </p:txBody>
      </p:sp>
    </p:spTree>
    <p:extLst>
      <p:ext uri="{BB962C8B-B14F-4D97-AF65-F5344CB8AC3E}">
        <p14:creationId xmlns:p14="http://schemas.microsoft.com/office/powerpoint/2010/main" val="6071947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2EB3C-CCC4-5E1D-23C4-78A387D66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2379765"/>
            <a:ext cx="9291215" cy="1049235"/>
          </a:xfrm>
        </p:spPr>
        <p:txBody>
          <a:bodyPr>
            <a:normAutofit/>
          </a:bodyPr>
          <a:lstStyle/>
          <a:p>
            <a:r>
              <a:rPr lang="es-ES" sz="5400" dirty="0"/>
              <a:t>Parte práctica</a:t>
            </a:r>
          </a:p>
        </p:txBody>
      </p:sp>
    </p:spTree>
    <p:extLst>
      <p:ext uri="{BB962C8B-B14F-4D97-AF65-F5344CB8AC3E}">
        <p14:creationId xmlns:p14="http://schemas.microsoft.com/office/powerpoint/2010/main" val="25289661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CBF44-E92F-80B4-8645-3D28AE6A6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Crear el diseño para una UNIVERSIDAD.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999FE2C-4E79-C605-A11A-48BC2754BD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17" t="38351" r="44871" b="32234"/>
          <a:stretch/>
        </p:blipFill>
        <p:spPr>
          <a:xfrm>
            <a:off x="3063710" y="2327505"/>
            <a:ext cx="5665510" cy="267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455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B7F8296-6F5D-3DCE-9072-6BA260E5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/>
          <a:lstStyle/>
          <a:p>
            <a:r>
              <a:rPr lang="es-ES" dirty="0"/>
              <a:t>Crear el diagrama Entidad Relación E-R para el ejercicio anterior.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ACE4D89-FCED-DE91-003E-3D7525C1BB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33" t="36151" r="30954" b="22199"/>
          <a:stretch/>
        </p:blipFill>
        <p:spPr>
          <a:xfrm>
            <a:off x="3299381" y="2516955"/>
            <a:ext cx="5439266" cy="285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5443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C218BE-9A17-DD2D-69FC-E65A1522C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Crear la tabla universidad en base al diseño anterior.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B81A59A-F4FE-AE35-6C2F-B908C48BCB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92" t="18556" r="57320" b="47629"/>
          <a:stretch/>
        </p:blipFill>
        <p:spPr>
          <a:xfrm>
            <a:off x="2702824" y="2230827"/>
            <a:ext cx="6299774" cy="312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7777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81A24-31AA-7E38-BBF1-93B9B1BFD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Agregar registros a la tabla creada anteriormente.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A39289F-30D6-37C5-F219-E5EA8B535A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82" t="29965" r="9614" b="53402"/>
          <a:stretch/>
        </p:blipFill>
        <p:spPr>
          <a:xfrm>
            <a:off x="788192" y="2535810"/>
            <a:ext cx="10433364" cy="271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4729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0012EF5-639A-3E02-9632-966E77E38457}"/>
              </a:ext>
            </a:extLst>
          </p:cNvPr>
          <p:cNvSpPr txBox="1"/>
          <p:nvPr/>
        </p:nvSpPr>
        <p:spPr>
          <a:xfrm>
            <a:off x="433633" y="2274838"/>
            <a:ext cx="48076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>
                <a:latin typeface="Bahnschrift Condensed" panose="020B0502040204020203" pitchFamily="34" charset="0"/>
              </a:rPr>
              <a:t>Términos generales :</a:t>
            </a:r>
          </a:p>
          <a:p>
            <a:pPr algn="just"/>
            <a:r>
              <a:rPr lang="es-ES" sz="2400" b="0" i="0" dirty="0">
                <a:solidFill>
                  <a:schemeClr val="tx2">
                    <a:lumMod val="75000"/>
                  </a:schemeClr>
                </a:solidFill>
                <a:effectLst/>
                <a:latin typeface="Bahnschrift Condensed" panose="020B0502040204020203" pitchFamily="34" charset="0"/>
              </a:rPr>
              <a:t>Programa capaz de almacenar gran cantidad de datos, relacionados y estructurados, que pueden ser consultados rápidamente de acuerdo con las características selectivas que se deseen.</a:t>
            </a:r>
            <a:endParaRPr lang="es-ES" sz="2400" dirty="0">
              <a:solidFill>
                <a:schemeClr val="tx2">
                  <a:lumMod val="75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606673DF-B3BD-999E-BAAC-C83D3B1D7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481694"/>
            <a:ext cx="9291215" cy="1049235"/>
          </a:xfrm>
        </p:spPr>
        <p:txBody>
          <a:bodyPr>
            <a:normAutofit/>
          </a:bodyPr>
          <a:lstStyle/>
          <a:p>
            <a:r>
              <a:rPr lang="es-ES" sz="4800" dirty="0"/>
              <a:t>¿Qué es una base de datos?</a:t>
            </a:r>
          </a:p>
        </p:txBody>
      </p:sp>
      <p:pic>
        <p:nvPicPr>
          <p:cNvPr id="4098" name="Picture 2" descr="Zero System, Inc. | Base de Datos">
            <a:extLst>
              <a:ext uri="{FF2B5EF4-FFF2-40B4-BE49-F238E27FC236}">
                <a16:creationId xmlns:a16="http://schemas.microsoft.com/office/drawing/2014/main" id="{B4D5BD59-CAE6-30D6-075B-BDE4DB839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53" b="89575" l="9429" r="92571">
                        <a14:foregroundMark x1="70286" y1="67181" x2="70286" y2="67181"/>
                        <a14:foregroundMark x1="66571" y1="65251" x2="66571" y2="65251"/>
                        <a14:foregroundMark x1="37714" y1="67568" x2="37714" y2="67568"/>
                        <a14:foregroundMark x1="35429" y1="67181" x2="35429" y2="67181"/>
                        <a14:foregroundMark x1="42571" y1="70270" x2="42571" y2="70270"/>
                        <a14:foregroundMark x1="9714" y1="61776" x2="9714" y2="61776"/>
                        <a14:foregroundMark x1="16857" y1="55212" x2="16857" y2="55212"/>
                        <a14:foregroundMark x1="86857" y1="55985" x2="86857" y2="55985"/>
                        <a14:foregroundMark x1="90000" y1="55985" x2="90000" y2="55985"/>
                        <a14:foregroundMark x1="92571" y1="56757" x2="92571" y2="56757"/>
                        <a14:foregroundMark x1="67429" y1="69884" x2="67429" y2="698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417" y="2025149"/>
            <a:ext cx="3794190" cy="280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8020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DB870-B525-78B3-0348-712B2BC3E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.Crear las tablas y 2 registros para cada tabla para el siguiente modelo ER.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587A2FC-711B-E9D1-4F49-C4ECBF9A3D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63" t="33402" r="7371" b="23437"/>
          <a:stretch/>
        </p:blipFill>
        <p:spPr>
          <a:xfrm>
            <a:off x="1743957" y="2281286"/>
            <a:ext cx="8908331" cy="296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6279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126E8BD-5265-F45D-AE27-854C5C67FF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54" t="18831" r="2113" b="14365"/>
          <a:stretch/>
        </p:blipFill>
        <p:spPr>
          <a:xfrm>
            <a:off x="219958" y="301101"/>
            <a:ext cx="11752084" cy="574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667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7B4AA-BE1B-7531-0F4D-EE37C7B1F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Crear el modelo entidad relación ER y su código SQL.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D582F0C-8A4C-36F5-B5C6-7518D86F2C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85" t="37801" r="21057" b="23162"/>
          <a:stretch/>
        </p:blipFill>
        <p:spPr>
          <a:xfrm>
            <a:off x="2471393" y="2469822"/>
            <a:ext cx="7249213" cy="267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5644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ECB8FC8-899A-EE17-8214-D899029397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50" t="19243" r="47886" b="18214"/>
          <a:stretch/>
        </p:blipFill>
        <p:spPr>
          <a:xfrm>
            <a:off x="2051901" y="612742"/>
            <a:ext cx="8088198" cy="489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4543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17F22549-4684-4DD3-1661-47CBB5F22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2373661"/>
            <a:ext cx="9291215" cy="2110678"/>
          </a:xfrm>
        </p:spPr>
        <p:txBody>
          <a:bodyPr>
            <a:normAutofit/>
          </a:bodyPr>
          <a:lstStyle/>
          <a:p>
            <a:r>
              <a:rPr lang="es-ES" sz="4400" dirty="0"/>
              <a:t>¿A qué se refiere cuando se habla de bases de datos relacionales?</a:t>
            </a:r>
            <a:endParaRPr lang="es-ES" sz="6600" dirty="0"/>
          </a:p>
        </p:txBody>
      </p:sp>
    </p:spTree>
    <p:extLst>
      <p:ext uri="{BB962C8B-B14F-4D97-AF65-F5344CB8AC3E}">
        <p14:creationId xmlns:p14="http://schemas.microsoft.com/office/powerpoint/2010/main" val="27728574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0012EF5-639A-3E02-9632-966E77E38457}"/>
              </a:ext>
            </a:extLst>
          </p:cNvPr>
          <p:cNvSpPr txBox="1"/>
          <p:nvPr/>
        </p:nvSpPr>
        <p:spPr>
          <a:xfrm>
            <a:off x="433633" y="2274838"/>
            <a:ext cx="48076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>
                <a:latin typeface="Bahnschrift Condensed" panose="020B0502040204020203" pitchFamily="34" charset="0"/>
              </a:rPr>
              <a:t>Términos generales :</a:t>
            </a:r>
          </a:p>
          <a:p>
            <a:pPr algn="just"/>
            <a:r>
              <a:rPr lang="es-ES" sz="2400" b="0" i="0" dirty="0">
                <a:solidFill>
                  <a:schemeClr val="tx2">
                    <a:lumMod val="75000"/>
                  </a:schemeClr>
                </a:solidFill>
                <a:effectLst/>
                <a:latin typeface="Bahnschrift Condensed" panose="020B0502040204020203" pitchFamily="34" charset="0"/>
              </a:rPr>
              <a:t>La base de datos relacional es un tipo de base de datos que cumple con el modelo relacional, parecido a las hojas de cálculo (Exel), conformadas por filas y columnas.</a:t>
            </a:r>
            <a:endParaRPr lang="es-ES" sz="2400" dirty="0">
              <a:solidFill>
                <a:schemeClr val="tx2">
                  <a:lumMod val="75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606673DF-B3BD-999E-BAAC-C83D3B1D7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689083"/>
            <a:ext cx="9291215" cy="1049235"/>
          </a:xfrm>
        </p:spPr>
        <p:txBody>
          <a:bodyPr>
            <a:normAutofit fontScale="90000"/>
          </a:bodyPr>
          <a:lstStyle/>
          <a:p>
            <a:r>
              <a:rPr lang="es-ES" sz="4800" dirty="0"/>
              <a:t>¿A qué se refiere cuando se habla de bases de datos relacionales?</a:t>
            </a:r>
          </a:p>
        </p:txBody>
      </p:sp>
      <p:pic>
        <p:nvPicPr>
          <p:cNvPr id="5122" name="Picture 2" descr="Diseñando una base de datos en el modelo relacional | campusMVP.es">
            <a:extLst>
              <a:ext uri="{FF2B5EF4-FFF2-40B4-BE49-F238E27FC236}">
                <a16:creationId xmlns:a16="http://schemas.microsoft.com/office/drawing/2014/main" id="{0433092B-881A-EA7E-6BB6-B0FF0DE5B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85" b="95593" l="4597" r="96964">
                        <a14:foregroundMark x1="11101" y1="25311" x2="11101" y2="25311"/>
                        <a14:foregroundMark x1="12663" y1="21130" x2="12663" y2="21130"/>
                        <a14:foregroundMark x1="13096" y1="22938" x2="13096" y2="22938"/>
                        <a14:foregroundMark x1="14050" y1="23051" x2="14050" y2="23051"/>
                        <a14:foregroundMark x1="14050" y1="23051" x2="14050" y2="23051"/>
                        <a14:foregroundMark x1="14397" y1="23051" x2="14397" y2="23051"/>
                        <a14:foregroundMark x1="14571" y1="22825" x2="14571" y2="22825"/>
                        <a14:foregroundMark x1="14657" y1="22147" x2="14657" y2="22147"/>
                        <a14:foregroundMark x1="15004" y1="20904" x2="15004" y2="20904"/>
                        <a14:foregroundMark x1="15004" y1="20339" x2="15004" y2="20339"/>
                        <a14:foregroundMark x1="14224" y1="19661" x2="14657" y2="16384"/>
                        <a14:foregroundMark x1="3122" y1="4520" x2="14744" y2="7232"/>
                        <a14:foregroundMark x1="14744" y1="7232" x2="16565" y2="17062"/>
                        <a14:foregroundMark x1="16565" y1="17062" x2="16045" y2="29605"/>
                        <a14:foregroundMark x1="16045" y1="29605" x2="12576" y2="35254"/>
                        <a14:foregroundMark x1="12576" y1="35254" x2="6331" y2="34237"/>
                        <a14:foregroundMark x1="6331" y1="34237" x2="4683" y2="6893"/>
                        <a14:foregroundMark x1="31136" y1="4294" x2="41457" y2="6328"/>
                        <a14:foregroundMark x1="41457" y1="6328" x2="47008" y2="13672"/>
                        <a14:foregroundMark x1="47008" y1="13672" x2="46574" y2="25650"/>
                        <a14:foregroundMark x1="46574" y1="25650" x2="37121" y2="30282"/>
                        <a14:foregroundMark x1="37121" y1="30282" x2="33304" y2="24068"/>
                        <a14:foregroundMark x1="33304" y1="24068" x2="32611" y2="5650"/>
                        <a14:foregroundMark x1="57242" y1="14463" x2="68777" y2="15141"/>
                        <a14:foregroundMark x1="68777" y1="15141" x2="72160" y2="25650"/>
                        <a14:foregroundMark x1="72160" y1="25650" x2="67997" y2="30734"/>
                        <a14:foregroundMark x1="67997" y1="30734" x2="62446" y2="29718"/>
                        <a14:foregroundMark x1="62446" y1="29718" x2="57936" y2="14689"/>
                        <a14:foregroundMark x1="84128" y1="3955" x2="95750" y2="6441"/>
                        <a14:foregroundMark x1="95750" y1="6441" x2="96357" y2="13446"/>
                        <a14:foregroundMark x1="96357" y1="13446" x2="91500" y2="16610"/>
                        <a14:foregroundMark x1="91500" y1="16610" x2="86036" y2="11638"/>
                        <a14:foregroundMark x1="86036" y1="11638" x2="84562" y2="5085"/>
                        <a14:foregroundMark x1="84215" y1="3955" x2="94623" y2="6102"/>
                        <a14:foregroundMark x1="94623" y1="6102" x2="95143" y2="16949"/>
                        <a14:foregroundMark x1="95143" y1="16949" x2="86297" y2="17740"/>
                        <a14:foregroundMark x1="86297" y1="17740" x2="83174" y2="5085"/>
                        <a14:foregroundMark x1="26800" y1="46780" x2="26626" y2="73220"/>
                        <a14:foregroundMark x1="26626" y1="73220" x2="30356" y2="81243"/>
                        <a14:foregroundMark x1="30356" y1="81243" x2="36427" y2="81017"/>
                        <a14:foregroundMark x1="36427" y1="81017" x2="37814" y2="43390"/>
                        <a14:foregroundMark x1="56982" y1="39887" x2="72246" y2="41243"/>
                        <a14:foregroundMark x1="72246" y1="41243" x2="71552" y2="72316"/>
                        <a14:foregroundMark x1="71552" y1="72316" x2="61058" y2="76045"/>
                        <a14:foregroundMark x1="61058" y1="76045" x2="57936" y2="69605"/>
                        <a14:foregroundMark x1="57936" y1="69605" x2="56548" y2="39887"/>
                        <a14:foregroundMark x1="83521" y1="39548" x2="97051" y2="42147"/>
                        <a14:foregroundMark x1="97051" y1="42147" x2="94878" y2="69191"/>
                        <a14:foregroundMark x1="89102" y1="70845" x2="84822" y2="45085"/>
                        <a14:foregroundMark x1="84822" y1="45085" x2="84822" y2="42599"/>
                        <a14:foregroundMark x1="58283" y1="90395" x2="63487" y2="95593"/>
                        <a14:foregroundMark x1="63487" y1="95593" x2="66956" y2="87119"/>
                        <a14:foregroundMark x1="66956" y1="87119" x2="66956" y2="87119"/>
                        <a14:backgroundMark x1="99306" y1="40678" x2="99306" y2="70056"/>
                        <a14:backgroundMark x1="89592" y1="71864" x2="93755" y2="71638"/>
                        <a14:backgroundMark x1="88638" y1="71864" x2="90893" y2="71525"/>
                        <a14:backgroundMark x1="93062" y1="71525" x2="95750" y2="71638"/>
                        <a14:backgroundMark x1="89159" y1="70621" x2="89159" y2="706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029" y="2274838"/>
            <a:ext cx="4949722" cy="379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60659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4EEB959-0C40-C1FF-0768-F3CB083B0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2904382"/>
            <a:ext cx="9291215" cy="1049235"/>
          </a:xfrm>
        </p:spPr>
        <p:txBody>
          <a:bodyPr>
            <a:normAutofit/>
          </a:bodyPr>
          <a:lstStyle/>
          <a:p>
            <a:r>
              <a:rPr lang="es-ES" sz="3200" dirty="0"/>
              <a:t>¿Qué es el modelo entidad relación y/o diagrama entidad relación?</a:t>
            </a:r>
            <a:endParaRPr lang="es-ES" sz="4800" dirty="0"/>
          </a:p>
        </p:txBody>
      </p:sp>
      <p:pic>
        <p:nvPicPr>
          <p:cNvPr id="2050" name="Picture 2" descr="Enfrentar con lágrimas de alegría emoji social media pensamiento distorsión  cognitiva, emoji, naranja, smiley, medios de comunicación social png |  PNGWing">
            <a:extLst>
              <a:ext uri="{FF2B5EF4-FFF2-40B4-BE49-F238E27FC236}">
                <a16:creationId xmlns:a16="http://schemas.microsoft.com/office/drawing/2014/main" id="{AB27DCC8-7945-4C5F-985D-44E30522D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27" b="88728" l="4167" r="94444">
                        <a14:foregroundMark x1="9444" y1="29480" x2="7500" y2="43642"/>
                        <a14:foregroundMark x1="7500" y1="31503" x2="7222" y2="54335"/>
                        <a14:foregroundMark x1="7222" y1="54335" x2="8889" y2="54624"/>
                        <a14:foregroundMark x1="4444" y1="40751" x2="13056" y2="55780"/>
                        <a14:foregroundMark x1="13056" y1="55780" x2="13056" y2="55780"/>
                        <a14:foregroundMark x1="9167" y1="55780" x2="8056" y2="31214"/>
                        <a14:foregroundMark x1="8056" y1="31214" x2="9722" y2="25434"/>
                        <a14:foregroundMark x1="10833" y1="29769" x2="9722" y2="26012"/>
                        <a14:foregroundMark x1="9722" y1="29191" x2="9722" y2="29191"/>
                        <a14:foregroundMark x1="9444" y1="27168" x2="9722" y2="24566"/>
                        <a14:foregroundMark x1="8611" y1="29769" x2="11111" y2="22543"/>
                        <a14:foregroundMark x1="9167" y1="32659" x2="10556" y2="25434"/>
                        <a14:foregroundMark x1="9444" y1="31792" x2="22500" y2="17630"/>
                        <a14:foregroundMark x1="22500" y1="17630" x2="30000" y2="15896"/>
                        <a14:foregroundMark x1="10000" y1="28902" x2="13056" y2="20809"/>
                        <a14:foregroundMark x1="10556" y1="26879" x2="13056" y2="22832"/>
                        <a14:foregroundMark x1="90000" y1="60694" x2="90672" y2="81701"/>
                        <a14:foregroundMark x1="96220" y1="49833" x2="98611" y2="59249"/>
                        <a14:foregroundMark x1="98611" y1="59249" x2="94444" y2="77746"/>
                        <a14:foregroundMark x1="94444" y1="77746" x2="93611" y2="78613"/>
                        <a14:foregroundMark x1="16389" y1="17919" x2="6944" y2="30925"/>
                        <a14:foregroundMark x1="6944" y1="30925" x2="6944" y2="30925"/>
                        <a14:backgroundMark x1="91389" y1="84682" x2="91389" y2="84682"/>
                        <a14:backgroundMark x1="91944" y1="84971" x2="89444" y2="85549"/>
                        <a14:backgroundMark x1="91944" y1="84393" x2="90833" y2="83815"/>
                        <a14:backgroundMark x1="97778" y1="50867" x2="94167" y2="44220"/>
                        <a14:backgroundMark x1="98611" y1="58092" x2="96667" y2="485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20984">
            <a:off x="1212246" y="923827"/>
            <a:ext cx="2437775" cy="1870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ombre pensando caricatura fotos de stock, imágenes de Hombre pensando  caricatura sin royalties | Depositphotos">
            <a:extLst>
              <a:ext uri="{FF2B5EF4-FFF2-40B4-BE49-F238E27FC236}">
                <a16:creationId xmlns:a16="http://schemas.microsoft.com/office/drawing/2014/main" id="{5460B989-C8AB-0C48-C2E0-6C913A66C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000" b="93833" l="10000" r="90000">
                        <a14:foregroundMark x1="33667" y1="25667" x2="33667" y2="25667"/>
                        <a14:foregroundMark x1="34833" y1="30000" x2="34833" y2="30000"/>
                        <a14:foregroundMark x1="48333" y1="17500" x2="48333" y2="17500"/>
                        <a14:foregroundMark x1="51667" y1="12167" x2="51667" y2="12167"/>
                        <a14:foregroundMark x1="50167" y1="7500" x2="50167" y2="7500"/>
                        <a14:foregroundMark x1="50500" y1="6000" x2="50500" y2="6000"/>
                        <a14:foregroundMark x1="75000" y1="19333" x2="75000" y2="19333"/>
                        <a14:foregroundMark x1="67667" y1="25000" x2="67667" y2="25000"/>
                        <a14:foregroundMark x1="54167" y1="89833" x2="54167" y2="89833"/>
                        <a14:foregroundMark x1="54667" y1="93833" x2="54667" y2="93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1091" y="3120273"/>
            <a:ext cx="3535358" cy="353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1514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0012EF5-639A-3E02-9632-966E77E38457}"/>
              </a:ext>
            </a:extLst>
          </p:cNvPr>
          <p:cNvSpPr txBox="1"/>
          <p:nvPr/>
        </p:nvSpPr>
        <p:spPr>
          <a:xfrm>
            <a:off x="433633" y="2274838"/>
            <a:ext cx="48076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>
                <a:latin typeface="Bahnschrift Condensed" panose="020B0502040204020203" pitchFamily="34" charset="0"/>
              </a:rPr>
              <a:t>Términos generales :</a:t>
            </a:r>
          </a:p>
          <a:p>
            <a:pPr algn="just"/>
            <a:r>
              <a:rPr lang="es-ES" sz="2400" b="0" i="0" dirty="0">
                <a:solidFill>
                  <a:schemeClr val="tx2">
                    <a:lumMod val="75000"/>
                  </a:schemeClr>
                </a:solidFill>
                <a:effectLst/>
                <a:latin typeface="Bahnschrift Condensed" panose="020B0502040204020203" pitchFamily="34" charset="0"/>
              </a:rPr>
              <a:t>Un modelo entidad-relación es una herramienta para el modelo de datos, la cual facilita la representación de entidades de una base de datos.</a:t>
            </a:r>
            <a:endParaRPr lang="es-ES" sz="2400" dirty="0">
              <a:solidFill>
                <a:schemeClr val="tx2">
                  <a:lumMod val="75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606673DF-B3BD-999E-BAAC-C83D3B1D7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585839"/>
            <a:ext cx="9291215" cy="1049235"/>
          </a:xfrm>
        </p:spPr>
        <p:txBody>
          <a:bodyPr>
            <a:normAutofit fontScale="90000"/>
          </a:bodyPr>
          <a:lstStyle/>
          <a:p>
            <a:r>
              <a:rPr lang="es-ES" sz="4800" dirty="0"/>
              <a:t>¿Qué es el modelo entidad relación y/o diagrama entidad relación?</a:t>
            </a:r>
          </a:p>
        </p:txBody>
      </p:sp>
      <p:pic>
        <p:nvPicPr>
          <p:cNvPr id="6146" name="Picture 2" descr="Heli Sulbaran: Diagrama Entidad-Relación">
            <a:extLst>
              <a:ext uri="{FF2B5EF4-FFF2-40B4-BE49-F238E27FC236}">
                <a16:creationId xmlns:a16="http://schemas.microsoft.com/office/drawing/2014/main" id="{C70A1A88-F489-C263-3B4D-CEEAE367F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673" y="2171946"/>
            <a:ext cx="617220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1733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17F22549-4684-4DD3-1661-47CBB5F22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2373661"/>
            <a:ext cx="9291215" cy="2110678"/>
          </a:xfrm>
        </p:spPr>
        <p:txBody>
          <a:bodyPr>
            <a:normAutofit fontScale="90000"/>
          </a:bodyPr>
          <a:lstStyle/>
          <a:p>
            <a:r>
              <a:rPr lang="es-ES" sz="4400" dirty="0"/>
              <a:t>¿Cuáles son las figuras que representan a un diagrama entidad relación? </a:t>
            </a:r>
            <a:br>
              <a:rPr lang="es-ES" sz="4400" dirty="0"/>
            </a:br>
            <a:r>
              <a:rPr lang="es-ES" sz="4400" dirty="0"/>
              <a:t>Explique cada una de ellas.</a:t>
            </a:r>
            <a:endParaRPr lang="es-ES" sz="6600" dirty="0"/>
          </a:p>
        </p:txBody>
      </p:sp>
    </p:spTree>
    <p:extLst>
      <p:ext uri="{BB962C8B-B14F-4D97-AF65-F5344CB8AC3E}">
        <p14:creationId xmlns:p14="http://schemas.microsoft.com/office/powerpoint/2010/main" val="34222106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4">
            <a:extLst>
              <a:ext uri="{FF2B5EF4-FFF2-40B4-BE49-F238E27FC236}">
                <a16:creationId xmlns:a16="http://schemas.microsoft.com/office/drawing/2014/main" id="{7CABE26D-A338-BB60-F501-65973A1D2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252630"/>
            <a:ext cx="9291215" cy="2110678"/>
          </a:xfrm>
        </p:spPr>
        <p:txBody>
          <a:bodyPr>
            <a:normAutofit/>
          </a:bodyPr>
          <a:lstStyle/>
          <a:p>
            <a:r>
              <a:rPr lang="es-ES" sz="4400" dirty="0"/>
              <a:t>1.- Entidad</a:t>
            </a:r>
            <a:endParaRPr lang="es-ES" sz="66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3FC923E-CB65-16FA-40A0-1FA6776871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62" t="44536" r="53032" b="41443"/>
          <a:stretch/>
        </p:blipFill>
        <p:spPr>
          <a:xfrm>
            <a:off x="1665400" y="2363307"/>
            <a:ext cx="3733015" cy="187593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8438933-28CA-1A43-61DA-C7EE0B4A899E}"/>
              </a:ext>
            </a:extLst>
          </p:cNvPr>
          <p:cNvSpPr txBox="1"/>
          <p:nvPr/>
        </p:nvSpPr>
        <p:spPr>
          <a:xfrm>
            <a:off x="6589333" y="2701109"/>
            <a:ext cx="4028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b="0" i="0" dirty="0">
                <a:solidFill>
                  <a:schemeClr val="tx2">
                    <a:lumMod val="75000"/>
                  </a:schemeClr>
                </a:solidFill>
                <a:effectLst/>
                <a:latin typeface="Bahnschrift Condensed" panose="020B0502040204020203" pitchFamily="34" charset="0"/>
              </a:rPr>
              <a:t>Las entidades son objetos o conceptos que representan datos importantes.</a:t>
            </a:r>
            <a:endParaRPr lang="es-ES" sz="2400" dirty="0">
              <a:solidFill>
                <a:schemeClr val="tx2">
                  <a:lumMod val="75000"/>
                </a:schemeClr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0961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385</TotalTime>
  <Words>525</Words>
  <Application>Microsoft Office PowerPoint</Application>
  <PresentationFormat>Panorámica</PresentationFormat>
  <Paragraphs>51</Paragraphs>
  <Slides>33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8" baseType="lpstr">
      <vt:lpstr>Agency FB</vt:lpstr>
      <vt:lpstr>Arial</vt:lpstr>
      <vt:lpstr>Bahnschrift Condensed</vt:lpstr>
      <vt:lpstr>Rockwell</vt:lpstr>
      <vt:lpstr>Galería</vt:lpstr>
      <vt:lpstr>Defensa Hito ii</vt:lpstr>
      <vt:lpstr>¿Qué es una base de datos?</vt:lpstr>
      <vt:lpstr>¿Qué es una base de datos?</vt:lpstr>
      <vt:lpstr>¿A qué se refiere cuando se habla de bases de datos relacionales?</vt:lpstr>
      <vt:lpstr>¿A qué se refiere cuando se habla de bases de datos relacionales?</vt:lpstr>
      <vt:lpstr>¿Qué es el modelo entidad relación y/o diagrama entidad relación?</vt:lpstr>
      <vt:lpstr>¿Qué es el modelo entidad relación y/o diagrama entidad relación?</vt:lpstr>
      <vt:lpstr>¿Cuáles son las figuras que representan a un diagrama entidad relación?  Explique cada una de ellas.</vt:lpstr>
      <vt:lpstr>1.- Entidad</vt:lpstr>
      <vt:lpstr>2.- atributo</vt:lpstr>
      <vt:lpstr>3.- primary key</vt:lpstr>
      <vt:lpstr>4.-Relación</vt:lpstr>
      <vt:lpstr>¿Qué es SQL Server y qué es SQL Server Management Studio?</vt:lpstr>
      <vt:lpstr>¿Qué es SQL Server y qué es SQL Server Management Studio?</vt:lpstr>
      <vt:lpstr>¿Cómo se crea una base de datos?</vt:lpstr>
      <vt:lpstr>¿Cómo se crea una base de datos?</vt:lpstr>
      <vt:lpstr>¿Para qué sirve el comando USE?</vt:lpstr>
      <vt:lpstr>¿Para qué sirve el comando USE?</vt:lpstr>
      <vt:lpstr>Crear una tabla cualquiera con 3 columnas y su primarykey.</vt:lpstr>
      <vt:lpstr>Crear una tabla cualquiera con 3 columnas y su primarykey.</vt:lpstr>
      <vt:lpstr>Insertar 3 registros a la tabla creada anteriormente.</vt:lpstr>
      <vt:lpstr>Insertar 3 registros a la tabla creada anteriormente.</vt:lpstr>
      <vt:lpstr>¿Cómo se elimina una tabla? </vt:lpstr>
      <vt:lpstr>¿Cómo se elimina una tabla? </vt:lpstr>
      <vt:lpstr>Parte práctica</vt:lpstr>
      <vt:lpstr>Crear el diseño para una UNIVERSIDAD.</vt:lpstr>
      <vt:lpstr>Crear el diagrama Entidad Relación E-R para el ejercicio anterior.</vt:lpstr>
      <vt:lpstr>Crear la tabla universidad en base al diseño anterior.</vt:lpstr>
      <vt:lpstr>Agregar registros a la tabla creada anteriormente.</vt:lpstr>
      <vt:lpstr>.Crear las tablas y 2 registros para cada tabla para el siguiente modelo ER.</vt:lpstr>
      <vt:lpstr>Presentación de PowerPoint</vt:lpstr>
      <vt:lpstr>Crear el modelo entidad relación ER y su código SQL.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Defensa Hito ii</dc:title>
  <dc:creator>jhosuepozo777@gmail.com</dc:creator>
  <cp:lastModifiedBy>jhosuepozo777@gmail.com</cp:lastModifiedBy>
  <cp:revision>1</cp:revision>
  <dcterms:created xsi:type="dcterms:W3CDTF">2023-03-27T01:56:24Z</dcterms:created>
  <dcterms:modified xsi:type="dcterms:W3CDTF">2023-03-27T08:21:33Z</dcterms:modified>
</cp:coreProperties>
</file>