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Tek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16">
          <p15:clr>
            <a:srgbClr val="9AA0A6"/>
          </p15:clr>
        </p15:guide>
        <p15:guide id="2" pos="3840">
          <p15:clr>
            <a:srgbClr val="9AA0A6"/>
          </p15:clr>
        </p15:guide>
        <p15:guide id="3" orient="horz" pos="2160">
          <p15:clr>
            <a:srgbClr val="000000"/>
          </p15:clr>
        </p15:guide>
      </p15:sldGuideLst>
    </p:ext>
    <p:ext uri="http://customooxmlschemas.google.com/">
      <go:slidesCustomData xmlns:go="http://customooxmlschemas.google.com/" r:id="rId29" roundtripDataSignature="AMtx7mg3FD8lyaB2DnWp1ywfBFAearhd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16"/>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Teko-bold.fntdata"/><Relationship Id="rId27" Type="http://schemas.openxmlformats.org/officeDocument/2006/relationships/font" Target="fonts/Tek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Dear judges, we are team Smith Machine Learner, my name is …..  today we are going to share our Analysis and Prediction of Propensity to Pay based on Genpact invoice data set.</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afb06db1f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t>The first feature we identify is customer age. Customers of age over 6 years accounts for 99% payment overdue. They have higher propensity to pay overdue.  And combined with the former graph, we could know the major overdue Payment are caused by old customers.</a:t>
            </a:r>
            <a:endParaRPr/>
          </a:p>
        </p:txBody>
      </p:sp>
      <p:sp>
        <p:nvSpPr>
          <p:cNvPr id="189" name="Google Shape;189;gaafb06db1f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afb06db1f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Next we want to see the relationship between overdue time and amount. We can see major overdue amount </a:t>
            </a:r>
            <a:r>
              <a:rPr lang="en-US">
                <a:solidFill>
                  <a:schemeClr val="dk1"/>
                </a:solidFill>
              </a:rPr>
              <a:t>accumulate</a:t>
            </a:r>
            <a:r>
              <a:rPr lang="en-US">
                <a:solidFill>
                  <a:schemeClr val="dk1"/>
                </a:solidFill>
              </a:rPr>
              <a:t> at 1-2 days delay and </a:t>
            </a:r>
            <a:endParaRPr/>
          </a:p>
        </p:txBody>
      </p:sp>
      <p:sp>
        <p:nvSpPr>
          <p:cNvPr id="205" name="Google Shape;205;gaafb06db1f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9b35204fd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a9b35204fd_1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afb06db1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aafb06db1f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9b35204fd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a9b35204fd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150">
                <a:highlight>
                  <a:srgbClr val="FFFFFE"/>
                </a:highlight>
                <a:latin typeface="Times New Roman"/>
                <a:ea typeface="Times New Roman"/>
                <a:cs typeface="Times New Roman"/>
                <a:sym typeface="Times New Roman"/>
              </a:rPr>
              <a:t>Feature Selection by Decision Tree</a:t>
            </a:r>
            <a:endParaRPr sz="1150">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en-US" sz="1150">
                <a:highlight>
                  <a:srgbClr val="FFFFFE"/>
                </a:highlight>
                <a:latin typeface="Times New Roman"/>
                <a:ea typeface="Times New Roman"/>
                <a:cs typeface="Times New Roman"/>
                <a:sym typeface="Times New Roman"/>
              </a:rPr>
              <a:t># Since Customer_Total_Delay &amp; Payment Term are highly correlated, and Payment Term is more important, so remove Customer_Total_Delay</a:t>
            </a:r>
            <a:endParaRPr sz="1150">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en-US" sz="1150">
                <a:highlight>
                  <a:srgbClr val="FFFFFE"/>
                </a:highlight>
                <a:latin typeface="Times New Roman"/>
                <a:ea typeface="Times New Roman"/>
                <a:cs typeface="Times New Roman"/>
                <a:sym typeface="Times New Roman"/>
              </a:rPr>
              <a:t># Since the Zipcode, Region, and City essentially indicate a very similar object, so I only keep the zipcode</a:t>
            </a:r>
            <a:endParaRPr sz="1150">
              <a:highlight>
                <a:srgbClr val="FFFFFE"/>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en-US" sz="1150">
                <a:highlight>
                  <a:srgbClr val="FFFFFE"/>
                </a:highlight>
                <a:latin typeface="Times New Roman"/>
                <a:ea typeface="Times New Roman"/>
                <a:cs typeface="Times New Roman"/>
                <a:sym typeface="Times New Roman"/>
              </a:rPr>
              <a:t># Payment Term &amp; Customer_Total_Delay is strongly negative correlated</a:t>
            </a:r>
            <a:endParaRPr sz="1150">
              <a:highlight>
                <a:srgbClr val="FFFFFE"/>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200">
              <a:latin typeface="Times New Roman"/>
              <a:ea typeface="Times New Roman"/>
              <a:cs typeface="Times New Roman"/>
              <a:sym typeface="Times New Roman"/>
            </a:endParaRPr>
          </a:p>
        </p:txBody>
      </p:sp>
      <p:sp>
        <p:nvSpPr>
          <p:cNvPr id="272" name="Google Shape;2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9b35204fd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a9b35204fd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b1c99f2e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ab1c99f2eb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 have six parts, Problem Statement, Data Cleaning, Exploring the Issues, Feature Engineering, Modeling, and Suggestions. Next, I will let …. take over.</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a9b35204fd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a9b35204fd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9b35204f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a9b35204f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9b35204fd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a9b35204fd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As Cash Flow and Working Capital become more and more vital for companies’ financial health, we expect B2B collections operations to segment customers and consider invoice features so that we can predict whether an invoice will be overdue and how long it will be  overdue. So our goal is to analyze and predict customers’ propensity to pay based on invoice dataset provided by Genpact.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afb06db1f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aafb06db1f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As a company executives aiming to improve collections operation, they would like to know what invoice features are related to payment overdue? Based on the dataset, we could focus on features relate to Customers and Payments.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9b35204fd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a9b35204fd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Before we start analyzing data, we cleaned up the data set. We first drop duplicates Invoices. Then we Convert data type, changing Amount column from string to float for future aggregation, transforming columns including dates to datetime datatype for feature engineering, and dropping unrelated columns. Since Customer Group column only one value wholesaler, we delete it. Posing date column is the same as Doc. Date, we delete posting Date. Clearing Date column has random numbers and can be calculated by other columns, thus we drop it. For the three location related columns, City, Zip Code, and region, we only use region since City and Zip codes have about 60 unique values which is highly related customer number.</a:t>
            </a:r>
            <a:endParaRPr/>
          </a:p>
        </p:txBody>
      </p:sp>
      <p:sp>
        <p:nvSpPr>
          <p:cNvPr id="151" name="Google Shape;151;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9b35204fd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a9b35204fd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After cleaning the  data set, we try to break down the core problem into several small issues by exploratory data analysis.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9b35204fd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First, we would like to see who contributes to the major overdue payments amounts?  We can see 10 customers account for 85% of overdue payments.  This graph makes us curious about the common features these overdue customers share.</a:t>
            </a:r>
            <a:endParaRPr/>
          </a:p>
        </p:txBody>
      </p:sp>
      <p:sp>
        <p:nvSpPr>
          <p:cNvPr id="175" name="Google Shape;175;ga9b35204fd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7.png"/><Relationship Id="rId7" Type="http://schemas.openxmlformats.org/officeDocument/2006/relationships/image" Target="../media/image15.png"/><Relationship Id="rId8"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10.png"/><Relationship Id="rId7" Type="http://schemas.openxmlformats.org/officeDocument/2006/relationships/image" Target="../media/image18.png"/><Relationship Id="rId8"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jp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2230350" y="2378525"/>
            <a:ext cx="7499100" cy="163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eko"/>
                <a:ea typeface="Teko"/>
                <a:cs typeface="Teko"/>
                <a:sym typeface="Teko"/>
              </a:rPr>
              <a:t>The </a:t>
            </a:r>
            <a:r>
              <a:rPr b="1" i="0" lang="en-US" sz="4800" u="none" cap="none" strike="noStrike">
                <a:solidFill>
                  <a:srgbClr val="E06666"/>
                </a:solidFill>
                <a:latin typeface="Teko"/>
                <a:ea typeface="Teko"/>
                <a:cs typeface="Teko"/>
                <a:sym typeface="Teko"/>
              </a:rPr>
              <a:t>Analysis </a:t>
            </a:r>
            <a:r>
              <a:rPr b="1" i="0" lang="en-US" sz="4800" u="none" cap="none" strike="noStrike">
                <a:solidFill>
                  <a:srgbClr val="000000"/>
                </a:solidFill>
                <a:latin typeface="Teko"/>
                <a:ea typeface="Teko"/>
                <a:cs typeface="Teko"/>
                <a:sym typeface="Teko"/>
              </a:rPr>
              <a:t>and</a:t>
            </a:r>
            <a:r>
              <a:rPr b="1" i="0" lang="en-US" sz="4800" u="none" cap="none" strike="noStrike">
                <a:solidFill>
                  <a:srgbClr val="E06666"/>
                </a:solidFill>
                <a:latin typeface="Teko"/>
                <a:ea typeface="Teko"/>
                <a:cs typeface="Teko"/>
                <a:sym typeface="Teko"/>
              </a:rPr>
              <a:t> Prediction</a:t>
            </a:r>
            <a:r>
              <a:rPr b="1" i="0" lang="en-US" sz="4800" u="none" cap="none" strike="noStrike">
                <a:solidFill>
                  <a:schemeClr val="dk1"/>
                </a:solidFill>
                <a:latin typeface="Teko"/>
                <a:ea typeface="Teko"/>
                <a:cs typeface="Teko"/>
                <a:sym typeface="Teko"/>
              </a:rPr>
              <a:t> </a:t>
            </a:r>
            <a:endParaRPr b="1" i="0" sz="4800" u="none" cap="none" strike="noStrike">
              <a:solidFill>
                <a:schemeClr val="dk1"/>
              </a:solidFill>
              <a:latin typeface="Teko"/>
              <a:ea typeface="Teko"/>
              <a:cs typeface="Teko"/>
              <a:sym typeface="Teko"/>
            </a:endParaRPr>
          </a:p>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eko"/>
                <a:ea typeface="Teko"/>
                <a:cs typeface="Teko"/>
                <a:sym typeface="Teko"/>
              </a:rPr>
              <a:t>of </a:t>
            </a:r>
            <a:r>
              <a:rPr b="1" i="0" lang="en-US" sz="4800" u="none" cap="none" strike="noStrike">
                <a:solidFill>
                  <a:srgbClr val="000000"/>
                </a:solidFill>
                <a:latin typeface="Teko"/>
                <a:ea typeface="Teko"/>
                <a:cs typeface="Teko"/>
                <a:sym typeface="Teko"/>
              </a:rPr>
              <a:t>Propensity to Pay</a:t>
            </a:r>
            <a:endParaRPr b="1" i="0" sz="4800" u="none" cap="none" strike="noStrike">
              <a:solidFill>
                <a:srgbClr val="000000"/>
              </a:solidFill>
              <a:latin typeface="Teko"/>
              <a:ea typeface="Teko"/>
              <a:cs typeface="Teko"/>
              <a:sym typeface="Teko"/>
            </a:endParaRPr>
          </a:p>
        </p:txBody>
      </p:sp>
      <p:sp>
        <p:nvSpPr>
          <p:cNvPr id="85" name="Google Shape;85;p1"/>
          <p:cNvSpPr txBox="1"/>
          <p:nvPr/>
        </p:nvSpPr>
        <p:spPr>
          <a:xfrm>
            <a:off x="4946400" y="6021150"/>
            <a:ext cx="2067000" cy="51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dk1"/>
                </a:solidFill>
                <a:latin typeface="Teko"/>
                <a:ea typeface="Teko"/>
                <a:cs typeface="Teko"/>
                <a:sym typeface="Teko"/>
              </a:rPr>
              <a:t>SmithMachineLearner</a:t>
            </a:r>
            <a:endParaRPr b="0" i="0" sz="2300" u="none" cap="none" strike="noStrike">
              <a:solidFill>
                <a:schemeClr val="dk1"/>
              </a:solidFill>
              <a:latin typeface="Teko"/>
              <a:ea typeface="Teko"/>
              <a:cs typeface="Teko"/>
              <a:sym typeface="Tek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 name="Google Shape;86;p1"/>
          <p:cNvSpPr txBox="1"/>
          <p:nvPr/>
        </p:nvSpPr>
        <p:spPr>
          <a:xfrm>
            <a:off x="133350" y="6368534"/>
            <a:ext cx="25932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Teko"/>
                <a:ea typeface="Teko"/>
                <a:cs typeface="Teko"/>
                <a:sym typeface="Teko"/>
              </a:rPr>
              <a:t>November 2020</a:t>
            </a:r>
            <a:endParaRPr b="1" i="0" sz="1800" u="none" cap="none" strike="noStrike">
              <a:solidFill>
                <a:schemeClr val="lt1"/>
              </a:solidFill>
              <a:latin typeface="Teko"/>
              <a:ea typeface="Teko"/>
              <a:cs typeface="Teko"/>
              <a:sym typeface="Teko"/>
            </a:endParaRPr>
          </a:p>
        </p:txBody>
      </p:sp>
      <p:grpSp>
        <p:nvGrpSpPr>
          <p:cNvPr id="87" name="Google Shape;87;p1"/>
          <p:cNvGrpSpPr/>
          <p:nvPr/>
        </p:nvGrpSpPr>
        <p:grpSpPr>
          <a:xfrm>
            <a:off x="3999710" y="251024"/>
            <a:ext cx="4094467" cy="598701"/>
            <a:chOff x="202885" y="144249"/>
            <a:chExt cx="4094467" cy="598701"/>
          </a:xfrm>
        </p:grpSpPr>
        <p:pic>
          <p:nvPicPr>
            <p:cNvPr descr="Genpact - Wikipedia" id="88" name="Google Shape;88;p1"/>
            <p:cNvPicPr preferRelativeResize="0"/>
            <p:nvPr/>
          </p:nvPicPr>
          <p:blipFill rotWithShape="1">
            <a:blip r:embed="rId3">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89" name="Google Shape;89;p1"/>
            <p:cNvPicPr preferRelativeResize="0"/>
            <p:nvPr/>
          </p:nvPicPr>
          <p:blipFill rotWithShape="1">
            <a:blip r:embed="rId4">
              <a:alphaModFix/>
            </a:blip>
            <a:srcRect b="0" l="0" r="0" t="0"/>
            <a:stretch/>
          </p:blipFill>
          <p:spPr>
            <a:xfrm>
              <a:off x="2230352" y="241526"/>
              <a:ext cx="2067000" cy="404139"/>
            </a:xfrm>
            <a:prstGeom prst="rect">
              <a:avLst/>
            </a:prstGeom>
            <a:noFill/>
            <a:ln>
              <a:noFill/>
            </a:ln>
          </p:spPr>
        </p:pic>
        <p:sp>
          <p:nvSpPr>
            <p:cNvPr id="90" name="Google Shape;90;p1"/>
            <p:cNvSpPr txBox="1"/>
            <p:nvPr/>
          </p:nvSpPr>
          <p:spPr>
            <a:xfrm>
              <a:off x="1905073" y="289699"/>
              <a:ext cx="247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pSp>
        <p:nvGrpSpPr>
          <p:cNvPr id="191" name="Google Shape;191;gaafb06db1f_0_57"/>
          <p:cNvGrpSpPr/>
          <p:nvPr/>
        </p:nvGrpSpPr>
        <p:grpSpPr>
          <a:xfrm>
            <a:off x="8861116" y="125197"/>
            <a:ext cx="3083376" cy="408553"/>
            <a:chOff x="202885" y="144249"/>
            <a:chExt cx="4446108" cy="598701"/>
          </a:xfrm>
        </p:grpSpPr>
        <p:pic>
          <p:nvPicPr>
            <p:cNvPr descr="Genpact - Wikipedia" id="192" name="Google Shape;192;gaafb06db1f_0_57"/>
            <p:cNvPicPr preferRelativeResize="0"/>
            <p:nvPr/>
          </p:nvPicPr>
          <p:blipFill rotWithShape="1">
            <a:blip r:embed="rId3">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193" name="Google Shape;193;gaafb06db1f_0_57"/>
            <p:cNvPicPr preferRelativeResize="0"/>
            <p:nvPr/>
          </p:nvPicPr>
          <p:blipFill rotWithShape="1">
            <a:blip r:embed="rId4">
              <a:alphaModFix/>
            </a:blip>
            <a:srcRect b="0" l="0" r="0" t="0"/>
            <a:stretch/>
          </p:blipFill>
          <p:spPr>
            <a:xfrm>
              <a:off x="2204720" y="144249"/>
              <a:ext cx="2444273" cy="485671"/>
            </a:xfrm>
            <a:prstGeom prst="rect">
              <a:avLst/>
            </a:prstGeom>
            <a:noFill/>
            <a:ln>
              <a:noFill/>
            </a:ln>
          </p:spPr>
        </p:pic>
        <p:sp>
          <p:nvSpPr>
            <p:cNvPr id="194" name="Google Shape;194;gaafb06db1f_0_57"/>
            <p:cNvSpPr txBox="1"/>
            <p:nvPr/>
          </p:nvSpPr>
          <p:spPr>
            <a:xfrm>
              <a:off x="1827300" y="161580"/>
              <a:ext cx="357000" cy="45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cxnSp>
        <p:nvCxnSpPr>
          <p:cNvPr id="195" name="Google Shape;195;gaafb06db1f_0_57"/>
          <p:cNvCxnSpPr/>
          <p:nvPr/>
        </p:nvCxnSpPr>
        <p:spPr>
          <a:xfrm>
            <a:off x="0" y="733425"/>
            <a:ext cx="5810400" cy="0"/>
          </a:xfrm>
          <a:prstGeom prst="straightConnector1">
            <a:avLst/>
          </a:prstGeom>
          <a:noFill/>
          <a:ln cap="flat" cmpd="sng" w="9525">
            <a:solidFill>
              <a:srgbClr val="002060"/>
            </a:solidFill>
            <a:prstDash val="solid"/>
            <a:miter lim="800000"/>
            <a:headEnd len="sm" w="sm" type="none"/>
            <a:tailEnd len="sm" w="sm" type="none"/>
          </a:ln>
        </p:spPr>
      </p:cxnSp>
      <p:grpSp>
        <p:nvGrpSpPr>
          <p:cNvPr id="196" name="Google Shape;196;gaafb06db1f_0_57"/>
          <p:cNvGrpSpPr/>
          <p:nvPr/>
        </p:nvGrpSpPr>
        <p:grpSpPr>
          <a:xfrm>
            <a:off x="244907" y="23167"/>
            <a:ext cx="5225217" cy="650462"/>
            <a:chOff x="1686050" y="3027525"/>
            <a:chExt cx="5355901" cy="714009"/>
          </a:xfrm>
        </p:grpSpPr>
        <p:pic>
          <p:nvPicPr>
            <p:cNvPr descr="Genpact | Transformation Happens Here" id="197" name="Google Shape;197;gaafb06db1f_0_57"/>
            <p:cNvPicPr preferRelativeResize="0"/>
            <p:nvPr/>
          </p:nvPicPr>
          <p:blipFill rotWithShape="1">
            <a:blip r:embed="rId5">
              <a:alphaModFix/>
            </a:blip>
            <a:srcRect b="6616" l="5500" r="76582" t="53828"/>
            <a:stretch/>
          </p:blipFill>
          <p:spPr>
            <a:xfrm>
              <a:off x="1686050" y="3027525"/>
              <a:ext cx="618999" cy="714009"/>
            </a:xfrm>
            <a:prstGeom prst="rect">
              <a:avLst/>
            </a:prstGeom>
            <a:noFill/>
            <a:ln>
              <a:noFill/>
            </a:ln>
          </p:spPr>
        </p:pic>
        <p:sp>
          <p:nvSpPr>
            <p:cNvPr id="198" name="Google Shape;198;gaafb06db1f_0_57"/>
            <p:cNvSpPr txBox="1"/>
            <p:nvPr/>
          </p:nvSpPr>
          <p:spPr>
            <a:xfrm>
              <a:off x="2272551" y="3212331"/>
              <a:ext cx="4769400" cy="5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Exploratory Data Analysis (EDA)</a:t>
              </a:r>
              <a:endParaRPr b="0" i="0" sz="2500" u="none" cap="none" strike="noStrike">
                <a:solidFill>
                  <a:schemeClr val="dk1"/>
                </a:solidFill>
                <a:latin typeface="Teko"/>
                <a:ea typeface="Teko"/>
                <a:cs typeface="Teko"/>
                <a:sym typeface="Teko"/>
              </a:endParaRPr>
            </a:p>
          </p:txBody>
        </p:sp>
      </p:grpSp>
      <p:sp>
        <p:nvSpPr>
          <p:cNvPr id="199" name="Google Shape;199;gaafb06db1f_0_57"/>
          <p:cNvSpPr txBox="1"/>
          <p:nvPr/>
        </p:nvSpPr>
        <p:spPr>
          <a:xfrm>
            <a:off x="8795300" y="2843225"/>
            <a:ext cx="2817000" cy="2343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200" name="Google Shape;200;gaafb06db1f_0_57"/>
          <p:cNvSpPr txBox="1"/>
          <p:nvPr/>
        </p:nvSpPr>
        <p:spPr>
          <a:xfrm>
            <a:off x="7670450" y="2661400"/>
            <a:ext cx="5066700" cy="13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3D85C6"/>
                </a:solidFill>
                <a:latin typeface="Times New Roman"/>
                <a:ea typeface="Times New Roman"/>
                <a:cs typeface="Times New Roman"/>
                <a:sym typeface="Times New Roman"/>
              </a:rPr>
              <a:t>Who</a:t>
            </a:r>
            <a:r>
              <a:rPr b="0" i="0" lang="en-US" sz="3000" u="none" cap="none" strike="noStrike">
                <a:solidFill>
                  <a:srgbClr val="000000"/>
                </a:solidFill>
                <a:latin typeface="Times New Roman"/>
                <a:ea typeface="Times New Roman"/>
                <a:cs typeface="Times New Roman"/>
                <a:sym typeface="Times New Roman"/>
              </a:rPr>
              <a:t> </a:t>
            </a:r>
            <a:r>
              <a:rPr lang="en-US" sz="3000">
                <a:latin typeface="Times New Roman"/>
                <a:ea typeface="Times New Roman"/>
                <a:cs typeface="Times New Roman"/>
                <a:sym typeface="Times New Roman"/>
              </a:rPr>
              <a:t>is</a:t>
            </a:r>
            <a:r>
              <a:rPr b="0" i="0" lang="en-US" sz="3000" u="none" cap="none" strike="noStrike">
                <a:solidFill>
                  <a:srgbClr val="000000"/>
                </a:solidFill>
                <a:latin typeface="Times New Roman"/>
                <a:ea typeface="Times New Roman"/>
                <a:cs typeface="Times New Roman"/>
                <a:sym typeface="Times New Roman"/>
              </a:rPr>
              <a:t> more likely to overdue?</a:t>
            </a:r>
            <a:endParaRPr b="0" i="0" sz="3000" u="none" cap="none" strike="noStrike">
              <a:solidFill>
                <a:srgbClr val="000000"/>
              </a:solidFill>
              <a:latin typeface="Times New Roman"/>
              <a:ea typeface="Times New Roman"/>
              <a:cs typeface="Times New Roman"/>
              <a:sym typeface="Times New Roman"/>
            </a:endParaRPr>
          </a:p>
        </p:txBody>
      </p:sp>
      <p:sp>
        <p:nvSpPr>
          <p:cNvPr id="201" name="Google Shape;201;gaafb06db1f_0_57"/>
          <p:cNvSpPr txBox="1"/>
          <p:nvPr/>
        </p:nvSpPr>
        <p:spPr>
          <a:xfrm>
            <a:off x="7650188" y="4454600"/>
            <a:ext cx="3962100" cy="1619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Customers of 6+ years</a:t>
            </a:r>
            <a:r>
              <a:rPr lang="en-US" sz="1800">
                <a:solidFill>
                  <a:schemeClr val="dk1"/>
                </a:solidFill>
                <a:latin typeface="Times New Roman"/>
                <a:ea typeface="Times New Roman"/>
                <a:cs typeface="Times New Roman"/>
                <a:sym typeface="Times New Roman"/>
              </a:rPr>
              <a:t> contributes to most amounts of</a:t>
            </a:r>
            <a:r>
              <a:rPr i="0" lang="en-US" sz="1800" u="none" cap="none" strike="noStrike">
                <a:solidFill>
                  <a:schemeClr val="dk1"/>
                </a:solidFill>
                <a:latin typeface="Times New Roman"/>
                <a:ea typeface="Times New Roman"/>
                <a:cs typeface="Times New Roman"/>
                <a:sym typeface="Times New Roman"/>
              </a:rPr>
              <a:t> overdue</a:t>
            </a:r>
            <a:endParaRPr i="0" sz="18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chemeClr val="dk1"/>
              </a:buClr>
              <a:buSzPts val="11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pic>
        <p:nvPicPr>
          <p:cNvPr id="202" name="Google Shape;202;gaafb06db1f_0_57"/>
          <p:cNvPicPr preferRelativeResize="0"/>
          <p:nvPr/>
        </p:nvPicPr>
        <p:blipFill rotWithShape="1">
          <a:blip r:embed="rId6">
            <a:alphaModFix/>
          </a:blip>
          <a:srcRect b="0" l="0" r="0" t="0"/>
          <a:stretch/>
        </p:blipFill>
        <p:spPr>
          <a:xfrm>
            <a:off x="516225" y="819855"/>
            <a:ext cx="6782950" cy="58777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gaafb06db1f_0_72"/>
          <p:cNvGrpSpPr/>
          <p:nvPr/>
        </p:nvGrpSpPr>
        <p:grpSpPr>
          <a:xfrm>
            <a:off x="8861116" y="125197"/>
            <a:ext cx="3083376" cy="408553"/>
            <a:chOff x="202885" y="144249"/>
            <a:chExt cx="4446108" cy="598701"/>
          </a:xfrm>
        </p:grpSpPr>
        <p:pic>
          <p:nvPicPr>
            <p:cNvPr descr="Genpact - Wikipedia" id="208" name="Google Shape;208;gaafb06db1f_0_72"/>
            <p:cNvPicPr preferRelativeResize="0"/>
            <p:nvPr/>
          </p:nvPicPr>
          <p:blipFill rotWithShape="1">
            <a:blip r:embed="rId3">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209" name="Google Shape;209;gaafb06db1f_0_72"/>
            <p:cNvPicPr preferRelativeResize="0"/>
            <p:nvPr/>
          </p:nvPicPr>
          <p:blipFill rotWithShape="1">
            <a:blip r:embed="rId4">
              <a:alphaModFix/>
            </a:blip>
            <a:srcRect b="0" l="0" r="0" t="0"/>
            <a:stretch/>
          </p:blipFill>
          <p:spPr>
            <a:xfrm>
              <a:off x="2204720" y="144249"/>
              <a:ext cx="2444273" cy="485671"/>
            </a:xfrm>
            <a:prstGeom prst="rect">
              <a:avLst/>
            </a:prstGeom>
            <a:noFill/>
            <a:ln>
              <a:noFill/>
            </a:ln>
          </p:spPr>
        </p:pic>
        <p:sp>
          <p:nvSpPr>
            <p:cNvPr id="210" name="Google Shape;210;gaafb06db1f_0_72"/>
            <p:cNvSpPr txBox="1"/>
            <p:nvPr/>
          </p:nvSpPr>
          <p:spPr>
            <a:xfrm>
              <a:off x="1827300" y="161580"/>
              <a:ext cx="357000" cy="45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cxnSp>
        <p:nvCxnSpPr>
          <p:cNvPr id="211" name="Google Shape;211;gaafb06db1f_0_72"/>
          <p:cNvCxnSpPr/>
          <p:nvPr/>
        </p:nvCxnSpPr>
        <p:spPr>
          <a:xfrm>
            <a:off x="0" y="733425"/>
            <a:ext cx="5810400" cy="0"/>
          </a:xfrm>
          <a:prstGeom prst="straightConnector1">
            <a:avLst/>
          </a:prstGeom>
          <a:noFill/>
          <a:ln cap="flat" cmpd="sng" w="9525">
            <a:solidFill>
              <a:srgbClr val="002060"/>
            </a:solidFill>
            <a:prstDash val="solid"/>
            <a:miter lim="800000"/>
            <a:headEnd len="sm" w="sm" type="none"/>
            <a:tailEnd len="sm" w="sm" type="none"/>
          </a:ln>
        </p:spPr>
      </p:cxnSp>
      <p:grpSp>
        <p:nvGrpSpPr>
          <p:cNvPr id="212" name="Google Shape;212;gaafb06db1f_0_72"/>
          <p:cNvGrpSpPr/>
          <p:nvPr/>
        </p:nvGrpSpPr>
        <p:grpSpPr>
          <a:xfrm>
            <a:off x="244907" y="23167"/>
            <a:ext cx="5225217" cy="650462"/>
            <a:chOff x="1686050" y="3027525"/>
            <a:chExt cx="5355901" cy="714009"/>
          </a:xfrm>
        </p:grpSpPr>
        <p:pic>
          <p:nvPicPr>
            <p:cNvPr descr="Genpact | Transformation Happens Here" id="213" name="Google Shape;213;gaafb06db1f_0_72"/>
            <p:cNvPicPr preferRelativeResize="0"/>
            <p:nvPr/>
          </p:nvPicPr>
          <p:blipFill rotWithShape="1">
            <a:blip r:embed="rId5">
              <a:alphaModFix/>
            </a:blip>
            <a:srcRect b="6616" l="5500" r="76582" t="53828"/>
            <a:stretch/>
          </p:blipFill>
          <p:spPr>
            <a:xfrm>
              <a:off x="1686050" y="3027525"/>
              <a:ext cx="618999" cy="714009"/>
            </a:xfrm>
            <a:prstGeom prst="rect">
              <a:avLst/>
            </a:prstGeom>
            <a:noFill/>
            <a:ln>
              <a:noFill/>
            </a:ln>
          </p:spPr>
        </p:pic>
        <p:sp>
          <p:nvSpPr>
            <p:cNvPr id="214" name="Google Shape;214;gaafb06db1f_0_72"/>
            <p:cNvSpPr txBox="1"/>
            <p:nvPr/>
          </p:nvSpPr>
          <p:spPr>
            <a:xfrm>
              <a:off x="2272551" y="3212331"/>
              <a:ext cx="4769400" cy="5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Exploratory Data Analysis (EDA)</a:t>
              </a:r>
              <a:endParaRPr b="0" i="0" sz="2500" u="none" cap="none" strike="noStrike">
                <a:solidFill>
                  <a:schemeClr val="dk1"/>
                </a:solidFill>
                <a:latin typeface="Teko"/>
                <a:ea typeface="Teko"/>
                <a:cs typeface="Teko"/>
                <a:sym typeface="Teko"/>
              </a:endParaRPr>
            </a:p>
          </p:txBody>
        </p:sp>
      </p:grpSp>
      <p:pic>
        <p:nvPicPr>
          <p:cNvPr id="215" name="Google Shape;215;gaafb06db1f_0_72"/>
          <p:cNvPicPr preferRelativeResize="0"/>
          <p:nvPr/>
        </p:nvPicPr>
        <p:blipFill rotWithShape="1">
          <a:blip r:embed="rId6">
            <a:alphaModFix/>
          </a:blip>
          <a:srcRect b="0" l="0" r="0" t="0"/>
          <a:stretch/>
        </p:blipFill>
        <p:spPr>
          <a:xfrm>
            <a:off x="199350" y="793225"/>
            <a:ext cx="8307277" cy="6060924"/>
          </a:xfrm>
          <a:prstGeom prst="rect">
            <a:avLst/>
          </a:prstGeom>
          <a:noFill/>
          <a:ln>
            <a:noFill/>
          </a:ln>
        </p:spPr>
      </p:pic>
      <p:sp>
        <p:nvSpPr>
          <p:cNvPr id="216" name="Google Shape;216;gaafb06db1f_0_72"/>
          <p:cNvSpPr txBox="1"/>
          <p:nvPr/>
        </p:nvSpPr>
        <p:spPr>
          <a:xfrm>
            <a:off x="8122663" y="2030450"/>
            <a:ext cx="4560300" cy="159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3D85C6"/>
                </a:solidFill>
                <a:latin typeface="Times New Roman"/>
                <a:ea typeface="Times New Roman"/>
                <a:cs typeface="Times New Roman"/>
                <a:sym typeface="Times New Roman"/>
              </a:rPr>
              <a:t>How </a:t>
            </a:r>
            <a:r>
              <a:rPr b="1" lang="en-US" sz="3600">
                <a:latin typeface="Times New Roman"/>
                <a:ea typeface="Times New Roman"/>
                <a:cs typeface="Times New Roman"/>
                <a:sym typeface="Times New Roman"/>
              </a:rPr>
              <a:t>the amount varies in each bin?</a:t>
            </a:r>
            <a:endParaRPr b="0" i="0" sz="3000" u="none" cap="none" strike="noStrike">
              <a:latin typeface="Times New Roman"/>
              <a:ea typeface="Times New Roman"/>
              <a:cs typeface="Times New Roman"/>
              <a:sym typeface="Times New Roman"/>
            </a:endParaRPr>
          </a:p>
        </p:txBody>
      </p:sp>
      <p:sp>
        <p:nvSpPr>
          <p:cNvPr id="217" name="Google Shape;217;gaafb06db1f_0_72"/>
          <p:cNvSpPr txBox="1"/>
          <p:nvPr/>
        </p:nvSpPr>
        <p:spPr>
          <a:xfrm>
            <a:off x="7477575" y="4243700"/>
            <a:ext cx="4355100" cy="2051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Most amount of overdue are within a 1-2 days period, yet the average in this range is rather low</a:t>
            </a:r>
            <a:endParaRPr sz="1800">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average amount of overdue in “over 6 months” is high because there is only a small amount of data</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ga9b35204fd_1_58"/>
          <p:cNvGrpSpPr/>
          <p:nvPr/>
        </p:nvGrpSpPr>
        <p:grpSpPr>
          <a:xfrm>
            <a:off x="8861116" y="125197"/>
            <a:ext cx="3083376" cy="408553"/>
            <a:chOff x="202885" y="144249"/>
            <a:chExt cx="4446108" cy="598701"/>
          </a:xfrm>
        </p:grpSpPr>
        <p:pic>
          <p:nvPicPr>
            <p:cNvPr descr="Genpact - Wikipedia" id="223" name="Google Shape;223;ga9b35204fd_1_58"/>
            <p:cNvPicPr preferRelativeResize="0"/>
            <p:nvPr/>
          </p:nvPicPr>
          <p:blipFill rotWithShape="1">
            <a:blip r:embed="rId3">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224" name="Google Shape;224;ga9b35204fd_1_58"/>
            <p:cNvPicPr preferRelativeResize="0"/>
            <p:nvPr/>
          </p:nvPicPr>
          <p:blipFill rotWithShape="1">
            <a:blip r:embed="rId4">
              <a:alphaModFix/>
            </a:blip>
            <a:srcRect b="0" l="0" r="0" t="0"/>
            <a:stretch/>
          </p:blipFill>
          <p:spPr>
            <a:xfrm>
              <a:off x="2204720" y="144249"/>
              <a:ext cx="2444273" cy="485671"/>
            </a:xfrm>
            <a:prstGeom prst="rect">
              <a:avLst/>
            </a:prstGeom>
            <a:noFill/>
            <a:ln>
              <a:noFill/>
            </a:ln>
          </p:spPr>
        </p:pic>
        <p:sp>
          <p:nvSpPr>
            <p:cNvPr id="225" name="Google Shape;225;ga9b35204fd_1_58"/>
            <p:cNvSpPr txBox="1"/>
            <p:nvPr/>
          </p:nvSpPr>
          <p:spPr>
            <a:xfrm>
              <a:off x="1827300" y="161580"/>
              <a:ext cx="357000" cy="45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cxnSp>
        <p:nvCxnSpPr>
          <p:cNvPr id="226" name="Google Shape;226;ga9b35204fd_1_58"/>
          <p:cNvCxnSpPr/>
          <p:nvPr/>
        </p:nvCxnSpPr>
        <p:spPr>
          <a:xfrm>
            <a:off x="0" y="733425"/>
            <a:ext cx="5810400" cy="0"/>
          </a:xfrm>
          <a:prstGeom prst="straightConnector1">
            <a:avLst/>
          </a:prstGeom>
          <a:noFill/>
          <a:ln cap="flat" cmpd="sng" w="9525">
            <a:solidFill>
              <a:srgbClr val="002060"/>
            </a:solidFill>
            <a:prstDash val="solid"/>
            <a:miter lim="800000"/>
            <a:headEnd len="sm" w="sm" type="none"/>
            <a:tailEnd len="sm" w="sm" type="none"/>
          </a:ln>
        </p:spPr>
      </p:cxnSp>
      <p:grpSp>
        <p:nvGrpSpPr>
          <p:cNvPr id="227" name="Google Shape;227;ga9b35204fd_1_58"/>
          <p:cNvGrpSpPr/>
          <p:nvPr/>
        </p:nvGrpSpPr>
        <p:grpSpPr>
          <a:xfrm>
            <a:off x="244907" y="23167"/>
            <a:ext cx="5225217" cy="650462"/>
            <a:chOff x="1686050" y="3027525"/>
            <a:chExt cx="5355901" cy="714009"/>
          </a:xfrm>
        </p:grpSpPr>
        <p:pic>
          <p:nvPicPr>
            <p:cNvPr descr="Genpact | Transformation Happens Here" id="228" name="Google Shape;228;ga9b35204fd_1_58"/>
            <p:cNvPicPr preferRelativeResize="0"/>
            <p:nvPr/>
          </p:nvPicPr>
          <p:blipFill rotWithShape="1">
            <a:blip r:embed="rId5">
              <a:alphaModFix/>
            </a:blip>
            <a:srcRect b="6616" l="5500" r="76582" t="53828"/>
            <a:stretch/>
          </p:blipFill>
          <p:spPr>
            <a:xfrm>
              <a:off x="1686050" y="3027525"/>
              <a:ext cx="618999" cy="714009"/>
            </a:xfrm>
            <a:prstGeom prst="rect">
              <a:avLst/>
            </a:prstGeom>
            <a:noFill/>
            <a:ln>
              <a:noFill/>
            </a:ln>
          </p:spPr>
        </p:pic>
        <p:sp>
          <p:nvSpPr>
            <p:cNvPr id="229" name="Google Shape;229;ga9b35204fd_1_58"/>
            <p:cNvSpPr txBox="1"/>
            <p:nvPr/>
          </p:nvSpPr>
          <p:spPr>
            <a:xfrm>
              <a:off x="2272551" y="3212331"/>
              <a:ext cx="4769400" cy="5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Exploratory Data Analysis (EDA)</a:t>
              </a:r>
              <a:endParaRPr b="0" i="0" sz="2500" u="none" cap="none" strike="noStrike">
                <a:solidFill>
                  <a:schemeClr val="dk1"/>
                </a:solidFill>
                <a:latin typeface="Teko"/>
                <a:ea typeface="Teko"/>
                <a:cs typeface="Teko"/>
                <a:sym typeface="Teko"/>
              </a:endParaRPr>
            </a:p>
          </p:txBody>
        </p:sp>
      </p:grpSp>
      <p:sp>
        <p:nvSpPr>
          <p:cNvPr id="230" name="Google Shape;230;ga9b35204fd_1_58"/>
          <p:cNvSpPr txBox="1"/>
          <p:nvPr/>
        </p:nvSpPr>
        <p:spPr>
          <a:xfrm>
            <a:off x="332025" y="1664098"/>
            <a:ext cx="4393800" cy="17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600"/>
              <a:buFont typeface="Arial"/>
              <a:buNone/>
            </a:pPr>
            <a:r>
              <a:t/>
            </a:r>
            <a:endParaRPr b="1" sz="3600">
              <a:solidFill>
                <a:srgbClr val="3D85C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3D85C6"/>
                </a:solidFill>
                <a:latin typeface="Times New Roman"/>
                <a:ea typeface="Times New Roman"/>
                <a:cs typeface="Times New Roman"/>
                <a:sym typeface="Times New Roman"/>
              </a:rPr>
              <a:t>When</a:t>
            </a:r>
            <a:r>
              <a:rPr b="1" i="0" lang="en-US" sz="3000" u="none" cap="none" strike="noStrike">
                <a:solidFill>
                  <a:srgbClr val="000000"/>
                </a:solidFill>
                <a:latin typeface="Times New Roman"/>
                <a:ea typeface="Times New Roman"/>
                <a:cs typeface="Times New Roman"/>
                <a:sym typeface="Times New Roman"/>
              </a:rPr>
              <a:t> </a:t>
            </a:r>
            <a:r>
              <a:rPr b="0" i="0" lang="en-US" sz="3000" u="none" cap="none" strike="noStrike">
                <a:solidFill>
                  <a:srgbClr val="000000"/>
                </a:solidFill>
                <a:latin typeface="Times New Roman"/>
                <a:ea typeface="Times New Roman"/>
                <a:cs typeface="Times New Roman"/>
                <a:sym typeface="Times New Roman"/>
              </a:rPr>
              <a:t>overdue happens?</a:t>
            </a:r>
            <a:endParaRPr b="0" i="0" sz="3000" u="none" cap="none" strike="noStrike">
              <a:solidFill>
                <a:srgbClr val="000000"/>
              </a:solidFill>
              <a:latin typeface="Times New Roman"/>
              <a:ea typeface="Times New Roman"/>
              <a:cs typeface="Times New Roman"/>
              <a:sym typeface="Times New Roman"/>
            </a:endParaRPr>
          </a:p>
        </p:txBody>
      </p:sp>
      <p:pic>
        <p:nvPicPr>
          <p:cNvPr id="231" name="Google Shape;231;ga9b35204fd_1_58"/>
          <p:cNvPicPr preferRelativeResize="0"/>
          <p:nvPr/>
        </p:nvPicPr>
        <p:blipFill rotWithShape="1">
          <a:blip r:embed="rId6">
            <a:alphaModFix/>
          </a:blip>
          <a:srcRect b="0" l="0" r="0" t="0"/>
          <a:stretch/>
        </p:blipFill>
        <p:spPr>
          <a:xfrm>
            <a:off x="5111925" y="915625"/>
            <a:ext cx="6509927" cy="5783051"/>
          </a:xfrm>
          <a:prstGeom prst="rect">
            <a:avLst/>
          </a:prstGeom>
          <a:noFill/>
          <a:ln>
            <a:noFill/>
          </a:ln>
        </p:spPr>
      </p:pic>
      <p:sp>
        <p:nvSpPr>
          <p:cNvPr id="232" name="Google Shape;232;ga9b35204fd_1_58"/>
          <p:cNvSpPr txBox="1"/>
          <p:nvPr/>
        </p:nvSpPr>
        <p:spPr>
          <a:xfrm>
            <a:off x="563325" y="3294300"/>
            <a:ext cx="3931200" cy="1702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Once a Friday-due-invoice overdues, it will be at least 3 days</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Invoices due on Saturday may choose to pay in advance, finishing the transaction during weekdays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p5"/>
          <p:cNvGrpSpPr/>
          <p:nvPr/>
        </p:nvGrpSpPr>
        <p:grpSpPr>
          <a:xfrm>
            <a:off x="8861110" y="125200"/>
            <a:ext cx="3083240" cy="408567"/>
            <a:chOff x="202885" y="144249"/>
            <a:chExt cx="4446106" cy="598701"/>
          </a:xfrm>
        </p:grpSpPr>
        <p:pic>
          <p:nvPicPr>
            <p:cNvPr descr="Genpact - Wikipedia" id="238" name="Google Shape;238;p5"/>
            <p:cNvPicPr preferRelativeResize="0"/>
            <p:nvPr/>
          </p:nvPicPr>
          <p:blipFill rotWithShape="1">
            <a:blip r:embed="rId3">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239" name="Google Shape;239;p5"/>
            <p:cNvPicPr preferRelativeResize="0"/>
            <p:nvPr/>
          </p:nvPicPr>
          <p:blipFill rotWithShape="1">
            <a:blip r:embed="rId4">
              <a:alphaModFix/>
            </a:blip>
            <a:srcRect b="0" l="0" r="0" t="0"/>
            <a:stretch/>
          </p:blipFill>
          <p:spPr>
            <a:xfrm>
              <a:off x="2204720" y="144249"/>
              <a:ext cx="2444271" cy="485671"/>
            </a:xfrm>
            <a:prstGeom prst="rect">
              <a:avLst/>
            </a:prstGeom>
            <a:noFill/>
            <a:ln>
              <a:noFill/>
            </a:ln>
          </p:spPr>
        </p:pic>
        <p:sp>
          <p:nvSpPr>
            <p:cNvPr id="240" name="Google Shape;240;p5"/>
            <p:cNvSpPr txBox="1"/>
            <p:nvPr/>
          </p:nvSpPr>
          <p:spPr>
            <a:xfrm>
              <a:off x="1827300" y="161580"/>
              <a:ext cx="357098" cy="4510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cxnSp>
        <p:nvCxnSpPr>
          <p:cNvPr id="241" name="Google Shape;241;p5"/>
          <p:cNvCxnSpPr/>
          <p:nvPr/>
        </p:nvCxnSpPr>
        <p:spPr>
          <a:xfrm>
            <a:off x="0" y="733425"/>
            <a:ext cx="5810250" cy="0"/>
          </a:xfrm>
          <a:prstGeom prst="straightConnector1">
            <a:avLst/>
          </a:prstGeom>
          <a:noFill/>
          <a:ln cap="flat" cmpd="sng" w="9525">
            <a:solidFill>
              <a:srgbClr val="002060"/>
            </a:solidFill>
            <a:prstDash val="solid"/>
            <a:miter lim="800000"/>
            <a:headEnd len="sm" w="sm" type="none"/>
            <a:tailEnd len="sm" w="sm" type="none"/>
          </a:ln>
        </p:spPr>
      </p:cxnSp>
      <p:grpSp>
        <p:nvGrpSpPr>
          <p:cNvPr id="242" name="Google Shape;242;p5"/>
          <p:cNvGrpSpPr/>
          <p:nvPr/>
        </p:nvGrpSpPr>
        <p:grpSpPr>
          <a:xfrm>
            <a:off x="244907" y="23167"/>
            <a:ext cx="5225217" cy="650461"/>
            <a:chOff x="1686050" y="3027525"/>
            <a:chExt cx="5355901" cy="714008"/>
          </a:xfrm>
        </p:grpSpPr>
        <p:pic>
          <p:nvPicPr>
            <p:cNvPr descr="Genpact | Transformation Happens Here" id="243" name="Google Shape;243;p5"/>
            <p:cNvPicPr preferRelativeResize="0"/>
            <p:nvPr/>
          </p:nvPicPr>
          <p:blipFill rotWithShape="1">
            <a:blip r:embed="rId5">
              <a:alphaModFix/>
            </a:blip>
            <a:srcRect b="6618" l="5500" r="76583" t="53828"/>
            <a:stretch/>
          </p:blipFill>
          <p:spPr>
            <a:xfrm>
              <a:off x="1686050" y="3027525"/>
              <a:ext cx="618999" cy="714008"/>
            </a:xfrm>
            <a:prstGeom prst="rect">
              <a:avLst/>
            </a:prstGeom>
            <a:noFill/>
            <a:ln>
              <a:noFill/>
            </a:ln>
          </p:spPr>
        </p:pic>
        <p:sp>
          <p:nvSpPr>
            <p:cNvPr id="244" name="Google Shape;244;p5"/>
            <p:cNvSpPr txBox="1"/>
            <p:nvPr/>
          </p:nvSpPr>
          <p:spPr>
            <a:xfrm>
              <a:off x="2272551" y="3212331"/>
              <a:ext cx="4769400" cy="52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Exploratory Data Analysis (EDA)</a:t>
              </a:r>
              <a:endParaRPr b="0" i="0" sz="2500" u="none" cap="none" strike="noStrike">
                <a:solidFill>
                  <a:schemeClr val="dk1"/>
                </a:solidFill>
                <a:latin typeface="Teko"/>
                <a:ea typeface="Teko"/>
                <a:cs typeface="Teko"/>
                <a:sym typeface="Teko"/>
              </a:endParaRPr>
            </a:p>
          </p:txBody>
        </p:sp>
      </p:grpSp>
      <p:pic>
        <p:nvPicPr>
          <p:cNvPr id="245" name="Google Shape;245;p5"/>
          <p:cNvPicPr preferRelativeResize="0"/>
          <p:nvPr/>
        </p:nvPicPr>
        <p:blipFill rotWithShape="1">
          <a:blip r:embed="rId6">
            <a:alphaModFix/>
          </a:blip>
          <a:srcRect b="0" l="0" r="0" t="0"/>
          <a:stretch/>
        </p:blipFill>
        <p:spPr>
          <a:xfrm>
            <a:off x="5128537" y="918801"/>
            <a:ext cx="6515126" cy="5787674"/>
          </a:xfrm>
          <a:prstGeom prst="rect">
            <a:avLst/>
          </a:prstGeom>
          <a:noFill/>
          <a:ln>
            <a:noFill/>
          </a:ln>
        </p:spPr>
      </p:pic>
      <p:sp>
        <p:nvSpPr>
          <p:cNvPr id="246" name="Google Shape;246;p5"/>
          <p:cNvSpPr txBox="1"/>
          <p:nvPr/>
        </p:nvSpPr>
        <p:spPr>
          <a:xfrm>
            <a:off x="391875" y="1877788"/>
            <a:ext cx="4393800" cy="8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3D85C6"/>
                </a:solidFill>
                <a:latin typeface="Times New Roman"/>
                <a:ea typeface="Times New Roman"/>
                <a:cs typeface="Times New Roman"/>
                <a:sym typeface="Times New Roman"/>
              </a:rPr>
              <a:t>When</a:t>
            </a:r>
            <a:r>
              <a:rPr b="1" i="0" lang="en-US" sz="3000" u="none" cap="none" strike="noStrike">
                <a:solidFill>
                  <a:srgbClr val="000000"/>
                </a:solidFill>
                <a:latin typeface="Times New Roman"/>
                <a:ea typeface="Times New Roman"/>
                <a:cs typeface="Times New Roman"/>
                <a:sym typeface="Times New Roman"/>
              </a:rPr>
              <a:t> </a:t>
            </a:r>
            <a:r>
              <a:rPr b="0" i="0" lang="en-US" sz="3000" u="none" cap="none" strike="noStrike">
                <a:solidFill>
                  <a:srgbClr val="000000"/>
                </a:solidFill>
                <a:latin typeface="Times New Roman"/>
                <a:ea typeface="Times New Roman"/>
                <a:cs typeface="Times New Roman"/>
                <a:sym typeface="Times New Roman"/>
              </a:rPr>
              <a:t>overdue happens?</a:t>
            </a:r>
            <a:endParaRPr b="0" i="0" sz="3000" u="none" cap="none" strike="noStrike">
              <a:solidFill>
                <a:srgbClr val="000000"/>
              </a:solidFill>
              <a:latin typeface="Times New Roman"/>
              <a:ea typeface="Times New Roman"/>
              <a:cs typeface="Times New Roman"/>
              <a:sym typeface="Times New Roman"/>
            </a:endParaRPr>
          </a:p>
        </p:txBody>
      </p:sp>
      <p:sp>
        <p:nvSpPr>
          <p:cNvPr id="247" name="Google Shape;247;p5"/>
          <p:cNvSpPr txBox="1"/>
          <p:nvPr/>
        </p:nvSpPr>
        <p:spPr>
          <a:xfrm>
            <a:off x="563325" y="3294300"/>
            <a:ext cx="3931200" cy="1641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The wholesale industry tends to be influenced by seasonality</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Expect a 10-day overdue for invoices due in June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aafb06db1f_0_23"/>
          <p:cNvSpPr txBox="1"/>
          <p:nvPr/>
        </p:nvSpPr>
        <p:spPr>
          <a:xfrm>
            <a:off x="142875" y="1053050"/>
            <a:ext cx="5912400" cy="43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gaafb06db1f_0_23"/>
          <p:cNvGrpSpPr/>
          <p:nvPr/>
        </p:nvGrpSpPr>
        <p:grpSpPr>
          <a:xfrm>
            <a:off x="244907" y="23167"/>
            <a:ext cx="5225217" cy="650462"/>
            <a:chOff x="1686050" y="3027525"/>
            <a:chExt cx="5355901" cy="714009"/>
          </a:xfrm>
        </p:grpSpPr>
        <p:pic>
          <p:nvPicPr>
            <p:cNvPr descr="Genpact | Transformation Happens Here" id="254" name="Google Shape;254;gaafb06db1f_0_23"/>
            <p:cNvPicPr preferRelativeResize="0"/>
            <p:nvPr/>
          </p:nvPicPr>
          <p:blipFill rotWithShape="1">
            <a:blip r:embed="rId3">
              <a:alphaModFix/>
            </a:blip>
            <a:srcRect b="6616" l="5500" r="76582" t="53828"/>
            <a:stretch/>
          </p:blipFill>
          <p:spPr>
            <a:xfrm>
              <a:off x="1686050" y="3027525"/>
              <a:ext cx="618999" cy="714009"/>
            </a:xfrm>
            <a:prstGeom prst="rect">
              <a:avLst/>
            </a:prstGeom>
            <a:noFill/>
            <a:ln>
              <a:noFill/>
            </a:ln>
          </p:spPr>
        </p:pic>
        <p:sp>
          <p:nvSpPr>
            <p:cNvPr id="255" name="Google Shape;255;gaafb06db1f_0_23"/>
            <p:cNvSpPr txBox="1"/>
            <p:nvPr/>
          </p:nvSpPr>
          <p:spPr>
            <a:xfrm>
              <a:off x="2272551" y="3212331"/>
              <a:ext cx="4769400" cy="5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Exploratory Data Analysis (EDA)</a:t>
              </a:r>
              <a:endParaRPr b="0" i="0" sz="2500" u="none" cap="none" strike="noStrike">
                <a:solidFill>
                  <a:schemeClr val="dk1"/>
                </a:solidFill>
                <a:latin typeface="Teko"/>
                <a:ea typeface="Teko"/>
                <a:cs typeface="Teko"/>
                <a:sym typeface="Teko"/>
              </a:endParaRPr>
            </a:p>
          </p:txBody>
        </p:sp>
      </p:grpSp>
      <p:grpSp>
        <p:nvGrpSpPr>
          <p:cNvPr id="256" name="Google Shape;256;gaafb06db1f_0_23"/>
          <p:cNvGrpSpPr/>
          <p:nvPr/>
        </p:nvGrpSpPr>
        <p:grpSpPr>
          <a:xfrm>
            <a:off x="8861116" y="125197"/>
            <a:ext cx="3083376" cy="408553"/>
            <a:chOff x="202885" y="144249"/>
            <a:chExt cx="4446108" cy="598701"/>
          </a:xfrm>
        </p:grpSpPr>
        <p:pic>
          <p:nvPicPr>
            <p:cNvPr descr="Genpact - Wikipedia" id="257" name="Google Shape;257;gaafb06db1f_0_23"/>
            <p:cNvPicPr preferRelativeResize="0"/>
            <p:nvPr/>
          </p:nvPicPr>
          <p:blipFill rotWithShape="1">
            <a:blip r:embed="rId4">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258" name="Google Shape;258;gaafb06db1f_0_23"/>
            <p:cNvPicPr preferRelativeResize="0"/>
            <p:nvPr/>
          </p:nvPicPr>
          <p:blipFill rotWithShape="1">
            <a:blip r:embed="rId5">
              <a:alphaModFix/>
            </a:blip>
            <a:srcRect b="0" l="0" r="0" t="0"/>
            <a:stretch/>
          </p:blipFill>
          <p:spPr>
            <a:xfrm>
              <a:off x="2204720" y="144249"/>
              <a:ext cx="2444273" cy="485671"/>
            </a:xfrm>
            <a:prstGeom prst="rect">
              <a:avLst/>
            </a:prstGeom>
            <a:noFill/>
            <a:ln>
              <a:noFill/>
            </a:ln>
          </p:spPr>
        </p:pic>
        <p:sp>
          <p:nvSpPr>
            <p:cNvPr id="259" name="Google Shape;259;gaafb06db1f_0_23"/>
            <p:cNvSpPr txBox="1"/>
            <p:nvPr/>
          </p:nvSpPr>
          <p:spPr>
            <a:xfrm>
              <a:off x="1827300" y="161580"/>
              <a:ext cx="357000" cy="45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cxnSp>
        <p:nvCxnSpPr>
          <p:cNvPr id="260" name="Google Shape;260;gaafb06db1f_0_23"/>
          <p:cNvCxnSpPr/>
          <p:nvPr/>
        </p:nvCxnSpPr>
        <p:spPr>
          <a:xfrm>
            <a:off x="0" y="733425"/>
            <a:ext cx="5810400" cy="0"/>
          </a:xfrm>
          <a:prstGeom prst="straightConnector1">
            <a:avLst/>
          </a:prstGeom>
          <a:noFill/>
          <a:ln cap="flat" cmpd="sng" w="9525">
            <a:solidFill>
              <a:srgbClr val="002060"/>
            </a:solidFill>
            <a:prstDash val="solid"/>
            <a:miter lim="800000"/>
            <a:headEnd len="sm" w="sm" type="none"/>
            <a:tailEnd len="sm" w="sm" type="none"/>
          </a:ln>
        </p:spPr>
      </p:cxnSp>
      <p:sp>
        <p:nvSpPr>
          <p:cNvPr id="261" name="Google Shape;261;gaafb06db1f_0_23"/>
          <p:cNvSpPr txBox="1"/>
          <p:nvPr/>
        </p:nvSpPr>
        <p:spPr>
          <a:xfrm>
            <a:off x="142875" y="1265575"/>
            <a:ext cx="3544500" cy="3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3D85C6"/>
                </a:solidFill>
                <a:latin typeface="Times New Roman"/>
                <a:ea typeface="Times New Roman"/>
                <a:cs typeface="Times New Roman"/>
                <a:sym typeface="Times New Roman"/>
              </a:rPr>
              <a:t>Where</a:t>
            </a:r>
            <a:r>
              <a:rPr b="0" i="0" lang="en-US" sz="3000" u="none" cap="none" strike="noStrike">
                <a:solidFill>
                  <a:srgbClr val="000000"/>
                </a:solidFill>
                <a:latin typeface="Times New Roman"/>
                <a:ea typeface="Times New Roman"/>
                <a:cs typeface="Times New Roman"/>
                <a:sym typeface="Times New Roman"/>
              </a:rPr>
              <a:t> are the regions that has the highest propensity to pay overdue?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AA132 is the best region where has a high payment amount yet low chances of overdue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p:txBody>
      </p:sp>
      <p:pic>
        <p:nvPicPr>
          <p:cNvPr id="262" name="Google Shape;262;gaafb06db1f_0_23"/>
          <p:cNvPicPr preferRelativeResize="0"/>
          <p:nvPr/>
        </p:nvPicPr>
        <p:blipFill rotWithShape="1">
          <a:blip r:embed="rId6">
            <a:alphaModFix/>
          </a:blip>
          <a:srcRect b="0" l="0" r="0" t="0"/>
          <a:stretch/>
        </p:blipFill>
        <p:spPr>
          <a:xfrm>
            <a:off x="3596400" y="898900"/>
            <a:ext cx="8348099" cy="560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pSp>
        <p:nvGrpSpPr>
          <p:cNvPr id="267" name="Google Shape;267;ga9b35204fd_1_27"/>
          <p:cNvGrpSpPr/>
          <p:nvPr/>
        </p:nvGrpSpPr>
        <p:grpSpPr>
          <a:xfrm>
            <a:off x="3517883" y="2891956"/>
            <a:ext cx="3977687" cy="849232"/>
            <a:chOff x="1746006" y="4637683"/>
            <a:chExt cx="2890551" cy="734502"/>
          </a:xfrm>
        </p:grpSpPr>
        <p:sp>
          <p:nvSpPr>
            <p:cNvPr id="268" name="Google Shape;268;ga9b35204fd_1_27"/>
            <p:cNvSpPr txBox="1"/>
            <p:nvPr/>
          </p:nvSpPr>
          <p:spPr>
            <a:xfrm>
              <a:off x="2272557" y="4734749"/>
              <a:ext cx="23640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      </a:t>
              </a:r>
              <a:r>
                <a:rPr b="0" i="0" lang="en-US" sz="3700" u="none" cap="none" strike="noStrike">
                  <a:solidFill>
                    <a:schemeClr val="dk1"/>
                  </a:solidFill>
                  <a:latin typeface="Teko"/>
                  <a:ea typeface="Teko"/>
                  <a:cs typeface="Teko"/>
                  <a:sym typeface="Teko"/>
                </a:rPr>
                <a:t>Feature Engineering</a:t>
              </a:r>
              <a:endParaRPr b="0" i="0" sz="3700" u="none" cap="none" strike="noStrike">
                <a:solidFill>
                  <a:schemeClr val="dk1"/>
                </a:solidFill>
                <a:latin typeface="Teko"/>
                <a:ea typeface="Teko"/>
                <a:cs typeface="Teko"/>
                <a:sym typeface="Teko"/>
              </a:endParaRPr>
            </a:p>
          </p:txBody>
        </p:sp>
        <p:pic>
          <p:nvPicPr>
            <p:cNvPr descr="Genpact | Transformation Happens Here" id="269" name="Google Shape;269;ga9b35204fd_1_27"/>
            <p:cNvPicPr preferRelativeResize="0"/>
            <p:nvPr/>
          </p:nvPicPr>
          <p:blipFill rotWithShape="1">
            <a:blip r:embed="rId3">
              <a:alphaModFix/>
            </a:blip>
            <a:srcRect b="60846" l="44835" r="41913" t="1832"/>
            <a:stretch/>
          </p:blipFill>
          <p:spPr>
            <a:xfrm>
              <a:off x="1746006" y="4637683"/>
              <a:ext cx="499086" cy="734502"/>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6"/>
          <p:cNvGrpSpPr/>
          <p:nvPr/>
        </p:nvGrpSpPr>
        <p:grpSpPr>
          <a:xfrm>
            <a:off x="8861110" y="125200"/>
            <a:ext cx="3083240" cy="408567"/>
            <a:chOff x="202885" y="144249"/>
            <a:chExt cx="4446106" cy="598701"/>
          </a:xfrm>
        </p:grpSpPr>
        <p:pic>
          <p:nvPicPr>
            <p:cNvPr descr="Genpact - Wikipedia" id="275" name="Google Shape;275;p6"/>
            <p:cNvPicPr preferRelativeResize="0"/>
            <p:nvPr/>
          </p:nvPicPr>
          <p:blipFill rotWithShape="1">
            <a:blip r:embed="rId3">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276" name="Google Shape;276;p6"/>
            <p:cNvPicPr preferRelativeResize="0"/>
            <p:nvPr/>
          </p:nvPicPr>
          <p:blipFill rotWithShape="1">
            <a:blip r:embed="rId4">
              <a:alphaModFix/>
            </a:blip>
            <a:srcRect b="0" l="0" r="0" t="0"/>
            <a:stretch/>
          </p:blipFill>
          <p:spPr>
            <a:xfrm>
              <a:off x="2204720" y="144249"/>
              <a:ext cx="2444271" cy="485671"/>
            </a:xfrm>
            <a:prstGeom prst="rect">
              <a:avLst/>
            </a:prstGeom>
            <a:noFill/>
            <a:ln>
              <a:noFill/>
            </a:ln>
          </p:spPr>
        </p:pic>
        <p:sp>
          <p:nvSpPr>
            <p:cNvPr id="277" name="Google Shape;277;p6"/>
            <p:cNvSpPr txBox="1"/>
            <p:nvPr/>
          </p:nvSpPr>
          <p:spPr>
            <a:xfrm>
              <a:off x="1827300" y="161580"/>
              <a:ext cx="357098" cy="4510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cxnSp>
        <p:nvCxnSpPr>
          <p:cNvPr id="278" name="Google Shape;278;p6"/>
          <p:cNvCxnSpPr/>
          <p:nvPr/>
        </p:nvCxnSpPr>
        <p:spPr>
          <a:xfrm>
            <a:off x="0" y="733425"/>
            <a:ext cx="5810250" cy="0"/>
          </a:xfrm>
          <a:prstGeom prst="straightConnector1">
            <a:avLst/>
          </a:prstGeom>
          <a:noFill/>
          <a:ln cap="flat" cmpd="sng" w="9525">
            <a:solidFill>
              <a:srgbClr val="002060"/>
            </a:solidFill>
            <a:prstDash val="solid"/>
            <a:miter lim="800000"/>
            <a:headEnd len="sm" w="sm" type="none"/>
            <a:tailEnd len="sm" w="sm" type="none"/>
          </a:ln>
        </p:spPr>
      </p:cxnSp>
      <p:grpSp>
        <p:nvGrpSpPr>
          <p:cNvPr id="279" name="Google Shape;279;p6"/>
          <p:cNvGrpSpPr/>
          <p:nvPr/>
        </p:nvGrpSpPr>
        <p:grpSpPr>
          <a:xfrm>
            <a:off x="138946" y="221"/>
            <a:ext cx="4064132" cy="591936"/>
            <a:chOff x="1746006" y="4637683"/>
            <a:chExt cx="4232149" cy="734503"/>
          </a:xfrm>
        </p:grpSpPr>
        <p:sp>
          <p:nvSpPr>
            <p:cNvPr id="280" name="Google Shape;280;p6"/>
            <p:cNvSpPr txBox="1"/>
            <p:nvPr/>
          </p:nvSpPr>
          <p:spPr>
            <a:xfrm>
              <a:off x="2272555" y="4734758"/>
              <a:ext cx="37056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Feature Engineering</a:t>
              </a:r>
              <a:endParaRPr b="0" i="0" sz="2500" u="none" cap="none" strike="noStrike">
                <a:solidFill>
                  <a:schemeClr val="dk1"/>
                </a:solidFill>
                <a:latin typeface="Teko"/>
                <a:ea typeface="Teko"/>
                <a:cs typeface="Teko"/>
                <a:sym typeface="Teko"/>
              </a:endParaRPr>
            </a:p>
          </p:txBody>
        </p:sp>
        <p:pic>
          <p:nvPicPr>
            <p:cNvPr descr="Genpact | Transformation Happens Here" id="281" name="Google Shape;281;p6"/>
            <p:cNvPicPr preferRelativeResize="0"/>
            <p:nvPr/>
          </p:nvPicPr>
          <p:blipFill rotWithShape="1">
            <a:blip r:embed="rId5">
              <a:alphaModFix/>
            </a:blip>
            <a:srcRect b="60846" l="44834" r="41915" t="1833"/>
            <a:stretch/>
          </p:blipFill>
          <p:spPr>
            <a:xfrm>
              <a:off x="1746006" y="4637683"/>
              <a:ext cx="499086" cy="734503"/>
            </a:xfrm>
            <a:prstGeom prst="rect">
              <a:avLst/>
            </a:prstGeom>
            <a:noFill/>
            <a:ln>
              <a:noFill/>
            </a:ln>
          </p:spPr>
        </p:pic>
      </p:grpSp>
      <p:sp>
        <p:nvSpPr>
          <p:cNvPr id="282" name="Google Shape;282;p6"/>
          <p:cNvSpPr txBox="1"/>
          <p:nvPr/>
        </p:nvSpPr>
        <p:spPr>
          <a:xfrm>
            <a:off x="646275" y="786500"/>
            <a:ext cx="1430100" cy="5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imes New Roman"/>
                <a:ea typeface="Times New Roman"/>
                <a:cs typeface="Times New Roman"/>
                <a:sym typeface="Times New Roman"/>
              </a:rPr>
              <a:t>Binning: </a:t>
            </a:r>
            <a:endParaRPr b="1" i="0" sz="2500" u="none" cap="none" strike="noStrike">
              <a:solidFill>
                <a:srgbClr val="000000"/>
              </a:solidFill>
              <a:latin typeface="Times New Roman"/>
              <a:ea typeface="Times New Roman"/>
              <a:cs typeface="Times New Roman"/>
              <a:sym typeface="Times New Roman"/>
            </a:endParaRPr>
          </a:p>
        </p:txBody>
      </p:sp>
      <p:sp>
        <p:nvSpPr>
          <p:cNvPr id="283" name="Google Shape;283;p6"/>
          <p:cNvSpPr txBox="1"/>
          <p:nvPr/>
        </p:nvSpPr>
        <p:spPr>
          <a:xfrm>
            <a:off x="636600" y="1302200"/>
            <a:ext cx="2717100" cy="532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rgbClr val="000000"/>
                </a:solidFill>
                <a:latin typeface="Times New Roman"/>
                <a:ea typeface="Times New Roman"/>
                <a:cs typeface="Times New Roman"/>
                <a:sym typeface="Times New Roman"/>
              </a:rPr>
              <a:t>Days Overdue (Delay)</a:t>
            </a:r>
            <a:endParaRPr b="0" i="0" sz="1600" u="none" cap="none" strike="noStrike">
              <a:solidFill>
                <a:srgbClr val="000000"/>
              </a:solidFill>
              <a:latin typeface="Times New Roman"/>
              <a:ea typeface="Times New Roman"/>
              <a:cs typeface="Times New Roman"/>
              <a:sym typeface="Times New Roman"/>
            </a:endParaRPr>
          </a:p>
        </p:txBody>
      </p:sp>
      <p:pic>
        <p:nvPicPr>
          <p:cNvPr id="284" name="Google Shape;284;p6"/>
          <p:cNvPicPr preferRelativeResize="0"/>
          <p:nvPr/>
        </p:nvPicPr>
        <p:blipFill rotWithShape="1">
          <a:blip r:embed="rId6">
            <a:alphaModFix/>
          </a:blip>
          <a:srcRect b="0" l="0" r="0" t="0"/>
          <a:stretch/>
        </p:blipFill>
        <p:spPr>
          <a:xfrm>
            <a:off x="686474" y="4292075"/>
            <a:ext cx="3364880" cy="408600"/>
          </a:xfrm>
          <a:prstGeom prst="rect">
            <a:avLst/>
          </a:prstGeom>
          <a:noFill/>
          <a:ln>
            <a:noFill/>
          </a:ln>
        </p:spPr>
      </p:pic>
      <p:pic>
        <p:nvPicPr>
          <p:cNvPr id="285" name="Google Shape;285;p6"/>
          <p:cNvPicPr preferRelativeResize="0"/>
          <p:nvPr/>
        </p:nvPicPr>
        <p:blipFill rotWithShape="1">
          <a:blip r:embed="rId7">
            <a:alphaModFix/>
          </a:blip>
          <a:srcRect b="0" l="0" r="0" t="0"/>
          <a:stretch/>
        </p:blipFill>
        <p:spPr>
          <a:xfrm>
            <a:off x="686475" y="1736275"/>
            <a:ext cx="2664275" cy="2247975"/>
          </a:xfrm>
          <a:prstGeom prst="rect">
            <a:avLst/>
          </a:prstGeom>
          <a:noFill/>
          <a:ln>
            <a:noFill/>
          </a:ln>
        </p:spPr>
      </p:pic>
      <p:sp>
        <p:nvSpPr>
          <p:cNvPr id="286" name="Google Shape;286;p6"/>
          <p:cNvSpPr txBox="1"/>
          <p:nvPr/>
        </p:nvSpPr>
        <p:spPr>
          <a:xfrm>
            <a:off x="706200" y="3908050"/>
            <a:ext cx="2577900" cy="408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rgbClr val="000000"/>
                </a:solidFill>
                <a:latin typeface="Times New Roman"/>
                <a:ea typeface="Times New Roman"/>
                <a:cs typeface="Times New Roman"/>
                <a:sym typeface="Times New Roman"/>
              </a:rPr>
              <a:t>Amount</a:t>
            </a:r>
            <a:endParaRPr b="0" i="0" sz="1600" u="none" cap="none" strike="noStrike">
              <a:solidFill>
                <a:srgbClr val="000000"/>
              </a:solidFill>
              <a:latin typeface="Times New Roman"/>
              <a:ea typeface="Times New Roman"/>
              <a:cs typeface="Times New Roman"/>
              <a:sym typeface="Times New Roman"/>
            </a:endParaRPr>
          </a:p>
        </p:txBody>
      </p:sp>
      <p:sp>
        <p:nvSpPr>
          <p:cNvPr id="287" name="Google Shape;287;p6"/>
          <p:cNvSpPr txBox="1"/>
          <p:nvPr/>
        </p:nvSpPr>
        <p:spPr>
          <a:xfrm>
            <a:off x="706200" y="4700675"/>
            <a:ext cx="2717100" cy="532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rgbClr val="000000"/>
                </a:solidFill>
                <a:latin typeface="Times New Roman"/>
                <a:ea typeface="Times New Roman"/>
                <a:cs typeface="Times New Roman"/>
                <a:sym typeface="Times New Roman"/>
              </a:rPr>
              <a:t>Payment Term</a:t>
            </a:r>
            <a:endParaRPr b="0" i="0" sz="1600" u="none" cap="none" strike="noStrike">
              <a:solidFill>
                <a:srgbClr val="000000"/>
              </a:solidFill>
              <a:latin typeface="Times New Roman"/>
              <a:ea typeface="Times New Roman"/>
              <a:cs typeface="Times New Roman"/>
              <a:sym typeface="Times New Roman"/>
            </a:endParaRPr>
          </a:p>
        </p:txBody>
      </p:sp>
      <p:pic>
        <p:nvPicPr>
          <p:cNvPr id="288" name="Google Shape;288;p6"/>
          <p:cNvPicPr preferRelativeResize="0"/>
          <p:nvPr/>
        </p:nvPicPr>
        <p:blipFill rotWithShape="1">
          <a:blip r:embed="rId8">
            <a:alphaModFix/>
          </a:blip>
          <a:srcRect b="0" l="0" r="0" t="0"/>
          <a:stretch/>
        </p:blipFill>
        <p:spPr>
          <a:xfrm>
            <a:off x="838875" y="5084700"/>
            <a:ext cx="2969175" cy="1565100"/>
          </a:xfrm>
          <a:prstGeom prst="rect">
            <a:avLst/>
          </a:prstGeom>
          <a:noFill/>
          <a:ln>
            <a:noFill/>
          </a:ln>
        </p:spPr>
      </p:pic>
      <p:sp>
        <p:nvSpPr>
          <p:cNvPr id="289" name="Google Shape;289;p6"/>
          <p:cNvSpPr txBox="1"/>
          <p:nvPr/>
        </p:nvSpPr>
        <p:spPr>
          <a:xfrm>
            <a:off x="4888875" y="2158100"/>
            <a:ext cx="2336400" cy="5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imes New Roman"/>
                <a:ea typeface="Times New Roman"/>
                <a:cs typeface="Times New Roman"/>
                <a:sym typeface="Times New Roman"/>
              </a:rPr>
              <a:t>New Variables: </a:t>
            </a:r>
            <a:endParaRPr b="1" i="0" sz="2500" u="none" cap="none" strike="noStrike">
              <a:solidFill>
                <a:srgbClr val="000000"/>
              </a:solidFill>
              <a:latin typeface="Times New Roman"/>
              <a:ea typeface="Times New Roman"/>
              <a:cs typeface="Times New Roman"/>
              <a:sym typeface="Times New Roman"/>
            </a:endParaRPr>
          </a:p>
        </p:txBody>
      </p:sp>
      <p:sp>
        <p:nvSpPr>
          <p:cNvPr id="290" name="Google Shape;290;p6"/>
          <p:cNvSpPr txBox="1"/>
          <p:nvPr/>
        </p:nvSpPr>
        <p:spPr>
          <a:xfrm>
            <a:off x="4888875" y="2803075"/>
            <a:ext cx="6231000" cy="408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rgbClr val="000000"/>
                </a:solidFill>
                <a:latin typeface="Times New Roman"/>
                <a:ea typeface="Times New Roman"/>
                <a:cs typeface="Times New Roman"/>
                <a:sym typeface="Times New Roman"/>
              </a:rPr>
              <a:t>Month, Year and Day of Week of “Net due dt” and “Doc. Date”</a:t>
            </a:r>
            <a:endParaRPr b="0" i="0" sz="1600" u="none" cap="none" strike="noStrike">
              <a:solidFill>
                <a:srgbClr val="000000"/>
              </a:solidFill>
              <a:latin typeface="Times New Roman"/>
              <a:ea typeface="Times New Roman"/>
              <a:cs typeface="Times New Roman"/>
              <a:sym typeface="Times New Roman"/>
            </a:endParaRPr>
          </a:p>
        </p:txBody>
      </p:sp>
      <p:sp>
        <p:nvSpPr>
          <p:cNvPr id="291" name="Google Shape;291;p6"/>
          <p:cNvSpPr txBox="1"/>
          <p:nvPr/>
        </p:nvSpPr>
        <p:spPr>
          <a:xfrm>
            <a:off x="4888875" y="3331050"/>
            <a:ext cx="6365700" cy="408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rgbClr val="000000"/>
                </a:solidFill>
                <a:latin typeface="Times New Roman"/>
                <a:ea typeface="Times New Roman"/>
                <a:cs typeface="Times New Roman"/>
                <a:sym typeface="Times New Roman"/>
              </a:rPr>
              <a:t>if_due_weekend (1 if the invoice is due on a weekend, 0 otherwise)</a:t>
            </a:r>
            <a:endParaRPr b="0" i="0" sz="1600" u="none" cap="none" strike="noStrike">
              <a:solidFill>
                <a:srgbClr val="000000"/>
              </a:solidFill>
              <a:latin typeface="Times New Roman"/>
              <a:ea typeface="Times New Roman"/>
              <a:cs typeface="Times New Roman"/>
              <a:sym typeface="Times New Roman"/>
            </a:endParaRPr>
          </a:p>
        </p:txBody>
      </p:sp>
      <p:sp>
        <p:nvSpPr>
          <p:cNvPr id="292" name="Google Shape;292;p6"/>
          <p:cNvSpPr txBox="1"/>
          <p:nvPr/>
        </p:nvSpPr>
        <p:spPr>
          <a:xfrm>
            <a:off x="4888875" y="3859025"/>
            <a:ext cx="6708600" cy="408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rgbClr val="000000"/>
                </a:solidFill>
                <a:latin typeface="Times New Roman"/>
                <a:ea typeface="Times New Roman"/>
                <a:cs typeface="Times New Roman"/>
                <a:sym typeface="Times New Roman"/>
              </a:rPr>
              <a:t>Key Region (1 if the region is top 6 populated with invoices, 0 otherwise)</a:t>
            </a:r>
            <a:endParaRPr b="0" i="0" sz="1600" u="none" cap="none" strike="noStrike">
              <a:solidFill>
                <a:srgbClr val="000000"/>
              </a:solidFill>
              <a:latin typeface="Times New Roman"/>
              <a:ea typeface="Times New Roman"/>
              <a:cs typeface="Times New Roman"/>
              <a:sym typeface="Times New Roman"/>
            </a:endParaRPr>
          </a:p>
        </p:txBody>
      </p:sp>
      <p:sp>
        <p:nvSpPr>
          <p:cNvPr id="293" name="Google Shape;293;p6"/>
          <p:cNvSpPr txBox="1"/>
          <p:nvPr/>
        </p:nvSpPr>
        <p:spPr>
          <a:xfrm>
            <a:off x="4888875" y="4387000"/>
            <a:ext cx="5716500" cy="408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rgbClr val="000000"/>
                </a:solidFill>
                <a:latin typeface="Times New Roman"/>
                <a:ea typeface="Times New Roman"/>
                <a:cs typeface="Times New Roman"/>
                <a:sym typeface="Times New Roman"/>
              </a:rPr>
              <a:t>Customer_Total_Delay</a:t>
            </a:r>
            <a:endParaRPr b="0" i="0" sz="1600" u="none" cap="none" strike="noStrike">
              <a:solidFill>
                <a:srgbClr val="000000"/>
              </a:solidFill>
              <a:latin typeface="Times New Roman"/>
              <a:ea typeface="Times New Roman"/>
              <a:cs typeface="Times New Roman"/>
              <a:sym typeface="Times New Roman"/>
            </a:endParaRPr>
          </a:p>
        </p:txBody>
      </p:sp>
      <p:sp>
        <p:nvSpPr>
          <p:cNvPr id="294" name="Google Shape;294;p6"/>
          <p:cNvSpPr txBox="1"/>
          <p:nvPr/>
        </p:nvSpPr>
        <p:spPr>
          <a:xfrm>
            <a:off x="4888875" y="4928750"/>
            <a:ext cx="7406700" cy="408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rgbClr val="000000"/>
                </a:solidFill>
                <a:latin typeface="Times New Roman"/>
                <a:ea typeface="Times New Roman"/>
                <a:cs typeface="Times New Roman"/>
                <a:sym typeface="Times New Roman"/>
              </a:rPr>
              <a:t>if_due_near (1 if a customer have other invoices due within 3 days, 0 otherwise)</a:t>
            </a:r>
            <a:endParaRPr b="0" i="0" sz="1600" u="none" cap="none" strike="noStrike">
              <a:solidFill>
                <a:srgbClr val="000000"/>
              </a:solidFill>
              <a:latin typeface="Times New Roman"/>
              <a:ea typeface="Times New Roman"/>
              <a:cs typeface="Times New Roman"/>
              <a:sym typeface="Times New Roman"/>
            </a:endParaRPr>
          </a:p>
        </p:txBody>
      </p:sp>
      <p:cxnSp>
        <p:nvCxnSpPr>
          <p:cNvPr id="295" name="Google Shape;295;p6"/>
          <p:cNvCxnSpPr/>
          <p:nvPr/>
        </p:nvCxnSpPr>
        <p:spPr>
          <a:xfrm>
            <a:off x="4445450" y="1102175"/>
            <a:ext cx="12300" cy="5045400"/>
          </a:xfrm>
          <a:prstGeom prst="straightConnector1">
            <a:avLst/>
          </a:prstGeom>
          <a:noFill/>
          <a:ln cap="flat" cmpd="sng" w="19050">
            <a:solidFill>
              <a:srgbClr val="6D9EEB"/>
            </a:solidFill>
            <a:prstDash val="dash"/>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grpSp>
        <p:nvGrpSpPr>
          <p:cNvPr id="300" name="Google Shape;300;ga9b35204fd_1_36"/>
          <p:cNvGrpSpPr/>
          <p:nvPr/>
        </p:nvGrpSpPr>
        <p:grpSpPr>
          <a:xfrm>
            <a:off x="3517877" y="2666325"/>
            <a:ext cx="3378252" cy="1051501"/>
            <a:chOff x="7458070" y="1765175"/>
            <a:chExt cx="1689126" cy="653350"/>
          </a:xfrm>
        </p:grpSpPr>
        <p:sp>
          <p:nvSpPr>
            <p:cNvPr id="301" name="Google Shape;301;ga9b35204fd_1_36"/>
            <p:cNvSpPr txBox="1"/>
            <p:nvPr/>
          </p:nvSpPr>
          <p:spPr>
            <a:xfrm>
              <a:off x="7966096" y="1853351"/>
              <a:ext cx="11811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dk1"/>
                  </a:solidFill>
                  <a:latin typeface="Teko"/>
                  <a:ea typeface="Teko"/>
                  <a:cs typeface="Teko"/>
                  <a:sym typeface="Teko"/>
                </a:rPr>
                <a:t>            Modeling</a:t>
              </a:r>
              <a:endParaRPr b="0" i="0" sz="3700" u="none" cap="none" strike="noStrike">
                <a:solidFill>
                  <a:schemeClr val="dk1"/>
                </a:solidFill>
                <a:latin typeface="Teko"/>
                <a:ea typeface="Teko"/>
                <a:cs typeface="Teko"/>
                <a:sym typeface="Teko"/>
              </a:endParaRPr>
            </a:p>
          </p:txBody>
        </p:sp>
        <p:pic>
          <p:nvPicPr>
            <p:cNvPr descr="Genpact | Transformation Happens Here" id="302" name="Google Shape;302;ga9b35204fd_1_36"/>
            <p:cNvPicPr preferRelativeResize="0"/>
            <p:nvPr/>
          </p:nvPicPr>
          <p:blipFill rotWithShape="1">
            <a:blip r:embed="rId3">
              <a:alphaModFix/>
            </a:blip>
            <a:srcRect b="7572" l="43836" r="40496" t="47289"/>
            <a:stretch/>
          </p:blipFill>
          <p:spPr>
            <a:xfrm>
              <a:off x="7458070" y="1765175"/>
              <a:ext cx="434037" cy="65335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pSp>
        <p:nvGrpSpPr>
          <p:cNvPr id="307" name="Google Shape;307;p8"/>
          <p:cNvGrpSpPr/>
          <p:nvPr/>
        </p:nvGrpSpPr>
        <p:grpSpPr>
          <a:xfrm>
            <a:off x="8861110" y="125200"/>
            <a:ext cx="3083240" cy="408567"/>
            <a:chOff x="202885" y="144249"/>
            <a:chExt cx="4446106" cy="598701"/>
          </a:xfrm>
        </p:grpSpPr>
        <p:pic>
          <p:nvPicPr>
            <p:cNvPr descr="Genpact - Wikipedia" id="308" name="Google Shape;308;p8"/>
            <p:cNvPicPr preferRelativeResize="0"/>
            <p:nvPr/>
          </p:nvPicPr>
          <p:blipFill rotWithShape="1">
            <a:blip r:embed="rId3">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309" name="Google Shape;309;p8"/>
            <p:cNvPicPr preferRelativeResize="0"/>
            <p:nvPr/>
          </p:nvPicPr>
          <p:blipFill rotWithShape="1">
            <a:blip r:embed="rId4">
              <a:alphaModFix/>
            </a:blip>
            <a:srcRect b="0" l="0" r="0" t="0"/>
            <a:stretch/>
          </p:blipFill>
          <p:spPr>
            <a:xfrm>
              <a:off x="2204720" y="144249"/>
              <a:ext cx="2444271" cy="485671"/>
            </a:xfrm>
            <a:prstGeom prst="rect">
              <a:avLst/>
            </a:prstGeom>
            <a:noFill/>
            <a:ln>
              <a:noFill/>
            </a:ln>
          </p:spPr>
        </p:pic>
        <p:sp>
          <p:nvSpPr>
            <p:cNvPr id="310" name="Google Shape;310;p8"/>
            <p:cNvSpPr txBox="1"/>
            <p:nvPr/>
          </p:nvSpPr>
          <p:spPr>
            <a:xfrm>
              <a:off x="1827300" y="161580"/>
              <a:ext cx="357098" cy="4510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cxnSp>
        <p:nvCxnSpPr>
          <p:cNvPr id="311" name="Google Shape;311;p8"/>
          <p:cNvCxnSpPr/>
          <p:nvPr/>
        </p:nvCxnSpPr>
        <p:spPr>
          <a:xfrm>
            <a:off x="0" y="733425"/>
            <a:ext cx="5810400" cy="0"/>
          </a:xfrm>
          <a:prstGeom prst="straightConnector1">
            <a:avLst/>
          </a:prstGeom>
          <a:noFill/>
          <a:ln cap="flat" cmpd="sng" w="9525">
            <a:solidFill>
              <a:srgbClr val="002060"/>
            </a:solidFill>
            <a:prstDash val="solid"/>
            <a:miter lim="800000"/>
            <a:headEnd len="sm" w="sm" type="none"/>
            <a:tailEnd len="sm" w="sm" type="none"/>
          </a:ln>
        </p:spPr>
      </p:cxnSp>
      <p:grpSp>
        <p:nvGrpSpPr>
          <p:cNvPr id="312" name="Google Shape;312;p8"/>
          <p:cNvGrpSpPr/>
          <p:nvPr/>
        </p:nvGrpSpPr>
        <p:grpSpPr>
          <a:xfrm>
            <a:off x="163818" y="52009"/>
            <a:ext cx="4143306" cy="651968"/>
            <a:chOff x="7458075" y="1765174"/>
            <a:chExt cx="4424246" cy="813029"/>
          </a:xfrm>
        </p:grpSpPr>
        <p:sp>
          <p:nvSpPr>
            <p:cNvPr id="313" name="Google Shape;313;p8"/>
            <p:cNvSpPr txBox="1"/>
            <p:nvPr/>
          </p:nvSpPr>
          <p:spPr>
            <a:xfrm>
              <a:off x="8010521" y="1902943"/>
              <a:ext cx="38718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Modeling</a:t>
              </a:r>
              <a:endParaRPr b="0" i="0" sz="2500" u="none" cap="none" strike="noStrike">
                <a:solidFill>
                  <a:schemeClr val="dk1"/>
                </a:solidFill>
                <a:latin typeface="Teko"/>
                <a:ea typeface="Teko"/>
                <a:cs typeface="Teko"/>
                <a:sym typeface="Teko"/>
              </a:endParaRPr>
            </a:p>
          </p:txBody>
        </p:sp>
        <p:pic>
          <p:nvPicPr>
            <p:cNvPr descr="Genpact | Transformation Happens Here" id="314" name="Google Shape;314;p8"/>
            <p:cNvPicPr preferRelativeResize="0"/>
            <p:nvPr/>
          </p:nvPicPr>
          <p:blipFill rotWithShape="1">
            <a:blip r:embed="rId5">
              <a:alphaModFix/>
            </a:blip>
            <a:srcRect b="7572" l="43836" r="40496" t="47289"/>
            <a:stretch/>
          </p:blipFill>
          <p:spPr>
            <a:xfrm>
              <a:off x="7458075" y="1765174"/>
              <a:ext cx="540105" cy="813029"/>
            </a:xfrm>
            <a:prstGeom prst="rect">
              <a:avLst/>
            </a:prstGeom>
            <a:noFill/>
            <a:ln>
              <a:noFill/>
            </a:ln>
          </p:spPr>
        </p:pic>
      </p:grpSp>
      <p:sp>
        <p:nvSpPr>
          <p:cNvPr id="315" name="Google Shape;315;p8"/>
          <p:cNvSpPr txBox="1"/>
          <p:nvPr/>
        </p:nvSpPr>
        <p:spPr>
          <a:xfrm>
            <a:off x="198975" y="2024600"/>
            <a:ext cx="2954100" cy="5919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00000"/>
              </a:lnSpc>
              <a:spcBef>
                <a:spcPts val="0"/>
              </a:spcBef>
              <a:spcAft>
                <a:spcPts val="0"/>
              </a:spcAft>
              <a:buClr>
                <a:srgbClr val="000000"/>
              </a:buClr>
              <a:buSzPts val="2500"/>
              <a:buFont typeface="Times New Roman"/>
              <a:buAutoNum type="arabicPeriod"/>
            </a:pPr>
            <a:r>
              <a:rPr b="1" i="0" lang="en-US" sz="2500" u="none" cap="none" strike="noStrike">
                <a:solidFill>
                  <a:srgbClr val="000000"/>
                </a:solidFill>
                <a:latin typeface="Times New Roman"/>
                <a:ea typeface="Times New Roman"/>
                <a:cs typeface="Times New Roman"/>
                <a:sym typeface="Times New Roman"/>
              </a:rPr>
              <a:t>Features Used:</a:t>
            </a:r>
            <a:endParaRPr b="1" i="0" sz="2500" u="none" cap="none" strike="noStrike">
              <a:solidFill>
                <a:srgbClr val="000000"/>
              </a:solidFill>
              <a:latin typeface="Times New Roman"/>
              <a:ea typeface="Times New Roman"/>
              <a:cs typeface="Times New Roman"/>
              <a:sym typeface="Times New Roman"/>
            </a:endParaRPr>
          </a:p>
        </p:txBody>
      </p:sp>
      <p:sp>
        <p:nvSpPr>
          <p:cNvPr id="316" name="Google Shape;316;p8"/>
          <p:cNvSpPr txBox="1"/>
          <p:nvPr/>
        </p:nvSpPr>
        <p:spPr>
          <a:xfrm>
            <a:off x="198975" y="2547100"/>
            <a:ext cx="3318900" cy="3497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Amount</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Age Of Customer(Months)</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Payment Term</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doc month</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doc year</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doc dow</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due month</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due year</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due dow</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Adj Close</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Payment Method description</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Region</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317" name="Google Shape;317;p8"/>
          <p:cNvSpPr txBox="1"/>
          <p:nvPr/>
        </p:nvSpPr>
        <p:spPr>
          <a:xfrm>
            <a:off x="6282400" y="3301900"/>
            <a:ext cx="5229300" cy="5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imes New Roman"/>
                <a:ea typeface="Times New Roman"/>
                <a:cs typeface="Times New Roman"/>
                <a:sym typeface="Times New Roman"/>
              </a:rPr>
              <a:t>5. Scaling (Without Data Leakage):</a:t>
            </a:r>
            <a:endParaRPr b="1" i="0" sz="2500" u="none" cap="none" strike="noStrike">
              <a:solidFill>
                <a:srgbClr val="000000"/>
              </a:solidFill>
              <a:latin typeface="Times New Roman"/>
              <a:ea typeface="Times New Roman"/>
              <a:cs typeface="Times New Roman"/>
              <a:sym typeface="Times New Roman"/>
            </a:endParaRPr>
          </a:p>
        </p:txBody>
      </p:sp>
      <p:pic>
        <p:nvPicPr>
          <p:cNvPr id="318" name="Google Shape;318;p8"/>
          <p:cNvPicPr preferRelativeResize="0"/>
          <p:nvPr/>
        </p:nvPicPr>
        <p:blipFill rotWithShape="1">
          <a:blip r:embed="rId6">
            <a:alphaModFix/>
          </a:blip>
          <a:srcRect b="0" l="0" r="0" t="0"/>
          <a:stretch/>
        </p:blipFill>
        <p:spPr>
          <a:xfrm>
            <a:off x="6282400" y="3836325"/>
            <a:ext cx="4408850" cy="1261725"/>
          </a:xfrm>
          <a:prstGeom prst="rect">
            <a:avLst/>
          </a:prstGeom>
          <a:noFill/>
          <a:ln>
            <a:noFill/>
          </a:ln>
        </p:spPr>
      </p:pic>
      <p:sp>
        <p:nvSpPr>
          <p:cNvPr id="319" name="Google Shape;319;p8"/>
          <p:cNvSpPr txBox="1"/>
          <p:nvPr/>
        </p:nvSpPr>
        <p:spPr>
          <a:xfrm>
            <a:off x="257175" y="932550"/>
            <a:ext cx="5400600" cy="8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434343"/>
                </a:solidFill>
                <a:latin typeface="Times New Roman"/>
                <a:ea typeface="Times New Roman"/>
                <a:cs typeface="Times New Roman"/>
                <a:sym typeface="Times New Roman"/>
              </a:rPr>
              <a:t>How</a:t>
            </a:r>
            <a:r>
              <a:rPr b="1" i="0" lang="en-US" sz="3600" u="none" cap="none" strike="noStrike">
                <a:solidFill>
                  <a:srgbClr val="000000"/>
                </a:solidFill>
                <a:latin typeface="Times New Roman"/>
                <a:ea typeface="Times New Roman"/>
                <a:cs typeface="Times New Roman"/>
                <a:sym typeface="Times New Roman"/>
              </a:rPr>
              <a:t> we made the model?</a:t>
            </a:r>
            <a:endParaRPr b="0" i="0" sz="3000" u="none" cap="none" strike="noStrike">
              <a:solidFill>
                <a:srgbClr val="000000"/>
              </a:solidFill>
              <a:latin typeface="Times New Roman"/>
              <a:ea typeface="Times New Roman"/>
              <a:cs typeface="Times New Roman"/>
              <a:sym typeface="Times New Roman"/>
            </a:endParaRPr>
          </a:p>
        </p:txBody>
      </p:sp>
      <p:sp>
        <p:nvSpPr>
          <p:cNvPr id="320" name="Google Shape;320;p8"/>
          <p:cNvSpPr txBox="1"/>
          <p:nvPr/>
        </p:nvSpPr>
        <p:spPr>
          <a:xfrm>
            <a:off x="6282400" y="845725"/>
            <a:ext cx="3918900" cy="5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imes New Roman"/>
                <a:ea typeface="Times New Roman"/>
                <a:cs typeface="Times New Roman"/>
                <a:sym typeface="Times New Roman"/>
              </a:rPr>
              <a:t>3. Converting to Dummies</a:t>
            </a:r>
            <a:endParaRPr b="1" i="0" sz="2500" u="none" cap="none" strike="noStrike">
              <a:solidFill>
                <a:srgbClr val="000000"/>
              </a:solidFill>
              <a:latin typeface="Times New Roman"/>
              <a:ea typeface="Times New Roman"/>
              <a:cs typeface="Times New Roman"/>
              <a:sym typeface="Times New Roman"/>
            </a:endParaRPr>
          </a:p>
        </p:txBody>
      </p:sp>
      <p:sp>
        <p:nvSpPr>
          <p:cNvPr id="321" name="Google Shape;321;p8"/>
          <p:cNvSpPr txBox="1"/>
          <p:nvPr/>
        </p:nvSpPr>
        <p:spPr>
          <a:xfrm>
            <a:off x="6282400" y="1413075"/>
            <a:ext cx="4408800" cy="651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Converting all categorical variables to dummy variables, including bins</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322" name="Google Shape;322;p8"/>
          <p:cNvSpPr txBox="1"/>
          <p:nvPr/>
        </p:nvSpPr>
        <p:spPr>
          <a:xfrm>
            <a:off x="6282400" y="2276200"/>
            <a:ext cx="2954100" cy="5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imes New Roman"/>
                <a:ea typeface="Times New Roman"/>
                <a:cs typeface="Times New Roman"/>
                <a:sym typeface="Times New Roman"/>
              </a:rPr>
              <a:t>4. Train-Test Split</a:t>
            </a:r>
            <a:endParaRPr b="1" i="0" sz="2500" u="none" cap="none" strike="noStrike">
              <a:solidFill>
                <a:srgbClr val="000000"/>
              </a:solidFill>
              <a:latin typeface="Times New Roman"/>
              <a:ea typeface="Times New Roman"/>
              <a:cs typeface="Times New Roman"/>
              <a:sym typeface="Times New Roman"/>
            </a:endParaRPr>
          </a:p>
        </p:txBody>
      </p:sp>
      <p:sp>
        <p:nvSpPr>
          <p:cNvPr id="323" name="Google Shape;323;p8"/>
          <p:cNvSpPr txBox="1"/>
          <p:nvPr/>
        </p:nvSpPr>
        <p:spPr>
          <a:xfrm>
            <a:off x="6282400" y="2805100"/>
            <a:ext cx="4408800" cy="408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Reserved 30% of the data as test data</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324" name="Google Shape;324;p8"/>
          <p:cNvSpPr txBox="1"/>
          <p:nvPr/>
        </p:nvSpPr>
        <p:spPr>
          <a:xfrm>
            <a:off x="6282400" y="5250450"/>
            <a:ext cx="3514800" cy="5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imes New Roman"/>
                <a:ea typeface="Times New Roman"/>
                <a:cs typeface="Times New Roman"/>
                <a:sym typeface="Times New Roman"/>
              </a:rPr>
              <a:t>6. Grid Search and CV</a:t>
            </a:r>
            <a:endParaRPr b="1" i="0" sz="2500" u="none" cap="none" strike="noStrike">
              <a:solidFill>
                <a:srgbClr val="000000"/>
              </a:solidFill>
              <a:latin typeface="Times New Roman"/>
              <a:ea typeface="Times New Roman"/>
              <a:cs typeface="Times New Roman"/>
              <a:sym typeface="Times New Roman"/>
            </a:endParaRPr>
          </a:p>
        </p:txBody>
      </p:sp>
      <p:sp>
        <p:nvSpPr>
          <p:cNvPr id="325" name="Google Shape;325;p8"/>
          <p:cNvSpPr txBox="1"/>
          <p:nvPr/>
        </p:nvSpPr>
        <p:spPr>
          <a:xfrm>
            <a:off x="6282425" y="5758075"/>
            <a:ext cx="4408800" cy="651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Tuning hyperparameters</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5-folds Cross Validation</a:t>
            </a:r>
            <a:endParaRPr b="0" i="0" sz="1600" u="none" cap="none" strike="noStrike">
              <a:solidFill>
                <a:schemeClr val="dk1"/>
              </a:solidFill>
              <a:highlight>
                <a:srgbClr val="FFFFFF"/>
              </a:highlight>
              <a:latin typeface="Times New Roman"/>
              <a:ea typeface="Times New Roman"/>
              <a:cs typeface="Times New Roman"/>
              <a:sym typeface="Times New Roman"/>
            </a:endParaRPr>
          </a:p>
        </p:txBody>
      </p:sp>
      <p:cxnSp>
        <p:nvCxnSpPr>
          <p:cNvPr id="326" name="Google Shape;326;p8"/>
          <p:cNvCxnSpPr/>
          <p:nvPr/>
        </p:nvCxnSpPr>
        <p:spPr>
          <a:xfrm>
            <a:off x="5841550" y="1053200"/>
            <a:ext cx="61200" cy="5033400"/>
          </a:xfrm>
          <a:prstGeom prst="straightConnector1">
            <a:avLst/>
          </a:prstGeom>
          <a:noFill/>
          <a:ln cap="flat" cmpd="sng" w="19050">
            <a:solidFill>
              <a:srgbClr val="3C78D8"/>
            </a:solidFill>
            <a:prstDash val="dash"/>
            <a:round/>
            <a:headEnd len="sm" w="sm" type="none"/>
            <a:tailEnd len="med" w="med" type="triangle"/>
          </a:ln>
        </p:spPr>
      </p:cxnSp>
      <p:sp>
        <p:nvSpPr>
          <p:cNvPr id="327" name="Google Shape;327;p8"/>
          <p:cNvSpPr txBox="1"/>
          <p:nvPr/>
        </p:nvSpPr>
        <p:spPr>
          <a:xfrm>
            <a:off x="3327250" y="1988775"/>
            <a:ext cx="2954100" cy="5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imes New Roman"/>
                <a:ea typeface="Times New Roman"/>
                <a:cs typeface="Times New Roman"/>
                <a:sym typeface="Times New Roman"/>
              </a:rPr>
              <a:t>2. Models Tried:</a:t>
            </a:r>
            <a:endParaRPr b="1" i="0" sz="2500" u="none" cap="none" strike="noStrike">
              <a:solidFill>
                <a:srgbClr val="000000"/>
              </a:solidFill>
              <a:latin typeface="Times New Roman"/>
              <a:ea typeface="Times New Roman"/>
              <a:cs typeface="Times New Roman"/>
              <a:sym typeface="Times New Roman"/>
            </a:endParaRPr>
          </a:p>
        </p:txBody>
      </p:sp>
      <p:sp>
        <p:nvSpPr>
          <p:cNvPr id="328" name="Google Shape;328;p8"/>
          <p:cNvSpPr txBox="1"/>
          <p:nvPr/>
        </p:nvSpPr>
        <p:spPr>
          <a:xfrm>
            <a:off x="3327250" y="2511275"/>
            <a:ext cx="2134800" cy="954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Random Forest</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XGBoost</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0" i="0" lang="en-US" sz="1600" u="none" cap="none" strike="noStrike">
                <a:solidFill>
                  <a:schemeClr val="dk1"/>
                </a:solidFill>
                <a:highlight>
                  <a:srgbClr val="FFFFFF"/>
                </a:highlight>
                <a:latin typeface="Times New Roman"/>
                <a:ea typeface="Times New Roman"/>
                <a:cs typeface="Times New Roman"/>
                <a:sym typeface="Times New Roman"/>
              </a:rPr>
              <a:t>KNN</a:t>
            </a:r>
            <a:endParaRPr b="0" i="0" sz="1600" u="none" cap="none" strike="noStrike">
              <a:solidFill>
                <a:schemeClr val="dk1"/>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p:txBody>
      </p:sp>
      <p:cxnSp>
        <p:nvCxnSpPr>
          <p:cNvPr id="329" name="Google Shape;329;p8"/>
          <p:cNvCxnSpPr/>
          <p:nvPr/>
        </p:nvCxnSpPr>
        <p:spPr>
          <a:xfrm>
            <a:off x="355150" y="1873700"/>
            <a:ext cx="5106900" cy="0"/>
          </a:xfrm>
          <a:prstGeom prst="straightConnector1">
            <a:avLst/>
          </a:prstGeom>
          <a:noFill/>
          <a:ln cap="flat" cmpd="sng" w="19050">
            <a:solidFill>
              <a:srgbClr val="6D9EEB"/>
            </a:solidFill>
            <a:prstDash val="dash"/>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grpSp>
        <p:nvGrpSpPr>
          <p:cNvPr id="334" name="Google Shape;334;gab1c99f2eb_0_16"/>
          <p:cNvGrpSpPr/>
          <p:nvPr/>
        </p:nvGrpSpPr>
        <p:grpSpPr>
          <a:xfrm>
            <a:off x="8861116" y="125197"/>
            <a:ext cx="3083376" cy="408553"/>
            <a:chOff x="202885" y="144249"/>
            <a:chExt cx="4446108" cy="598701"/>
          </a:xfrm>
        </p:grpSpPr>
        <p:pic>
          <p:nvPicPr>
            <p:cNvPr descr="Genpact - Wikipedia" id="335" name="Google Shape;335;gab1c99f2eb_0_16"/>
            <p:cNvPicPr preferRelativeResize="0"/>
            <p:nvPr/>
          </p:nvPicPr>
          <p:blipFill rotWithShape="1">
            <a:blip r:embed="rId3">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336" name="Google Shape;336;gab1c99f2eb_0_16"/>
            <p:cNvPicPr preferRelativeResize="0"/>
            <p:nvPr/>
          </p:nvPicPr>
          <p:blipFill rotWithShape="1">
            <a:blip r:embed="rId4">
              <a:alphaModFix/>
            </a:blip>
            <a:srcRect b="0" l="0" r="0" t="0"/>
            <a:stretch/>
          </p:blipFill>
          <p:spPr>
            <a:xfrm>
              <a:off x="2204720" y="144249"/>
              <a:ext cx="2444273" cy="485671"/>
            </a:xfrm>
            <a:prstGeom prst="rect">
              <a:avLst/>
            </a:prstGeom>
            <a:noFill/>
            <a:ln>
              <a:noFill/>
            </a:ln>
          </p:spPr>
        </p:pic>
        <p:sp>
          <p:nvSpPr>
            <p:cNvPr id="337" name="Google Shape;337;gab1c99f2eb_0_16"/>
            <p:cNvSpPr txBox="1"/>
            <p:nvPr/>
          </p:nvSpPr>
          <p:spPr>
            <a:xfrm>
              <a:off x="1827300" y="161580"/>
              <a:ext cx="357000" cy="45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cxnSp>
        <p:nvCxnSpPr>
          <p:cNvPr id="338" name="Google Shape;338;gab1c99f2eb_0_16"/>
          <p:cNvCxnSpPr/>
          <p:nvPr/>
        </p:nvCxnSpPr>
        <p:spPr>
          <a:xfrm>
            <a:off x="0" y="733425"/>
            <a:ext cx="5810400" cy="0"/>
          </a:xfrm>
          <a:prstGeom prst="straightConnector1">
            <a:avLst/>
          </a:prstGeom>
          <a:noFill/>
          <a:ln cap="flat" cmpd="sng" w="9525">
            <a:solidFill>
              <a:srgbClr val="002060"/>
            </a:solidFill>
            <a:prstDash val="solid"/>
            <a:miter lim="800000"/>
            <a:headEnd len="sm" w="sm" type="none"/>
            <a:tailEnd len="sm" w="sm" type="none"/>
          </a:ln>
        </p:spPr>
      </p:cxnSp>
      <p:grpSp>
        <p:nvGrpSpPr>
          <p:cNvPr id="339" name="Google Shape;339;gab1c99f2eb_0_16"/>
          <p:cNvGrpSpPr/>
          <p:nvPr/>
        </p:nvGrpSpPr>
        <p:grpSpPr>
          <a:xfrm>
            <a:off x="163818" y="52009"/>
            <a:ext cx="4143306" cy="651968"/>
            <a:chOff x="7458075" y="1765174"/>
            <a:chExt cx="4424246" cy="813029"/>
          </a:xfrm>
        </p:grpSpPr>
        <p:sp>
          <p:nvSpPr>
            <p:cNvPr id="340" name="Google Shape;340;gab1c99f2eb_0_16"/>
            <p:cNvSpPr txBox="1"/>
            <p:nvPr/>
          </p:nvSpPr>
          <p:spPr>
            <a:xfrm>
              <a:off x="8010521" y="1902943"/>
              <a:ext cx="38718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Modeling</a:t>
              </a:r>
              <a:endParaRPr b="0" i="0" sz="2500" u="none" cap="none" strike="noStrike">
                <a:solidFill>
                  <a:schemeClr val="dk1"/>
                </a:solidFill>
                <a:latin typeface="Teko"/>
                <a:ea typeface="Teko"/>
                <a:cs typeface="Teko"/>
                <a:sym typeface="Teko"/>
              </a:endParaRPr>
            </a:p>
          </p:txBody>
        </p:sp>
        <p:pic>
          <p:nvPicPr>
            <p:cNvPr descr="Genpact | Transformation Happens Here" id="341" name="Google Shape;341;gab1c99f2eb_0_16"/>
            <p:cNvPicPr preferRelativeResize="0"/>
            <p:nvPr/>
          </p:nvPicPr>
          <p:blipFill rotWithShape="1">
            <a:blip r:embed="rId5">
              <a:alphaModFix/>
            </a:blip>
            <a:srcRect b="7572" l="43836" r="40496" t="47289"/>
            <a:stretch/>
          </p:blipFill>
          <p:spPr>
            <a:xfrm>
              <a:off x="7458075" y="1765174"/>
              <a:ext cx="540105" cy="813029"/>
            </a:xfrm>
            <a:prstGeom prst="rect">
              <a:avLst/>
            </a:prstGeom>
            <a:noFill/>
            <a:ln>
              <a:noFill/>
            </a:ln>
          </p:spPr>
        </p:pic>
      </p:grpSp>
      <p:sp>
        <p:nvSpPr>
          <p:cNvPr id="342" name="Google Shape;342;gab1c99f2eb_0_16"/>
          <p:cNvSpPr txBox="1"/>
          <p:nvPr/>
        </p:nvSpPr>
        <p:spPr>
          <a:xfrm>
            <a:off x="281650" y="1032800"/>
            <a:ext cx="5400600" cy="8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434343"/>
                </a:solidFill>
                <a:latin typeface="Times New Roman"/>
                <a:ea typeface="Times New Roman"/>
                <a:cs typeface="Times New Roman"/>
                <a:sym typeface="Times New Roman"/>
              </a:rPr>
              <a:t>The Winner Model!</a:t>
            </a:r>
            <a:endParaRPr b="0" i="0" sz="3000" u="none" cap="none" strike="noStrike">
              <a:solidFill>
                <a:srgbClr val="000000"/>
              </a:solidFill>
              <a:latin typeface="Times New Roman"/>
              <a:ea typeface="Times New Roman"/>
              <a:cs typeface="Times New Roman"/>
              <a:sym typeface="Times New Roman"/>
            </a:endParaRPr>
          </a:p>
        </p:txBody>
      </p:sp>
      <p:sp>
        <p:nvSpPr>
          <p:cNvPr id="343" name="Google Shape;343;gab1c99f2eb_0_16"/>
          <p:cNvSpPr txBox="1"/>
          <p:nvPr/>
        </p:nvSpPr>
        <p:spPr>
          <a:xfrm>
            <a:off x="762300" y="1948400"/>
            <a:ext cx="3242400" cy="136972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imes New Roman"/>
                <a:ea typeface="Times New Roman"/>
                <a:cs typeface="Times New Roman"/>
                <a:sym typeface="Times New Roman"/>
              </a:rPr>
              <a:t>XGBoost:</a:t>
            </a:r>
            <a:endParaRPr b="1" i="0" sz="25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300"/>
              <a:buFont typeface="Arial"/>
              <a:buNone/>
            </a:pPr>
            <a:r>
              <a:rPr b="0" i="0" lang="en-US" sz="2300" u="none" cap="none" strike="noStrike">
                <a:solidFill>
                  <a:srgbClr val="666666"/>
                </a:solidFill>
                <a:latin typeface="Times New Roman"/>
                <a:ea typeface="Times New Roman"/>
                <a:cs typeface="Times New Roman"/>
                <a:sym typeface="Times New Roman"/>
              </a:rPr>
              <a:t>“max_depth” = 18 </a:t>
            </a:r>
            <a:endParaRPr b="0" i="0" sz="2300" u="none" cap="none" strike="noStrike">
              <a:solidFill>
                <a:srgbClr val="666666"/>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300"/>
              <a:buFont typeface="Arial"/>
              <a:buNone/>
            </a:pPr>
            <a:r>
              <a:rPr b="0" i="0" lang="en-US" sz="2300" u="none" cap="none" strike="noStrike">
                <a:solidFill>
                  <a:srgbClr val="666666"/>
                </a:solidFill>
                <a:latin typeface="Times New Roman"/>
                <a:ea typeface="Times New Roman"/>
                <a:cs typeface="Times New Roman"/>
                <a:sym typeface="Times New Roman"/>
              </a:rPr>
              <a:t>“n_estimators” = 25</a:t>
            </a:r>
            <a:endParaRPr b="0" i="0" sz="2300" u="none" cap="none" strike="noStrike">
              <a:solidFill>
                <a:srgbClr val="666666"/>
              </a:solidFill>
              <a:latin typeface="Times New Roman"/>
              <a:ea typeface="Times New Roman"/>
              <a:cs typeface="Times New Roman"/>
              <a:sym typeface="Times New Roman"/>
            </a:endParaRPr>
          </a:p>
        </p:txBody>
      </p:sp>
      <p:sp>
        <p:nvSpPr>
          <p:cNvPr id="344" name="Google Shape;344;gab1c99f2eb_0_16"/>
          <p:cNvSpPr txBox="1"/>
          <p:nvPr/>
        </p:nvSpPr>
        <p:spPr>
          <a:xfrm>
            <a:off x="758425" y="3465800"/>
            <a:ext cx="4360500" cy="5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imes New Roman"/>
                <a:ea typeface="Times New Roman"/>
                <a:cs typeface="Times New Roman"/>
                <a:sym typeface="Times New Roman"/>
              </a:rPr>
              <a:t>Classification Report:</a:t>
            </a:r>
            <a:endParaRPr b="1" i="0" sz="2500" u="none" cap="none" strike="noStrike">
              <a:solidFill>
                <a:srgbClr val="000000"/>
              </a:solidFill>
              <a:latin typeface="Times New Roman"/>
              <a:ea typeface="Times New Roman"/>
              <a:cs typeface="Times New Roman"/>
              <a:sym typeface="Times New Roman"/>
            </a:endParaRPr>
          </a:p>
        </p:txBody>
      </p:sp>
      <p:pic>
        <p:nvPicPr>
          <p:cNvPr id="345" name="Google Shape;345;gab1c99f2eb_0_16"/>
          <p:cNvPicPr preferRelativeResize="0"/>
          <p:nvPr/>
        </p:nvPicPr>
        <p:blipFill rotWithShape="1">
          <a:blip r:embed="rId6">
            <a:alphaModFix/>
          </a:blip>
          <a:srcRect b="0" l="0" r="0" t="0"/>
          <a:stretch/>
        </p:blipFill>
        <p:spPr>
          <a:xfrm>
            <a:off x="762300" y="4057701"/>
            <a:ext cx="4914975" cy="2623730"/>
          </a:xfrm>
          <a:prstGeom prst="rect">
            <a:avLst/>
          </a:prstGeom>
          <a:noFill/>
          <a:ln>
            <a:noFill/>
          </a:ln>
        </p:spPr>
      </p:pic>
      <p:sp>
        <p:nvSpPr>
          <p:cNvPr id="346" name="Google Shape;346;gab1c99f2eb_0_16"/>
          <p:cNvSpPr txBox="1"/>
          <p:nvPr/>
        </p:nvSpPr>
        <p:spPr>
          <a:xfrm>
            <a:off x="6691125" y="1032800"/>
            <a:ext cx="4360500" cy="5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imes New Roman"/>
                <a:ea typeface="Times New Roman"/>
                <a:cs typeface="Times New Roman"/>
                <a:sym typeface="Times New Roman"/>
              </a:rPr>
              <a:t>Confusion Matrix:</a:t>
            </a:r>
            <a:endParaRPr b="1" i="0" sz="2500" u="none" cap="none" strike="noStrike">
              <a:solidFill>
                <a:srgbClr val="000000"/>
              </a:solidFill>
              <a:latin typeface="Times New Roman"/>
              <a:ea typeface="Times New Roman"/>
              <a:cs typeface="Times New Roman"/>
              <a:sym typeface="Times New Roman"/>
            </a:endParaRPr>
          </a:p>
        </p:txBody>
      </p:sp>
      <p:pic>
        <p:nvPicPr>
          <p:cNvPr id="347" name="Google Shape;347;gab1c99f2eb_0_16"/>
          <p:cNvPicPr preferRelativeResize="0"/>
          <p:nvPr/>
        </p:nvPicPr>
        <p:blipFill rotWithShape="1">
          <a:blip r:embed="rId7">
            <a:alphaModFix/>
          </a:blip>
          <a:srcRect b="0" l="0" r="0" t="0"/>
          <a:stretch/>
        </p:blipFill>
        <p:spPr>
          <a:xfrm>
            <a:off x="6691125" y="1738626"/>
            <a:ext cx="3440703" cy="1441200"/>
          </a:xfrm>
          <a:prstGeom prst="rect">
            <a:avLst/>
          </a:prstGeom>
          <a:noFill/>
          <a:ln>
            <a:noFill/>
          </a:ln>
        </p:spPr>
      </p:pic>
      <p:sp>
        <p:nvSpPr>
          <p:cNvPr id="348" name="Google Shape;348;gab1c99f2eb_0_16"/>
          <p:cNvSpPr txBox="1"/>
          <p:nvPr/>
        </p:nvSpPr>
        <p:spPr>
          <a:xfrm>
            <a:off x="6691125" y="3542000"/>
            <a:ext cx="4360500" cy="59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Times New Roman"/>
                <a:ea typeface="Times New Roman"/>
                <a:cs typeface="Times New Roman"/>
                <a:sym typeface="Times New Roman"/>
              </a:rPr>
              <a:t>ROC_AUC_SCORE:</a:t>
            </a:r>
            <a:endParaRPr b="1" i="0" sz="2500" u="none" cap="none" strike="noStrike">
              <a:solidFill>
                <a:srgbClr val="000000"/>
              </a:solidFill>
              <a:latin typeface="Times New Roman"/>
              <a:ea typeface="Times New Roman"/>
              <a:cs typeface="Times New Roman"/>
              <a:sym typeface="Times New Roman"/>
            </a:endParaRPr>
          </a:p>
        </p:txBody>
      </p:sp>
      <p:pic>
        <p:nvPicPr>
          <p:cNvPr id="349" name="Google Shape;349;gab1c99f2eb_0_16"/>
          <p:cNvPicPr preferRelativeResize="0"/>
          <p:nvPr/>
        </p:nvPicPr>
        <p:blipFill rotWithShape="1">
          <a:blip r:embed="rId8">
            <a:alphaModFix/>
          </a:blip>
          <a:srcRect b="0" l="0" r="0" t="0"/>
          <a:stretch/>
        </p:blipFill>
        <p:spPr>
          <a:xfrm>
            <a:off x="6691125" y="4419871"/>
            <a:ext cx="4009113" cy="591900"/>
          </a:xfrm>
          <a:prstGeom prst="rect">
            <a:avLst/>
          </a:prstGeom>
          <a:noFill/>
          <a:ln>
            <a:noFill/>
          </a:ln>
        </p:spPr>
      </p:pic>
      <p:sp>
        <p:nvSpPr>
          <p:cNvPr id="350" name="Google Shape;350;gab1c99f2eb_0_16"/>
          <p:cNvSpPr/>
          <p:nvPr/>
        </p:nvSpPr>
        <p:spPr>
          <a:xfrm>
            <a:off x="574922" y="1948400"/>
            <a:ext cx="3657600" cy="1369722"/>
          </a:xfrm>
          <a:prstGeom prst="rect">
            <a:avLst/>
          </a:prstGeom>
          <a:noFill/>
          <a:ln cap="flat" cmpd="sng" w="28575">
            <a:solidFill>
              <a:srgbClr val="2F549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1" name="Google Shape;351;gab1c99f2eb_0_16"/>
          <p:cNvSpPr txBox="1"/>
          <p:nvPr/>
        </p:nvSpPr>
        <p:spPr>
          <a:xfrm>
            <a:off x="6543900" y="5459225"/>
            <a:ext cx="5400600" cy="8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rgbClr val="6D9EEB"/>
                </a:solidFill>
                <a:latin typeface="Times New Roman"/>
                <a:ea typeface="Times New Roman"/>
                <a:cs typeface="Times New Roman"/>
                <a:sym typeface="Times New Roman"/>
              </a:rPr>
              <a:t>NO DATA LEAKAGE!</a:t>
            </a:r>
            <a:endParaRPr b="0" i="0" sz="3000" u="none" cap="none" strike="noStrike">
              <a:solidFill>
                <a:srgbClr val="6D9EEB"/>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p:nvPr/>
        </p:nvSpPr>
        <p:spPr>
          <a:xfrm>
            <a:off x="0" y="0"/>
            <a:ext cx="12192000" cy="1485814"/>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3"/>
          <p:cNvSpPr txBox="1"/>
          <p:nvPr/>
        </p:nvSpPr>
        <p:spPr>
          <a:xfrm>
            <a:off x="5619751" y="590550"/>
            <a:ext cx="11811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10;" id="97" name="Google Shape;97;p3"/>
          <p:cNvSpPr/>
          <p:nvPr/>
        </p:nvSpPr>
        <p:spPr>
          <a:xfrm>
            <a:off x="5076826" y="446808"/>
            <a:ext cx="2266800" cy="617100"/>
          </a:xfrm>
          <a:prstGeom prst="rect">
            <a:avLst/>
          </a:prstGeom>
          <a:solidFill>
            <a:schemeClr val="lt1"/>
          </a:solidFill>
          <a:ln cap="flat" cmpd="sng" w="12700">
            <a:solidFill>
              <a:srgbClr val="2D4299"/>
            </a:solidFill>
            <a:prstDash val="solid"/>
            <a:miter lim="800000"/>
            <a:headEnd len="sm" w="sm" type="none"/>
            <a:tailEnd len="sm" w="sm" type="none"/>
          </a:ln>
          <a:effectLst>
            <a:reflection blurRad="0" dir="5400000" dist="38100" endA="0" endPos="30000" fadeDir="5400012" kx="0" rotWithShape="0" algn="bl" stA="0" stPos="0" sy="-100000" ky="0"/>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D429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1F3864"/>
                </a:solidFill>
                <a:latin typeface="Teko"/>
                <a:ea typeface="Teko"/>
                <a:cs typeface="Teko"/>
                <a:sym typeface="Teko"/>
              </a:rPr>
              <a:t>OUTLINE</a:t>
            </a:r>
            <a:endParaRPr b="1" i="0" sz="2800" u="none" cap="none" strike="noStrike">
              <a:solidFill>
                <a:srgbClr val="1F3864"/>
              </a:solidFill>
              <a:latin typeface="Teko"/>
              <a:ea typeface="Teko"/>
              <a:cs typeface="Teko"/>
              <a:sym typeface="Teko"/>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98" name="Google Shape;98;p3"/>
          <p:cNvGrpSpPr/>
          <p:nvPr/>
        </p:nvGrpSpPr>
        <p:grpSpPr>
          <a:xfrm>
            <a:off x="2251631" y="4770718"/>
            <a:ext cx="2853319" cy="714008"/>
            <a:chOff x="1686050" y="3027525"/>
            <a:chExt cx="2853319" cy="714008"/>
          </a:xfrm>
        </p:grpSpPr>
        <p:pic>
          <p:nvPicPr>
            <p:cNvPr descr="Genpact | Transformation Happens Here" id="99" name="Google Shape;99;p3"/>
            <p:cNvPicPr preferRelativeResize="0"/>
            <p:nvPr/>
          </p:nvPicPr>
          <p:blipFill rotWithShape="1">
            <a:blip r:embed="rId3">
              <a:alphaModFix/>
            </a:blip>
            <a:srcRect b="6618" l="5500" r="76583" t="53828"/>
            <a:stretch/>
          </p:blipFill>
          <p:spPr>
            <a:xfrm>
              <a:off x="1686050" y="3027525"/>
              <a:ext cx="618999" cy="714008"/>
            </a:xfrm>
            <a:prstGeom prst="rect">
              <a:avLst/>
            </a:prstGeom>
            <a:noFill/>
            <a:ln>
              <a:noFill/>
            </a:ln>
          </p:spPr>
        </p:pic>
        <p:sp>
          <p:nvSpPr>
            <p:cNvPr id="100" name="Google Shape;100;p3"/>
            <p:cNvSpPr txBox="1"/>
            <p:nvPr/>
          </p:nvSpPr>
          <p:spPr>
            <a:xfrm>
              <a:off x="2272569" y="3212307"/>
              <a:ext cx="22668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Exploring the Issues</a:t>
              </a:r>
              <a:endParaRPr b="0" i="0" sz="2500" u="none" cap="none" strike="noStrike">
                <a:solidFill>
                  <a:schemeClr val="dk1"/>
                </a:solidFill>
                <a:latin typeface="Teko"/>
                <a:ea typeface="Teko"/>
                <a:cs typeface="Teko"/>
                <a:sym typeface="Teko"/>
              </a:endParaRPr>
            </a:p>
          </p:txBody>
        </p:sp>
      </p:grpSp>
      <p:grpSp>
        <p:nvGrpSpPr>
          <p:cNvPr id="101" name="Google Shape;101;p3"/>
          <p:cNvGrpSpPr/>
          <p:nvPr/>
        </p:nvGrpSpPr>
        <p:grpSpPr>
          <a:xfrm>
            <a:off x="2251618" y="2285484"/>
            <a:ext cx="3185137" cy="547787"/>
            <a:chOff x="1653563" y="1863844"/>
            <a:chExt cx="3185137" cy="547787"/>
          </a:xfrm>
        </p:grpSpPr>
        <p:pic>
          <p:nvPicPr>
            <p:cNvPr descr="Genpact | Transformation Happens Here" id="102" name="Google Shape;102;p3"/>
            <p:cNvPicPr preferRelativeResize="0"/>
            <p:nvPr/>
          </p:nvPicPr>
          <p:blipFill rotWithShape="1">
            <a:blip r:embed="rId3">
              <a:alphaModFix/>
            </a:blip>
            <a:srcRect b="61643" l="5500" r="75666" t="6459"/>
            <a:stretch/>
          </p:blipFill>
          <p:spPr>
            <a:xfrm>
              <a:off x="1653563" y="1863844"/>
              <a:ext cx="618999" cy="547787"/>
            </a:xfrm>
            <a:prstGeom prst="rect">
              <a:avLst/>
            </a:prstGeom>
            <a:noFill/>
            <a:ln>
              <a:noFill/>
            </a:ln>
          </p:spPr>
        </p:pic>
        <p:sp>
          <p:nvSpPr>
            <p:cNvPr id="103" name="Google Shape;103;p3"/>
            <p:cNvSpPr txBox="1"/>
            <p:nvPr/>
          </p:nvSpPr>
          <p:spPr>
            <a:xfrm>
              <a:off x="2305050" y="1934577"/>
              <a:ext cx="2533650" cy="4770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Problem Statement</a:t>
              </a:r>
              <a:endParaRPr b="0" i="0" sz="2500" u="none" cap="none" strike="noStrike">
                <a:solidFill>
                  <a:schemeClr val="dk1"/>
                </a:solidFill>
                <a:latin typeface="Teko"/>
                <a:ea typeface="Teko"/>
                <a:cs typeface="Teko"/>
                <a:sym typeface="Teko"/>
              </a:endParaRPr>
            </a:p>
          </p:txBody>
        </p:sp>
      </p:grpSp>
      <p:grpSp>
        <p:nvGrpSpPr>
          <p:cNvPr id="104" name="Google Shape;104;p3"/>
          <p:cNvGrpSpPr/>
          <p:nvPr/>
        </p:nvGrpSpPr>
        <p:grpSpPr>
          <a:xfrm>
            <a:off x="7177142" y="2311314"/>
            <a:ext cx="2890551" cy="617129"/>
            <a:chOff x="1746006" y="4637683"/>
            <a:chExt cx="2890551" cy="734503"/>
          </a:xfrm>
        </p:grpSpPr>
        <p:sp>
          <p:nvSpPr>
            <p:cNvPr id="105" name="Google Shape;105;p3"/>
            <p:cNvSpPr txBox="1"/>
            <p:nvPr/>
          </p:nvSpPr>
          <p:spPr>
            <a:xfrm>
              <a:off x="2272557" y="4734749"/>
              <a:ext cx="23640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Feature Engineering</a:t>
              </a:r>
              <a:endParaRPr b="0" i="0" sz="2500" u="none" cap="none" strike="noStrike">
                <a:solidFill>
                  <a:schemeClr val="dk1"/>
                </a:solidFill>
                <a:latin typeface="Teko"/>
                <a:ea typeface="Teko"/>
                <a:cs typeface="Teko"/>
                <a:sym typeface="Teko"/>
              </a:endParaRPr>
            </a:p>
          </p:txBody>
        </p:sp>
        <p:pic>
          <p:nvPicPr>
            <p:cNvPr descr="Genpact | Transformation Happens Here" id="106" name="Google Shape;106;p3"/>
            <p:cNvPicPr preferRelativeResize="0"/>
            <p:nvPr/>
          </p:nvPicPr>
          <p:blipFill rotWithShape="1">
            <a:blip r:embed="rId3">
              <a:alphaModFix/>
            </a:blip>
            <a:srcRect b="60846" l="44834" r="41915" t="1833"/>
            <a:stretch/>
          </p:blipFill>
          <p:spPr>
            <a:xfrm>
              <a:off x="1746006" y="4637683"/>
              <a:ext cx="499086" cy="734503"/>
            </a:xfrm>
            <a:prstGeom prst="rect">
              <a:avLst/>
            </a:prstGeom>
            <a:noFill/>
            <a:ln>
              <a:noFill/>
            </a:ln>
          </p:spPr>
        </p:pic>
      </p:grpSp>
      <p:grpSp>
        <p:nvGrpSpPr>
          <p:cNvPr id="107" name="Google Shape;107;p3"/>
          <p:cNvGrpSpPr/>
          <p:nvPr/>
        </p:nvGrpSpPr>
        <p:grpSpPr>
          <a:xfrm>
            <a:off x="7210425" y="4851309"/>
            <a:ext cx="1923925" cy="638378"/>
            <a:chOff x="7497593" y="4652080"/>
            <a:chExt cx="1923925" cy="638378"/>
          </a:xfrm>
        </p:grpSpPr>
        <p:pic>
          <p:nvPicPr>
            <p:cNvPr descr="Genpact | Transformation Happens Here" id="108" name="Google Shape;108;p3"/>
            <p:cNvPicPr preferRelativeResize="0"/>
            <p:nvPr/>
          </p:nvPicPr>
          <p:blipFill rotWithShape="1">
            <a:blip r:embed="rId3">
              <a:alphaModFix/>
            </a:blip>
            <a:srcRect b="7733" l="80502" r="5997" t="58773"/>
            <a:stretch/>
          </p:blipFill>
          <p:spPr>
            <a:xfrm>
              <a:off x="7497593" y="4652080"/>
              <a:ext cx="492463" cy="638378"/>
            </a:xfrm>
            <a:prstGeom prst="rect">
              <a:avLst/>
            </a:prstGeom>
            <a:noFill/>
            <a:ln>
              <a:noFill/>
            </a:ln>
          </p:spPr>
        </p:pic>
        <p:sp>
          <p:nvSpPr>
            <p:cNvPr id="109" name="Google Shape;109;p3"/>
            <p:cNvSpPr txBox="1"/>
            <p:nvPr/>
          </p:nvSpPr>
          <p:spPr>
            <a:xfrm>
              <a:off x="8043018" y="4734771"/>
              <a:ext cx="13785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Suggestions</a:t>
              </a:r>
              <a:endParaRPr b="0" i="0" sz="2500" u="none" cap="none" strike="noStrike">
                <a:solidFill>
                  <a:schemeClr val="dk1"/>
                </a:solidFill>
                <a:latin typeface="Teko"/>
                <a:ea typeface="Teko"/>
                <a:cs typeface="Teko"/>
                <a:sym typeface="Teko"/>
              </a:endParaRPr>
            </a:p>
          </p:txBody>
        </p:sp>
      </p:grpSp>
      <p:grpSp>
        <p:nvGrpSpPr>
          <p:cNvPr id="110" name="Google Shape;110;p3"/>
          <p:cNvGrpSpPr/>
          <p:nvPr/>
        </p:nvGrpSpPr>
        <p:grpSpPr>
          <a:xfrm>
            <a:off x="7192829" y="3540928"/>
            <a:ext cx="1733559" cy="654244"/>
            <a:chOff x="7458075" y="1765174"/>
            <a:chExt cx="1733559" cy="813029"/>
          </a:xfrm>
        </p:grpSpPr>
        <p:sp>
          <p:nvSpPr>
            <p:cNvPr id="111" name="Google Shape;111;p3"/>
            <p:cNvSpPr txBox="1"/>
            <p:nvPr/>
          </p:nvSpPr>
          <p:spPr>
            <a:xfrm>
              <a:off x="8010534" y="1902935"/>
              <a:ext cx="11811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Modeling</a:t>
              </a:r>
              <a:endParaRPr b="0" i="0" sz="2500" u="none" cap="none" strike="noStrike">
                <a:solidFill>
                  <a:schemeClr val="dk1"/>
                </a:solidFill>
                <a:latin typeface="Teko"/>
                <a:ea typeface="Teko"/>
                <a:cs typeface="Teko"/>
                <a:sym typeface="Teko"/>
              </a:endParaRPr>
            </a:p>
          </p:txBody>
        </p:sp>
        <p:pic>
          <p:nvPicPr>
            <p:cNvPr descr="Genpact | Transformation Happens Here" id="112" name="Google Shape;112;p3"/>
            <p:cNvPicPr preferRelativeResize="0"/>
            <p:nvPr/>
          </p:nvPicPr>
          <p:blipFill rotWithShape="1">
            <a:blip r:embed="rId3">
              <a:alphaModFix/>
            </a:blip>
            <a:srcRect b="7572" l="43836" r="40497" t="47290"/>
            <a:stretch/>
          </p:blipFill>
          <p:spPr>
            <a:xfrm>
              <a:off x="7458075" y="1765174"/>
              <a:ext cx="540104" cy="813029"/>
            </a:xfrm>
            <a:prstGeom prst="rect">
              <a:avLst/>
            </a:prstGeom>
            <a:noFill/>
            <a:ln>
              <a:noFill/>
            </a:ln>
          </p:spPr>
        </p:pic>
      </p:grpSp>
      <p:grpSp>
        <p:nvGrpSpPr>
          <p:cNvPr id="113" name="Google Shape;113;p3"/>
          <p:cNvGrpSpPr/>
          <p:nvPr/>
        </p:nvGrpSpPr>
        <p:grpSpPr>
          <a:xfrm>
            <a:off x="2333625" y="3555909"/>
            <a:ext cx="2356825" cy="638378"/>
            <a:chOff x="7497593" y="4652080"/>
            <a:chExt cx="2356825" cy="638378"/>
          </a:xfrm>
        </p:grpSpPr>
        <p:pic>
          <p:nvPicPr>
            <p:cNvPr descr="Genpact | Transformation Happens Here" id="114" name="Google Shape;114;p3"/>
            <p:cNvPicPr preferRelativeResize="0"/>
            <p:nvPr/>
          </p:nvPicPr>
          <p:blipFill rotWithShape="1">
            <a:blip r:embed="rId3">
              <a:alphaModFix/>
            </a:blip>
            <a:srcRect b="7732" l="80501" r="5997" t="58772"/>
            <a:stretch/>
          </p:blipFill>
          <p:spPr>
            <a:xfrm>
              <a:off x="7497593" y="4652080"/>
              <a:ext cx="492462" cy="638378"/>
            </a:xfrm>
            <a:prstGeom prst="rect">
              <a:avLst/>
            </a:prstGeom>
            <a:noFill/>
            <a:ln>
              <a:noFill/>
            </a:ln>
          </p:spPr>
        </p:pic>
        <p:sp>
          <p:nvSpPr>
            <p:cNvPr id="115" name="Google Shape;115;p3"/>
            <p:cNvSpPr txBox="1"/>
            <p:nvPr/>
          </p:nvSpPr>
          <p:spPr>
            <a:xfrm>
              <a:off x="8043018" y="4734771"/>
              <a:ext cx="18114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Data Cleaning</a:t>
              </a:r>
              <a:endParaRPr b="0" i="0" sz="2500" u="none" cap="none" strike="noStrike">
                <a:solidFill>
                  <a:schemeClr val="dk1"/>
                </a:solidFill>
                <a:latin typeface="Teko"/>
                <a:ea typeface="Teko"/>
                <a:cs typeface="Teko"/>
                <a:sym typeface="Tek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pSp>
        <p:nvGrpSpPr>
          <p:cNvPr id="356" name="Google Shape;356;ga9b35204fd_1_42"/>
          <p:cNvGrpSpPr/>
          <p:nvPr/>
        </p:nvGrpSpPr>
        <p:grpSpPr>
          <a:xfrm>
            <a:off x="3517876" y="2843976"/>
            <a:ext cx="3526178" cy="1025806"/>
            <a:chOff x="7497589" y="4652078"/>
            <a:chExt cx="1923929" cy="559693"/>
          </a:xfrm>
        </p:grpSpPr>
        <p:pic>
          <p:nvPicPr>
            <p:cNvPr descr="Genpact | Transformation Happens Here" id="357" name="Google Shape;357;ga9b35204fd_1_42"/>
            <p:cNvPicPr preferRelativeResize="0"/>
            <p:nvPr/>
          </p:nvPicPr>
          <p:blipFill rotWithShape="1">
            <a:blip r:embed="rId3">
              <a:alphaModFix/>
            </a:blip>
            <a:srcRect b="7732" l="80501" r="5997" t="58772"/>
            <a:stretch/>
          </p:blipFill>
          <p:spPr>
            <a:xfrm>
              <a:off x="7497589" y="4652078"/>
              <a:ext cx="431766" cy="559690"/>
            </a:xfrm>
            <a:prstGeom prst="rect">
              <a:avLst/>
            </a:prstGeom>
            <a:noFill/>
            <a:ln>
              <a:noFill/>
            </a:ln>
          </p:spPr>
        </p:pic>
        <p:sp>
          <p:nvSpPr>
            <p:cNvPr id="358" name="Google Shape;358;ga9b35204fd_1_42"/>
            <p:cNvSpPr txBox="1"/>
            <p:nvPr/>
          </p:nvSpPr>
          <p:spPr>
            <a:xfrm>
              <a:off x="8043018" y="4734771"/>
              <a:ext cx="13785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dk1"/>
                  </a:solidFill>
                  <a:latin typeface="Teko"/>
                  <a:ea typeface="Teko"/>
                  <a:cs typeface="Teko"/>
                  <a:sym typeface="Teko"/>
                </a:rPr>
                <a:t>        Suggestions</a:t>
              </a:r>
              <a:endParaRPr b="0" i="0" sz="3700" u="none" cap="none" strike="noStrike">
                <a:solidFill>
                  <a:schemeClr val="dk1"/>
                </a:solidFill>
                <a:latin typeface="Teko"/>
                <a:ea typeface="Teko"/>
                <a:cs typeface="Teko"/>
                <a:sym typeface="Tek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grpSp>
        <p:nvGrpSpPr>
          <p:cNvPr id="363" name="Google Shape;363;p9"/>
          <p:cNvGrpSpPr/>
          <p:nvPr/>
        </p:nvGrpSpPr>
        <p:grpSpPr>
          <a:xfrm>
            <a:off x="8861110" y="125200"/>
            <a:ext cx="3083240" cy="408567"/>
            <a:chOff x="202885" y="144249"/>
            <a:chExt cx="4446106" cy="598701"/>
          </a:xfrm>
        </p:grpSpPr>
        <p:pic>
          <p:nvPicPr>
            <p:cNvPr descr="Genpact - Wikipedia" id="364" name="Google Shape;364;p9"/>
            <p:cNvPicPr preferRelativeResize="0"/>
            <p:nvPr/>
          </p:nvPicPr>
          <p:blipFill rotWithShape="1">
            <a:blip r:embed="rId3">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365" name="Google Shape;365;p9"/>
            <p:cNvPicPr preferRelativeResize="0"/>
            <p:nvPr/>
          </p:nvPicPr>
          <p:blipFill rotWithShape="1">
            <a:blip r:embed="rId4">
              <a:alphaModFix/>
            </a:blip>
            <a:srcRect b="0" l="0" r="0" t="0"/>
            <a:stretch/>
          </p:blipFill>
          <p:spPr>
            <a:xfrm>
              <a:off x="2204720" y="144249"/>
              <a:ext cx="2444271" cy="485671"/>
            </a:xfrm>
            <a:prstGeom prst="rect">
              <a:avLst/>
            </a:prstGeom>
            <a:noFill/>
            <a:ln>
              <a:noFill/>
            </a:ln>
          </p:spPr>
        </p:pic>
        <p:sp>
          <p:nvSpPr>
            <p:cNvPr id="366" name="Google Shape;366;p9"/>
            <p:cNvSpPr txBox="1"/>
            <p:nvPr/>
          </p:nvSpPr>
          <p:spPr>
            <a:xfrm>
              <a:off x="1827300" y="161580"/>
              <a:ext cx="357098" cy="4510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cxnSp>
        <p:nvCxnSpPr>
          <p:cNvPr id="367" name="Google Shape;367;p9"/>
          <p:cNvCxnSpPr/>
          <p:nvPr/>
        </p:nvCxnSpPr>
        <p:spPr>
          <a:xfrm>
            <a:off x="0" y="733425"/>
            <a:ext cx="5810250" cy="0"/>
          </a:xfrm>
          <a:prstGeom prst="straightConnector1">
            <a:avLst/>
          </a:prstGeom>
          <a:noFill/>
          <a:ln cap="flat" cmpd="sng" w="9525">
            <a:solidFill>
              <a:srgbClr val="002060"/>
            </a:solidFill>
            <a:prstDash val="solid"/>
            <a:miter lim="800000"/>
            <a:headEnd len="sm" w="sm" type="none"/>
            <a:tailEnd len="sm" w="sm" type="none"/>
          </a:ln>
        </p:spPr>
      </p:cxnSp>
      <p:grpSp>
        <p:nvGrpSpPr>
          <p:cNvPr id="368" name="Google Shape;368;p9"/>
          <p:cNvGrpSpPr/>
          <p:nvPr/>
        </p:nvGrpSpPr>
        <p:grpSpPr>
          <a:xfrm>
            <a:off x="143020" y="-62"/>
            <a:ext cx="3050907" cy="659061"/>
            <a:chOff x="7497593" y="4652080"/>
            <a:chExt cx="3078925" cy="638378"/>
          </a:xfrm>
        </p:grpSpPr>
        <p:pic>
          <p:nvPicPr>
            <p:cNvPr descr="Genpact | Transformation Happens Here" id="369" name="Google Shape;369;p9"/>
            <p:cNvPicPr preferRelativeResize="0"/>
            <p:nvPr/>
          </p:nvPicPr>
          <p:blipFill rotWithShape="1">
            <a:blip r:embed="rId5">
              <a:alphaModFix/>
            </a:blip>
            <a:srcRect b="7733" l="80502" r="5997" t="58773"/>
            <a:stretch/>
          </p:blipFill>
          <p:spPr>
            <a:xfrm>
              <a:off x="7497593" y="4652080"/>
              <a:ext cx="492463" cy="638378"/>
            </a:xfrm>
            <a:prstGeom prst="rect">
              <a:avLst/>
            </a:prstGeom>
            <a:noFill/>
            <a:ln>
              <a:noFill/>
            </a:ln>
          </p:spPr>
        </p:pic>
        <p:sp>
          <p:nvSpPr>
            <p:cNvPr id="370" name="Google Shape;370;p9"/>
            <p:cNvSpPr txBox="1"/>
            <p:nvPr/>
          </p:nvSpPr>
          <p:spPr>
            <a:xfrm>
              <a:off x="8043018" y="4734758"/>
              <a:ext cx="2533500" cy="40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Suggestions</a:t>
              </a:r>
              <a:endParaRPr b="0" i="0" sz="2500" u="none" cap="none" strike="noStrike">
                <a:solidFill>
                  <a:schemeClr val="dk1"/>
                </a:solidFill>
                <a:latin typeface="Teko"/>
                <a:ea typeface="Teko"/>
                <a:cs typeface="Teko"/>
                <a:sym typeface="Teko"/>
              </a:endParaRPr>
            </a:p>
          </p:txBody>
        </p:sp>
      </p:grpSp>
      <p:sp>
        <p:nvSpPr>
          <p:cNvPr id="371" name="Google Shape;371;p9"/>
          <p:cNvSpPr txBox="1"/>
          <p:nvPr/>
        </p:nvSpPr>
        <p:spPr>
          <a:xfrm>
            <a:off x="1785200" y="1826700"/>
            <a:ext cx="6772200" cy="8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600">
                <a:solidFill>
                  <a:srgbClr val="3C78D8"/>
                </a:solidFill>
                <a:latin typeface="Times New Roman"/>
                <a:ea typeface="Times New Roman"/>
                <a:cs typeface="Times New Roman"/>
                <a:sym typeface="Times New Roman"/>
              </a:rPr>
              <a:t>Care for</a:t>
            </a:r>
            <a:r>
              <a:rPr b="1" lang="en-US" sz="3600">
                <a:solidFill>
                  <a:srgbClr val="434343"/>
                </a:solidFill>
                <a:latin typeface="Times New Roman"/>
                <a:ea typeface="Times New Roman"/>
                <a:cs typeface="Times New Roman"/>
                <a:sym typeface="Times New Roman"/>
              </a:rPr>
              <a:t> the large, loyal clients</a:t>
            </a:r>
            <a:endParaRPr b="0" i="0" sz="3000" u="none" cap="none" strike="noStrike">
              <a:solidFill>
                <a:srgbClr val="000000"/>
              </a:solidFill>
              <a:latin typeface="Times New Roman"/>
              <a:ea typeface="Times New Roman"/>
              <a:cs typeface="Times New Roman"/>
              <a:sym typeface="Times New Roman"/>
            </a:endParaRPr>
          </a:p>
        </p:txBody>
      </p:sp>
      <p:sp>
        <p:nvSpPr>
          <p:cNvPr id="372" name="Google Shape;372;p9"/>
          <p:cNvSpPr txBox="1"/>
          <p:nvPr/>
        </p:nvSpPr>
        <p:spPr>
          <a:xfrm>
            <a:off x="3914775" y="2528425"/>
            <a:ext cx="49365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Large and loyal clients frequently have overdue of large amounts.</a:t>
            </a:r>
            <a:endParaRPr>
              <a:latin typeface="Times New Roman"/>
              <a:ea typeface="Times New Roman"/>
              <a:cs typeface="Times New Roman"/>
              <a:sym typeface="Times New Roman"/>
            </a:endParaRPr>
          </a:p>
        </p:txBody>
      </p:sp>
      <p:sp>
        <p:nvSpPr>
          <p:cNvPr id="373" name="Google Shape;373;p9"/>
          <p:cNvSpPr txBox="1"/>
          <p:nvPr/>
        </p:nvSpPr>
        <p:spPr>
          <a:xfrm>
            <a:off x="1502250" y="3635075"/>
            <a:ext cx="9187500" cy="139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Pay-back encouragement/prizing plan, in order to maintain a healthy business relationship</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Pay attention to seasonality and day-of-week preferences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Expect 1-2 days overdue, and don’t let it disturb the financial health of a company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Expand business in “good” regions with large demands and low chances of overdue</a:t>
            </a:r>
            <a:endParaRPr sz="1800">
              <a:latin typeface="Times New Roman"/>
              <a:ea typeface="Times New Roman"/>
              <a:cs typeface="Times New Roman"/>
              <a:sym typeface="Times New Roman"/>
            </a:endParaRPr>
          </a:p>
        </p:txBody>
      </p:sp>
      <p:sp>
        <p:nvSpPr>
          <p:cNvPr id="374" name="Google Shape;374;p9"/>
          <p:cNvSpPr txBox="1"/>
          <p:nvPr/>
        </p:nvSpPr>
        <p:spPr>
          <a:xfrm>
            <a:off x="7277050" y="5506100"/>
            <a:ext cx="3377400" cy="8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600">
                <a:latin typeface="Times New Roman"/>
                <a:ea typeface="Times New Roman"/>
                <a:cs typeface="Times New Roman"/>
                <a:sym typeface="Times New Roman"/>
              </a:rPr>
              <a:t>Use</a:t>
            </a:r>
            <a:r>
              <a:rPr b="1" lang="en-US" sz="3600">
                <a:solidFill>
                  <a:srgbClr val="3C78D8"/>
                </a:solidFill>
                <a:latin typeface="Times New Roman"/>
                <a:ea typeface="Times New Roman"/>
                <a:cs typeface="Times New Roman"/>
                <a:sym typeface="Times New Roman"/>
              </a:rPr>
              <a:t> the model</a:t>
            </a:r>
            <a:r>
              <a:rPr b="1" lang="en-US" sz="3600">
                <a:latin typeface="Times New Roman"/>
                <a:ea typeface="Times New Roman"/>
                <a:cs typeface="Times New Roman"/>
                <a:sym typeface="Times New Roman"/>
              </a:rPr>
              <a:t>!</a:t>
            </a:r>
            <a:endParaRPr b="0" i="0" sz="3000" u="none" cap="none"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ga9b35204fd_1_0"/>
          <p:cNvGrpSpPr/>
          <p:nvPr/>
        </p:nvGrpSpPr>
        <p:grpSpPr>
          <a:xfrm>
            <a:off x="3517887" y="3001316"/>
            <a:ext cx="4973826" cy="855368"/>
            <a:chOff x="1653563" y="1863844"/>
            <a:chExt cx="3185287" cy="547786"/>
          </a:xfrm>
        </p:grpSpPr>
        <p:pic>
          <p:nvPicPr>
            <p:cNvPr descr="Genpact | Transformation Happens Here" id="121" name="Google Shape;121;ga9b35204fd_1_0"/>
            <p:cNvPicPr preferRelativeResize="0"/>
            <p:nvPr/>
          </p:nvPicPr>
          <p:blipFill rotWithShape="1">
            <a:blip r:embed="rId3">
              <a:alphaModFix/>
            </a:blip>
            <a:srcRect b="61642" l="5498" r="75666" t="6459"/>
            <a:stretch/>
          </p:blipFill>
          <p:spPr>
            <a:xfrm>
              <a:off x="1653563" y="1863844"/>
              <a:ext cx="618999" cy="547786"/>
            </a:xfrm>
            <a:prstGeom prst="rect">
              <a:avLst/>
            </a:prstGeom>
            <a:noFill/>
            <a:ln>
              <a:noFill/>
            </a:ln>
          </p:spPr>
        </p:pic>
        <p:sp>
          <p:nvSpPr>
            <p:cNvPr id="122" name="Google Shape;122;ga9b35204fd_1_0"/>
            <p:cNvSpPr txBox="1"/>
            <p:nvPr/>
          </p:nvSpPr>
          <p:spPr>
            <a:xfrm>
              <a:off x="2305050" y="1934577"/>
              <a:ext cx="25338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dk1"/>
                  </a:solidFill>
                  <a:latin typeface="Teko"/>
                  <a:ea typeface="Teko"/>
                  <a:cs typeface="Teko"/>
                  <a:sym typeface="Teko"/>
                </a:rPr>
                <a:t>    Problem Statement</a:t>
              </a:r>
              <a:endParaRPr b="0" i="0" sz="3700" u="none" cap="none" strike="noStrike">
                <a:solidFill>
                  <a:schemeClr val="dk1"/>
                </a:solidFill>
                <a:latin typeface="Teko"/>
                <a:ea typeface="Teko"/>
                <a:cs typeface="Teko"/>
                <a:sym typeface="Tek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ga9b35204fd_2_9"/>
          <p:cNvGrpSpPr/>
          <p:nvPr/>
        </p:nvGrpSpPr>
        <p:grpSpPr>
          <a:xfrm>
            <a:off x="104775" y="55583"/>
            <a:ext cx="3185287" cy="547786"/>
            <a:chOff x="1653563" y="1863844"/>
            <a:chExt cx="3185287" cy="547786"/>
          </a:xfrm>
        </p:grpSpPr>
        <p:pic>
          <p:nvPicPr>
            <p:cNvPr descr="Genpact | Transformation Happens Here" id="128" name="Google Shape;128;ga9b35204fd_2_9"/>
            <p:cNvPicPr preferRelativeResize="0"/>
            <p:nvPr/>
          </p:nvPicPr>
          <p:blipFill rotWithShape="1">
            <a:blip r:embed="rId3">
              <a:alphaModFix/>
            </a:blip>
            <a:srcRect b="61642" l="5498" r="75666" t="6459"/>
            <a:stretch/>
          </p:blipFill>
          <p:spPr>
            <a:xfrm>
              <a:off x="1653563" y="1863844"/>
              <a:ext cx="618999" cy="547786"/>
            </a:xfrm>
            <a:prstGeom prst="rect">
              <a:avLst/>
            </a:prstGeom>
            <a:noFill/>
            <a:ln>
              <a:noFill/>
            </a:ln>
          </p:spPr>
        </p:pic>
        <p:sp>
          <p:nvSpPr>
            <p:cNvPr id="129" name="Google Shape;129;ga9b35204fd_2_9"/>
            <p:cNvSpPr txBox="1"/>
            <p:nvPr/>
          </p:nvSpPr>
          <p:spPr>
            <a:xfrm>
              <a:off x="2305050" y="1934577"/>
              <a:ext cx="25338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cap="none" strike="noStrike">
                  <a:solidFill>
                    <a:schemeClr val="dk1"/>
                  </a:solidFill>
                  <a:latin typeface="Teko"/>
                  <a:ea typeface="Teko"/>
                  <a:cs typeface="Teko"/>
                  <a:sym typeface="Teko"/>
                </a:rPr>
                <a:t>Problem Statement</a:t>
              </a:r>
              <a:endParaRPr b="0" i="0" sz="2500" u="none" cap="none" strike="noStrike">
                <a:solidFill>
                  <a:schemeClr val="dk1"/>
                </a:solidFill>
                <a:latin typeface="Teko"/>
                <a:ea typeface="Teko"/>
                <a:cs typeface="Teko"/>
                <a:sym typeface="Teko"/>
              </a:endParaRPr>
            </a:p>
          </p:txBody>
        </p:sp>
      </p:grpSp>
      <p:sp>
        <p:nvSpPr>
          <p:cNvPr id="130" name="Google Shape;130;ga9b35204fd_2_9"/>
          <p:cNvSpPr txBox="1"/>
          <p:nvPr/>
        </p:nvSpPr>
        <p:spPr>
          <a:xfrm>
            <a:off x="742200" y="2260150"/>
            <a:ext cx="10707600" cy="168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We aim to </a:t>
            </a:r>
            <a:r>
              <a:rPr b="1" i="0" lang="en-US" sz="3200" u="none" cap="none" strike="noStrike">
                <a:solidFill>
                  <a:srgbClr val="000000"/>
                </a:solidFill>
                <a:latin typeface="Times New Roman"/>
                <a:ea typeface="Times New Roman"/>
                <a:cs typeface="Times New Roman"/>
                <a:sym typeface="Times New Roman"/>
              </a:rPr>
              <a:t>analyze and predict </a:t>
            </a:r>
            <a:r>
              <a:rPr b="0" i="0" lang="en-US" sz="3200" u="none" cap="none" strike="noStrike">
                <a:solidFill>
                  <a:srgbClr val="000000"/>
                </a:solidFill>
                <a:latin typeface="Times New Roman"/>
                <a:ea typeface="Times New Roman"/>
                <a:cs typeface="Times New Roman"/>
                <a:sym typeface="Times New Roman"/>
              </a:rPr>
              <a:t>customers’</a:t>
            </a:r>
            <a:r>
              <a:rPr b="1" i="0" lang="en-US" sz="3200" u="none" cap="none" strike="noStrike">
                <a:solidFill>
                  <a:srgbClr val="000000"/>
                </a:solidFill>
                <a:latin typeface="Times New Roman"/>
                <a:ea typeface="Times New Roman"/>
                <a:cs typeface="Times New Roman"/>
                <a:sym typeface="Times New Roman"/>
              </a:rPr>
              <a:t> propensity to pay , </a:t>
            </a:r>
            <a:r>
              <a:rPr b="0" i="0" lang="en-US" sz="3200" u="none" cap="none" strike="noStrike">
                <a:solidFill>
                  <a:srgbClr val="000000"/>
                </a:solidFill>
                <a:latin typeface="Times New Roman"/>
                <a:ea typeface="Times New Roman"/>
                <a:cs typeface="Times New Roman"/>
                <a:sym typeface="Times New Roman"/>
              </a:rPr>
              <a:t>improving the strategies of payment collection and contributing to companies’ </a:t>
            </a:r>
            <a:r>
              <a:rPr b="1" i="0" lang="en-US" sz="3200" u="none" cap="none" strike="noStrike">
                <a:solidFill>
                  <a:srgbClr val="000000"/>
                </a:solidFill>
                <a:latin typeface="Times New Roman"/>
                <a:ea typeface="Times New Roman"/>
                <a:cs typeface="Times New Roman"/>
                <a:sym typeface="Times New Roman"/>
              </a:rPr>
              <a:t>financial health.</a:t>
            </a:r>
            <a:endParaRPr b="1" i="0" sz="3200" u="none" cap="none" strike="noStrike">
              <a:solidFill>
                <a:srgbClr val="000000"/>
              </a:solidFill>
              <a:latin typeface="Times New Roman"/>
              <a:ea typeface="Times New Roman"/>
              <a:cs typeface="Times New Roman"/>
              <a:sym typeface="Times New Roman"/>
            </a:endParaRPr>
          </a:p>
        </p:txBody>
      </p:sp>
      <p:cxnSp>
        <p:nvCxnSpPr>
          <p:cNvPr id="131" name="Google Shape;131;ga9b35204fd_2_9"/>
          <p:cNvCxnSpPr/>
          <p:nvPr/>
        </p:nvCxnSpPr>
        <p:spPr>
          <a:xfrm>
            <a:off x="0" y="733425"/>
            <a:ext cx="3592200" cy="1500"/>
          </a:xfrm>
          <a:prstGeom prst="straightConnector1">
            <a:avLst/>
          </a:prstGeom>
          <a:noFill/>
          <a:ln cap="flat" cmpd="sng" w="9525">
            <a:solidFill>
              <a:srgbClr val="002060"/>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aafb06db1f_0_44"/>
          <p:cNvPicPr preferRelativeResize="0"/>
          <p:nvPr/>
        </p:nvPicPr>
        <p:blipFill rotWithShape="1">
          <a:blip r:embed="rId3">
            <a:alphaModFix amt="10000"/>
          </a:blip>
          <a:srcRect b="0" l="0" r="0" t="0"/>
          <a:stretch/>
        </p:blipFill>
        <p:spPr>
          <a:xfrm>
            <a:off x="539575" y="864975"/>
            <a:ext cx="10836949" cy="5418475"/>
          </a:xfrm>
          <a:prstGeom prst="rect">
            <a:avLst/>
          </a:prstGeom>
          <a:noFill/>
          <a:ln>
            <a:noFill/>
          </a:ln>
        </p:spPr>
      </p:pic>
      <p:grpSp>
        <p:nvGrpSpPr>
          <p:cNvPr id="137" name="Google Shape;137;gaafb06db1f_0_44"/>
          <p:cNvGrpSpPr/>
          <p:nvPr/>
        </p:nvGrpSpPr>
        <p:grpSpPr>
          <a:xfrm>
            <a:off x="104775" y="55583"/>
            <a:ext cx="3185287" cy="547786"/>
            <a:chOff x="1653563" y="1863844"/>
            <a:chExt cx="3185287" cy="547786"/>
          </a:xfrm>
        </p:grpSpPr>
        <p:pic>
          <p:nvPicPr>
            <p:cNvPr descr="Genpact | Transformation Happens Here" id="138" name="Google Shape;138;gaafb06db1f_0_44"/>
            <p:cNvPicPr preferRelativeResize="0"/>
            <p:nvPr/>
          </p:nvPicPr>
          <p:blipFill rotWithShape="1">
            <a:blip r:embed="rId4">
              <a:alphaModFix/>
            </a:blip>
            <a:srcRect b="61642" l="5498" r="75666" t="6459"/>
            <a:stretch/>
          </p:blipFill>
          <p:spPr>
            <a:xfrm>
              <a:off x="1653563" y="1863844"/>
              <a:ext cx="618999" cy="547786"/>
            </a:xfrm>
            <a:prstGeom prst="rect">
              <a:avLst/>
            </a:prstGeom>
            <a:noFill/>
            <a:ln>
              <a:noFill/>
            </a:ln>
          </p:spPr>
        </p:pic>
        <p:sp>
          <p:nvSpPr>
            <p:cNvPr id="139" name="Google Shape;139;gaafb06db1f_0_44"/>
            <p:cNvSpPr txBox="1"/>
            <p:nvPr/>
          </p:nvSpPr>
          <p:spPr>
            <a:xfrm>
              <a:off x="2305050" y="1934577"/>
              <a:ext cx="25338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cap="none" strike="noStrike">
                  <a:solidFill>
                    <a:schemeClr val="dk1"/>
                  </a:solidFill>
                  <a:latin typeface="Teko"/>
                  <a:ea typeface="Teko"/>
                  <a:cs typeface="Teko"/>
                  <a:sym typeface="Teko"/>
                </a:rPr>
                <a:t>Problem Statement</a:t>
              </a:r>
              <a:endParaRPr b="0" i="0" sz="2500" u="none" cap="none" strike="noStrike">
                <a:solidFill>
                  <a:schemeClr val="dk1"/>
                </a:solidFill>
                <a:latin typeface="Teko"/>
                <a:ea typeface="Teko"/>
                <a:cs typeface="Teko"/>
                <a:sym typeface="Teko"/>
              </a:endParaRPr>
            </a:p>
          </p:txBody>
        </p:sp>
      </p:grpSp>
      <p:cxnSp>
        <p:nvCxnSpPr>
          <p:cNvPr id="140" name="Google Shape;140;gaafb06db1f_0_44"/>
          <p:cNvCxnSpPr/>
          <p:nvPr/>
        </p:nvCxnSpPr>
        <p:spPr>
          <a:xfrm>
            <a:off x="0" y="733425"/>
            <a:ext cx="3592200" cy="1500"/>
          </a:xfrm>
          <a:prstGeom prst="straightConnector1">
            <a:avLst/>
          </a:prstGeom>
          <a:noFill/>
          <a:ln cap="flat" cmpd="sng" w="9525">
            <a:solidFill>
              <a:srgbClr val="002060"/>
            </a:solidFill>
            <a:prstDash val="solid"/>
            <a:miter lim="800000"/>
            <a:headEnd len="sm" w="sm" type="none"/>
            <a:tailEnd len="sm" w="sm" type="none"/>
          </a:ln>
        </p:spPr>
      </p:cxnSp>
      <p:sp>
        <p:nvSpPr>
          <p:cNvPr id="141" name="Google Shape;141;gaafb06db1f_0_44"/>
          <p:cNvSpPr txBox="1"/>
          <p:nvPr/>
        </p:nvSpPr>
        <p:spPr>
          <a:xfrm>
            <a:off x="1668150" y="2290400"/>
            <a:ext cx="9280800" cy="19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00000"/>
                </a:solidFill>
                <a:latin typeface="Times New Roman"/>
                <a:ea typeface="Times New Roman"/>
                <a:cs typeface="Times New Roman"/>
                <a:sym typeface="Times New Roman"/>
              </a:rPr>
              <a:t>What inv</a:t>
            </a:r>
            <a:r>
              <a:rPr lang="en-US" sz="3300">
                <a:latin typeface="Times New Roman"/>
                <a:ea typeface="Times New Roman"/>
                <a:cs typeface="Times New Roman"/>
                <a:sym typeface="Times New Roman"/>
              </a:rPr>
              <a:t>oice</a:t>
            </a:r>
            <a:r>
              <a:rPr b="0" i="0" lang="en-US" sz="3300" u="none" cap="none" strike="noStrike">
                <a:solidFill>
                  <a:srgbClr val="000000"/>
                </a:solidFill>
                <a:latin typeface="Times New Roman"/>
                <a:ea typeface="Times New Roman"/>
                <a:cs typeface="Times New Roman"/>
                <a:sym typeface="Times New Roman"/>
              </a:rPr>
              <a:t> features are related to overdue?</a:t>
            </a:r>
            <a:endParaRPr b="0" i="0" sz="3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Customer:</a:t>
            </a:r>
            <a:r>
              <a:rPr b="0" i="0" lang="en-US" sz="2400" u="none" cap="none" strike="noStrike">
                <a:solidFill>
                  <a:srgbClr val="000000"/>
                </a:solidFill>
                <a:latin typeface="Times New Roman"/>
                <a:ea typeface="Times New Roman"/>
                <a:cs typeface="Times New Roman"/>
                <a:sym typeface="Times New Roman"/>
              </a:rPr>
              <a:t> Name, Age of Customer, Zip Code, Region</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Payment:</a:t>
            </a:r>
            <a:r>
              <a:rPr b="0"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Amount, </a:t>
            </a:r>
            <a:r>
              <a:rPr b="0" i="0" lang="en-US" sz="2400" u="none" cap="none" strike="noStrike">
                <a:solidFill>
                  <a:srgbClr val="000000"/>
                </a:solidFill>
                <a:latin typeface="Times New Roman"/>
                <a:ea typeface="Times New Roman"/>
                <a:cs typeface="Times New Roman"/>
                <a:sym typeface="Times New Roman"/>
              </a:rPr>
              <a:t>Payment Term, </a:t>
            </a:r>
            <a:r>
              <a:rPr b="0" i="0" lang="en-US" sz="2400" u="none" cap="none" strike="noStrike">
                <a:solidFill>
                  <a:schemeClr val="dk1"/>
                </a:solidFill>
                <a:latin typeface="Times New Roman"/>
                <a:ea typeface="Times New Roman"/>
                <a:cs typeface="Times New Roman"/>
                <a:sym typeface="Times New Roman"/>
              </a:rPr>
              <a:t>Start Date, Due date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ga9b35204fd_1_18"/>
          <p:cNvGrpSpPr/>
          <p:nvPr/>
        </p:nvGrpSpPr>
        <p:grpSpPr>
          <a:xfrm>
            <a:off x="3599600" y="2932967"/>
            <a:ext cx="4328332" cy="1172422"/>
            <a:chOff x="7497581" y="4652070"/>
            <a:chExt cx="2356837" cy="638400"/>
          </a:xfrm>
        </p:grpSpPr>
        <p:pic>
          <p:nvPicPr>
            <p:cNvPr descr="Genpact | Transformation Happens Here" id="147" name="Google Shape;147;ga9b35204fd_1_18"/>
            <p:cNvPicPr preferRelativeResize="0"/>
            <p:nvPr/>
          </p:nvPicPr>
          <p:blipFill rotWithShape="1">
            <a:blip r:embed="rId3">
              <a:alphaModFix/>
            </a:blip>
            <a:srcRect b="7732" l="80501" r="5997" t="58772"/>
            <a:stretch/>
          </p:blipFill>
          <p:spPr>
            <a:xfrm>
              <a:off x="7497581" y="4652070"/>
              <a:ext cx="492474" cy="638400"/>
            </a:xfrm>
            <a:prstGeom prst="rect">
              <a:avLst/>
            </a:prstGeom>
            <a:noFill/>
            <a:ln>
              <a:noFill/>
            </a:ln>
          </p:spPr>
        </p:pic>
        <p:sp>
          <p:nvSpPr>
            <p:cNvPr id="148" name="Google Shape;148;ga9b35204fd_1_18"/>
            <p:cNvSpPr txBox="1"/>
            <p:nvPr/>
          </p:nvSpPr>
          <p:spPr>
            <a:xfrm>
              <a:off x="8043018" y="4734771"/>
              <a:ext cx="18114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            </a:t>
              </a:r>
              <a:r>
                <a:rPr b="0" i="0" lang="en-US" sz="3700" u="none" cap="none" strike="noStrike">
                  <a:solidFill>
                    <a:schemeClr val="dk1"/>
                  </a:solidFill>
                  <a:latin typeface="Teko"/>
                  <a:ea typeface="Teko"/>
                  <a:cs typeface="Teko"/>
                  <a:sym typeface="Teko"/>
                </a:rPr>
                <a:t>  Data Cleaning</a:t>
              </a:r>
              <a:endParaRPr b="0" i="0" sz="3700" u="none" cap="none" strike="noStrike">
                <a:solidFill>
                  <a:schemeClr val="dk1"/>
                </a:solidFill>
                <a:latin typeface="Teko"/>
                <a:ea typeface="Teko"/>
                <a:cs typeface="Teko"/>
                <a:sym typeface="Tek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4"/>
          <p:cNvGrpSpPr/>
          <p:nvPr/>
        </p:nvGrpSpPr>
        <p:grpSpPr>
          <a:xfrm>
            <a:off x="8861116" y="125197"/>
            <a:ext cx="3083376" cy="408553"/>
            <a:chOff x="202885" y="144249"/>
            <a:chExt cx="4446108" cy="598701"/>
          </a:xfrm>
        </p:grpSpPr>
        <p:pic>
          <p:nvPicPr>
            <p:cNvPr descr="Genpact - Wikipedia" id="154" name="Google Shape;154;p4"/>
            <p:cNvPicPr preferRelativeResize="0"/>
            <p:nvPr/>
          </p:nvPicPr>
          <p:blipFill rotWithShape="1">
            <a:blip r:embed="rId3">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155" name="Google Shape;155;p4"/>
            <p:cNvPicPr preferRelativeResize="0"/>
            <p:nvPr/>
          </p:nvPicPr>
          <p:blipFill rotWithShape="1">
            <a:blip r:embed="rId4">
              <a:alphaModFix/>
            </a:blip>
            <a:srcRect b="0" l="0" r="0" t="0"/>
            <a:stretch/>
          </p:blipFill>
          <p:spPr>
            <a:xfrm>
              <a:off x="2204720" y="144249"/>
              <a:ext cx="2444273" cy="485671"/>
            </a:xfrm>
            <a:prstGeom prst="rect">
              <a:avLst/>
            </a:prstGeom>
            <a:noFill/>
            <a:ln>
              <a:noFill/>
            </a:ln>
          </p:spPr>
        </p:pic>
        <p:sp>
          <p:nvSpPr>
            <p:cNvPr id="156" name="Google Shape;156;p4"/>
            <p:cNvSpPr txBox="1"/>
            <p:nvPr/>
          </p:nvSpPr>
          <p:spPr>
            <a:xfrm>
              <a:off x="1827300" y="161580"/>
              <a:ext cx="357000" cy="45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grpSp>
        <p:nvGrpSpPr>
          <p:cNvPr id="157" name="Google Shape;157;p4"/>
          <p:cNvGrpSpPr/>
          <p:nvPr/>
        </p:nvGrpSpPr>
        <p:grpSpPr>
          <a:xfrm>
            <a:off x="104775" y="55583"/>
            <a:ext cx="3185287" cy="547786"/>
            <a:chOff x="1653563" y="1863844"/>
            <a:chExt cx="3185287" cy="547786"/>
          </a:xfrm>
        </p:grpSpPr>
        <p:pic>
          <p:nvPicPr>
            <p:cNvPr descr="Genpact | Transformation Happens Here" id="158" name="Google Shape;158;p4"/>
            <p:cNvPicPr preferRelativeResize="0"/>
            <p:nvPr/>
          </p:nvPicPr>
          <p:blipFill rotWithShape="1">
            <a:blip r:embed="rId5">
              <a:alphaModFix/>
            </a:blip>
            <a:srcRect b="61642" l="5498" r="75666" t="6459"/>
            <a:stretch/>
          </p:blipFill>
          <p:spPr>
            <a:xfrm>
              <a:off x="1653563" y="1863844"/>
              <a:ext cx="618999" cy="547786"/>
            </a:xfrm>
            <a:prstGeom prst="rect">
              <a:avLst/>
            </a:prstGeom>
            <a:noFill/>
            <a:ln>
              <a:noFill/>
            </a:ln>
          </p:spPr>
        </p:pic>
        <p:sp>
          <p:nvSpPr>
            <p:cNvPr id="159" name="Google Shape;159;p4"/>
            <p:cNvSpPr txBox="1"/>
            <p:nvPr/>
          </p:nvSpPr>
          <p:spPr>
            <a:xfrm>
              <a:off x="2305050" y="1934577"/>
              <a:ext cx="25338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cap="none" strike="noStrike">
                  <a:solidFill>
                    <a:schemeClr val="dk1"/>
                  </a:solidFill>
                  <a:latin typeface="Teko"/>
                  <a:ea typeface="Teko"/>
                  <a:cs typeface="Teko"/>
                  <a:sym typeface="Teko"/>
                </a:rPr>
                <a:t>Data Cleaning</a:t>
              </a:r>
              <a:endParaRPr b="0" i="0" sz="2500" u="none" cap="none" strike="noStrike">
                <a:solidFill>
                  <a:schemeClr val="dk1"/>
                </a:solidFill>
                <a:latin typeface="Teko"/>
                <a:ea typeface="Teko"/>
                <a:cs typeface="Teko"/>
                <a:sym typeface="Teko"/>
              </a:endParaRPr>
            </a:p>
          </p:txBody>
        </p:sp>
      </p:grpSp>
      <p:cxnSp>
        <p:nvCxnSpPr>
          <p:cNvPr id="160" name="Google Shape;160;p4"/>
          <p:cNvCxnSpPr/>
          <p:nvPr/>
        </p:nvCxnSpPr>
        <p:spPr>
          <a:xfrm>
            <a:off x="0" y="733425"/>
            <a:ext cx="5810400" cy="0"/>
          </a:xfrm>
          <a:prstGeom prst="straightConnector1">
            <a:avLst/>
          </a:prstGeom>
          <a:noFill/>
          <a:ln cap="flat" cmpd="sng" w="9525">
            <a:solidFill>
              <a:srgbClr val="002060"/>
            </a:solidFill>
            <a:prstDash val="solid"/>
            <a:miter lim="800000"/>
            <a:headEnd len="sm" w="sm" type="none"/>
            <a:tailEnd len="sm" w="sm" type="none"/>
          </a:ln>
        </p:spPr>
      </p:cxnSp>
      <p:sp>
        <p:nvSpPr>
          <p:cNvPr id="161" name="Google Shape;161;p4"/>
          <p:cNvSpPr txBox="1"/>
          <p:nvPr/>
        </p:nvSpPr>
        <p:spPr>
          <a:xfrm>
            <a:off x="0" y="0"/>
            <a:ext cx="3000000" cy="7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2" name="Google Shape;162;p4"/>
          <p:cNvSpPr txBox="1"/>
          <p:nvPr/>
        </p:nvSpPr>
        <p:spPr>
          <a:xfrm>
            <a:off x="456225" y="863475"/>
            <a:ext cx="3083400" cy="25656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2000"/>
              <a:buFont typeface="Arial"/>
              <a:buNone/>
            </a:pPr>
            <a:r>
              <a:rPr b="1" i="0" lang="en-US" sz="2000" u="sng" cap="none" strike="noStrike">
                <a:highlight>
                  <a:srgbClr val="FFFFFE"/>
                </a:highlight>
                <a:latin typeface="Times New Roman"/>
                <a:ea typeface="Times New Roman"/>
                <a:cs typeface="Times New Roman"/>
                <a:sym typeface="Times New Roman"/>
              </a:rPr>
              <a:t>Step 1:</a:t>
            </a:r>
            <a:endParaRPr b="1" i="0" sz="2000" u="sng" cap="none" strike="noStrike">
              <a:highlight>
                <a:srgbClr val="FFFFFE"/>
              </a:highlight>
              <a:latin typeface="Times New Roman"/>
              <a:ea typeface="Times New Roman"/>
              <a:cs typeface="Times New Roman"/>
              <a:sym typeface="Times New Roman"/>
            </a:endParaRPr>
          </a:p>
          <a:p>
            <a:pPr indent="0" lvl="0" marL="0" marR="0" rtl="0" algn="l">
              <a:lnSpc>
                <a:spcPct val="135714"/>
              </a:lnSpc>
              <a:spcBef>
                <a:spcPts val="0"/>
              </a:spcBef>
              <a:spcAft>
                <a:spcPts val="0"/>
              </a:spcAft>
              <a:buClr>
                <a:srgbClr val="000000"/>
              </a:buClr>
              <a:buSzPts val="2000"/>
              <a:buFont typeface="Arial"/>
              <a:buNone/>
            </a:pPr>
            <a:r>
              <a:rPr b="1" lang="en-US" sz="2000">
                <a:highlight>
                  <a:srgbClr val="FFFFFE"/>
                </a:highlight>
                <a:latin typeface="Times New Roman"/>
                <a:ea typeface="Times New Roman"/>
                <a:cs typeface="Times New Roman"/>
                <a:sym typeface="Times New Roman"/>
              </a:rPr>
              <a:t>Drop duplicates</a:t>
            </a:r>
            <a:endParaRPr b="1" sz="2000">
              <a:highlight>
                <a:srgbClr val="FFFFFE"/>
              </a:highlight>
              <a:latin typeface="Times New Roman"/>
              <a:ea typeface="Times New Roman"/>
              <a:cs typeface="Times New Roman"/>
              <a:sym typeface="Times New Roman"/>
            </a:endParaRPr>
          </a:p>
          <a:p>
            <a:pPr indent="-342900" lvl="0" marL="457200" marR="0" rtl="0" algn="l">
              <a:lnSpc>
                <a:spcPct val="135714"/>
              </a:lnSpc>
              <a:spcBef>
                <a:spcPts val="0"/>
              </a:spcBef>
              <a:spcAft>
                <a:spcPts val="0"/>
              </a:spcAft>
              <a:buClr>
                <a:srgbClr val="666666"/>
              </a:buClr>
              <a:buSzPts val="1800"/>
              <a:buFont typeface="Times New Roman"/>
              <a:buChar char="●"/>
            </a:pPr>
            <a:r>
              <a:rPr lang="en-US" sz="1800">
                <a:solidFill>
                  <a:srgbClr val="666666"/>
                </a:solidFill>
                <a:highlight>
                  <a:srgbClr val="FFFFFE"/>
                </a:highlight>
                <a:latin typeface="Times New Roman"/>
                <a:ea typeface="Times New Roman"/>
                <a:cs typeface="Times New Roman"/>
                <a:sym typeface="Times New Roman"/>
              </a:rPr>
              <a:t>Set </a:t>
            </a:r>
            <a:r>
              <a:rPr lang="en-US" sz="1800">
                <a:highlight>
                  <a:srgbClr val="FFFFFE"/>
                </a:highlight>
                <a:latin typeface="Times New Roman"/>
                <a:ea typeface="Times New Roman"/>
                <a:cs typeface="Times New Roman"/>
                <a:sym typeface="Times New Roman"/>
              </a:rPr>
              <a:t>“DocumentNo”</a:t>
            </a:r>
            <a:r>
              <a:rPr lang="en-US" sz="1800">
                <a:solidFill>
                  <a:srgbClr val="666666"/>
                </a:solidFill>
                <a:highlight>
                  <a:srgbClr val="FFFFFE"/>
                </a:highlight>
                <a:latin typeface="Times New Roman"/>
                <a:ea typeface="Times New Roman"/>
                <a:cs typeface="Times New Roman"/>
                <a:sym typeface="Times New Roman"/>
              </a:rPr>
              <a:t> as the index, leading to finding 2 duplicated records having possibly wrong data</a:t>
            </a:r>
            <a:endParaRPr sz="1800">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163" name="Google Shape;163;p4"/>
          <p:cNvSpPr txBox="1"/>
          <p:nvPr/>
        </p:nvSpPr>
        <p:spPr>
          <a:xfrm>
            <a:off x="3992725" y="863475"/>
            <a:ext cx="3000000" cy="21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b="1" lang="en-US" sz="2000" u="sng">
                <a:solidFill>
                  <a:schemeClr val="dk1"/>
                </a:solidFill>
                <a:latin typeface="Times New Roman"/>
                <a:ea typeface="Times New Roman"/>
                <a:cs typeface="Times New Roman"/>
                <a:sym typeface="Times New Roman"/>
              </a:rPr>
              <a:t>Step 2:</a:t>
            </a:r>
            <a:endParaRPr b="1" sz="20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Convert data type</a:t>
            </a:r>
            <a:endParaRPr b="1" sz="20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sz="1800">
                <a:latin typeface="Times New Roman"/>
                <a:ea typeface="Times New Roman"/>
                <a:cs typeface="Times New Roman"/>
                <a:sym typeface="Times New Roman"/>
              </a:rPr>
              <a:t>“Amount”</a:t>
            </a:r>
            <a:r>
              <a:rPr lang="en-US" sz="1800">
                <a:solidFill>
                  <a:srgbClr val="666666"/>
                </a:solidFill>
                <a:latin typeface="Times New Roman"/>
                <a:ea typeface="Times New Roman"/>
                <a:cs typeface="Times New Roman"/>
                <a:sym typeface="Times New Roman"/>
              </a:rPr>
              <a:t>: str. to float</a:t>
            </a:r>
            <a:endParaRPr sz="1800">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sz="1800">
                <a:latin typeface="Times New Roman"/>
                <a:ea typeface="Times New Roman"/>
                <a:cs typeface="Times New Roman"/>
                <a:sym typeface="Times New Roman"/>
              </a:rPr>
              <a:t>“Doc. Date”</a:t>
            </a:r>
            <a:r>
              <a:rPr lang="en-US" sz="1800">
                <a:solidFill>
                  <a:srgbClr val="666666"/>
                </a:solidFill>
                <a:latin typeface="Times New Roman"/>
                <a:ea typeface="Times New Roman"/>
                <a:cs typeface="Times New Roman"/>
                <a:sym typeface="Times New Roman"/>
              </a:rPr>
              <a:t> &amp; “Net due dt.”: str. to datetime</a:t>
            </a:r>
            <a:endParaRPr>
              <a:solidFill>
                <a:srgbClr val="666666"/>
              </a:solidFill>
            </a:endParaRPr>
          </a:p>
        </p:txBody>
      </p:sp>
      <p:sp>
        <p:nvSpPr>
          <p:cNvPr id="164" name="Google Shape;164;p4"/>
          <p:cNvSpPr txBox="1"/>
          <p:nvPr/>
        </p:nvSpPr>
        <p:spPr>
          <a:xfrm>
            <a:off x="7445825" y="863475"/>
            <a:ext cx="4445400" cy="23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b="1" lang="en-US" sz="2000" u="sng">
                <a:solidFill>
                  <a:schemeClr val="dk1"/>
                </a:solidFill>
                <a:latin typeface="Times New Roman"/>
                <a:ea typeface="Times New Roman"/>
                <a:cs typeface="Times New Roman"/>
                <a:sym typeface="Times New Roman"/>
              </a:rPr>
              <a:t>Step 3:</a:t>
            </a:r>
            <a:endParaRPr b="1" sz="2000" u="sng">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Drop columns</a:t>
            </a:r>
            <a:endParaRPr b="1" sz="20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sz="1800">
                <a:latin typeface="Times New Roman"/>
                <a:ea typeface="Times New Roman"/>
                <a:cs typeface="Times New Roman"/>
                <a:sym typeface="Times New Roman"/>
              </a:rPr>
              <a:t>“Customer Group”:</a:t>
            </a:r>
            <a:r>
              <a:rPr lang="en-US" sz="1800">
                <a:solidFill>
                  <a:srgbClr val="666666"/>
                </a:solidFill>
                <a:latin typeface="Times New Roman"/>
                <a:ea typeface="Times New Roman"/>
                <a:cs typeface="Times New Roman"/>
                <a:sym typeface="Times New Roman"/>
              </a:rPr>
              <a:t> All are “Wholesaler”</a:t>
            </a:r>
            <a:endParaRPr sz="1800">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sz="1800">
                <a:latin typeface="Times New Roman"/>
                <a:ea typeface="Times New Roman"/>
                <a:cs typeface="Times New Roman"/>
                <a:sym typeface="Times New Roman"/>
              </a:rPr>
              <a:t>“Pstng Date”</a:t>
            </a:r>
            <a:r>
              <a:rPr lang="en-US" sz="1800">
                <a:solidFill>
                  <a:srgbClr val="666666"/>
                </a:solidFill>
                <a:latin typeface="Times New Roman"/>
                <a:ea typeface="Times New Roman"/>
                <a:cs typeface="Times New Roman"/>
                <a:sym typeface="Times New Roman"/>
              </a:rPr>
              <a:t>: Identical to “Doc. Date”</a:t>
            </a:r>
            <a:endParaRPr sz="1800">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sz="1800">
                <a:latin typeface="Times New Roman"/>
                <a:ea typeface="Times New Roman"/>
                <a:cs typeface="Times New Roman"/>
                <a:sym typeface="Times New Roman"/>
              </a:rPr>
              <a:t>“Clearing Date”</a:t>
            </a:r>
            <a:r>
              <a:rPr lang="en-US" sz="1800">
                <a:solidFill>
                  <a:srgbClr val="666666"/>
                </a:solidFill>
                <a:latin typeface="Times New Roman"/>
                <a:ea typeface="Times New Roman"/>
                <a:cs typeface="Times New Roman"/>
                <a:sym typeface="Times New Roman"/>
              </a:rPr>
              <a:t>: Duplicated information with random numbers</a:t>
            </a:r>
            <a:endParaRPr sz="1800">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sz="1800">
                <a:latin typeface="Times New Roman"/>
                <a:ea typeface="Times New Roman"/>
                <a:cs typeface="Times New Roman"/>
                <a:sym typeface="Times New Roman"/>
              </a:rPr>
              <a:t>“City”</a:t>
            </a:r>
            <a:r>
              <a:rPr lang="en-US" sz="1800">
                <a:solidFill>
                  <a:srgbClr val="666666"/>
                </a:solidFill>
                <a:latin typeface="Times New Roman"/>
                <a:ea typeface="Times New Roman"/>
                <a:cs typeface="Times New Roman"/>
                <a:sym typeface="Times New Roman"/>
              </a:rPr>
              <a:t>: Too many categories</a:t>
            </a:r>
            <a:endParaRPr sz="1800">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sz="1800">
                <a:latin typeface="Times New Roman"/>
                <a:ea typeface="Times New Roman"/>
                <a:cs typeface="Times New Roman"/>
                <a:sym typeface="Times New Roman"/>
              </a:rPr>
              <a:t>“ZIPCODE”</a:t>
            </a:r>
            <a:r>
              <a:rPr lang="en-US" sz="1800">
                <a:solidFill>
                  <a:srgbClr val="666666"/>
                </a:solidFill>
                <a:latin typeface="Times New Roman"/>
                <a:ea typeface="Times New Roman"/>
                <a:cs typeface="Times New Roman"/>
                <a:sym typeface="Times New Roman"/>
              </a:rPr>
              <a:t>: Too many categories</a:t>
            </a:r>
            <a:endParaRPr>
              <a:solidFill>
                <a:srgbClr val="666666"/>
              </a:solidFill>
            </a:endParaRPr>
          </a:p>
        </p:txBody>
      </p:sp>
      <p:pic>
        <p:nvPicPr>
          <p:cNvPr id="165" name="Google Shape;165;p4"/>
          <p:cNvPicPr preferRelativeResize="0"/>
          <p:nvPr/>
        </p:nvPicPr>
        <p:blipFill>
          <a:blip r:embed="rId6">
            <a:alphaModFix/>
          </a:blip>
          <a:stretch>
            <a:fillRect/>
          </a:stretch>
        </p:blipFill>
        <p:spPr>
          <a:xfrm>
            <a:off x="953875" y="3429075"/>
            <a:ext cx="10186277" cy="312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ga9b35204fd_1_6"/>
          <p:cNvGrpSpPr/>
          <p:nvPr/>
        </p:nvGrpSpPr>
        <p:grpSpPr>
          <a:xfrm>
            <a:off x="3517888" y="2783859"/>
            <a:ext cx="5156233" cy="1290285"/>
            <a:chOff x="1686050" y="3027525"/>
            <a:chExt cx="2853319" cy="714009"/>
          </a:xfrm>
        </p:grpSpPr>
        <p:pic>
          <p:nvPicPr>
            <p:cNvPr descr="Genpact | Transformation Happens Here" id="171" name="Google Shape;171;ga9b35204fd_1_6"/>
            <p:cNvPicPr preferRelativeResize="0"/>
            <p:nvPr/>
          </p:nvPicPr>
          <p:blipFill rotWithShape="1">
            <a:blip r:embed="rId3">
              <a:alphaModFix/>
            </a:blip>
            <a:srcRect b="6616" l="5500" r="76582" t="53828"/>
            <a:stretch/>
          </p:blipFill>
          <p:spPr>
            <a:xfrm>
              <a:off x="1686050" y="3027525"/>
              <a:ext cx="618999" cy="714009"/>
            </a:xfrm>
            <a:prstGeom prst="rect">
              <a:avLst/>
            </a:prstGeom>
            <a:noFill/>
            <a:ln>
              <a:noFill/>
            </a:ln>
          </p:spPr>
        </p:pic>
        <p:sp>
          <p:nvSpPr>
            <p:cNvPr id="172" name="Google Shape;172;ga9b35204fd_1_6"/>
            <p:cNvSpPr txBox="1"/>
            <p:nvPr/>
          </p:nvSpPr>
          <p:spPr>
            <a:xfrm>
              <a:off x="2272569" y="3212307"/>
              <a:ext cx="2266800" cy="47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dk1"/>
                  </a:solidFill>
                  <a:latin typeface="Teko"/>
                  <a:ea typeface="Teko"/>
                  <a:cs typeface="Teko"/>
                  <a:sym typeface="Teko"/>
                </a:rPr>
                <a:t>    Exploring the Issues</a:t>
              </a:r>
              <a:endParaRPr b="0" i="0" sz="3700" u="none" cap="none" strike="noStrike">
                <a:solidFill>
                  <a:schemeClr val="dk1"/>
                </a:solidFill>
                <a:latin typeface="Teko"/>
                <a:ea typeface="Teko"/>
                <a:cs typeface="Teko"/>
                <a:sym typeface="Tek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ga9b35204fd_2_22"/>
          <p:cNvPicPr preferRelativeResize="0"/>
          <p:nvPr/>
        </p:nvPicPr>
        <p:blipFill rotWithShape="1">
          <a:blip r:embed="rId3">
            <a:alphaModFix/>
          </a:blip>
          <a:srcRect b="0" l="0" r="0" t="0"/>
          <a:stretch/>
        </p:blipFill>
        <p:spPr>
          <a:xfrm>
            <a:off x="441150" y="1140725"/>
            <a:ext cx="7841925" cy="5155750"/>
          </a:xfrm>
          <a:prstGeom prst="rect">
            <a:avLst/>
          </a:prstGeom>
          <a:noFill/>
          <a:ln>
            <a:noFill/>
          </a:ln>
        </p:spPr>
      </p:pic>
      <p:grpSp>
        <p:nvGrpSpPr>
          <p:cNvPr id="178" name="Google Shape;178;ga9b35204fd_2_22"/>
          <p:cNvGrpSpPr/>
          <p:nvPr/>
        </p:nvGrpSpPr>
        <p:grpSpPr>
          <a:xfrm>
            <a:off x="8861116" y="125197"/>
            <a:ext cx="3083376" cy="408553"/>
            <a:chOff x="202885" y="144249"/>
            <a:chExt cx="4446108" cy="598701"/>
          </a:xfrm>
        </p:grpSpPr>
        <p:pic>
          <p:nvPicPr>
            <p:cNvPr descr="Genpact - Wikipedia" id="179" name="Google Shape;179;ga9b35204fd_2_22"/>
            <p:cNvPicPr preferRelativeResize="0"/>
            <p:nvPr/>
          </p:nvPicPr>
          <p:blipFill rotWithShape="1">
            <a:blip r:embed="rId4">
              <a:alphaModFix/>
            </a:blip>
            <a:srcRect b="0" l="0" r="0" t="0"/>
            <a:stretch/>
          </p:blipFill>
          <p:spPr>
            <a:xfrm>
              <a:off x="202885" y="144249"/>
              <a:ext cx="1624416" cy="598701"/>
            </a:xfrm>
            <a:prstGeom prst="rect">
              <a:avLst/>
            </a:prstGeom>
            <a:noFill/>
            <a:ln>
              <a:noFill/>
            </a:ln>
          </p:spPr>
        </p:pic>
        <p:pic>
          <p:nvPicPr>
            <p:cNvPr descr="Video Conferencing, Web Conferencing, Online Meetings, Screen Sharing - Zoom" id="180" name="Google Shape;180;ga9b35204fd_2_22"/>
            <p:cNvPicPr preferRelativeResize="0"/>
            <p:nvPr/>
          </p:nvPicPr>
          <p:blipFill rotWithShape="1">
            <a:blip r:embed="rId5">
              <a:alphaModFix/>
            </a:blip>
            <a:srcRect b="0" l="0" r="0" t="0"/>
            <a:stretch/>
          </p:blipFill>
          <p:spPr>
            <a:xfrm>
              <a:off x="2204720" y="144249"/>
              <a:ext cx="2444273" cy="485671"/>
            </a:xfrm>
            <a:prstGeom prst="rect">
              <a:avLst/>
            </a:prstGeom>
            <a:noFill/>
            <a:ln>
              <a:noFill/>
            </a:ln>
          </p:spPr>
        </p:pic>
        <p:sp>
          <p:nvSpPr>
            <p:cNvPr id="181" name="Google Shape;181;ga9b35204fd_2_22"/>
            <p:cNvSpPr txBox="1"/>
            <p:nvPr/>
          </p:nvSpPr>
          <p:spPr>
            <a:xfrm>
              <a:off x="1827300" y="161580"/>
              <a:ext cx="357000" cy="450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eko"/>
                  <a:ea typeface="Teko"/>
                  <a:cs typeface="Teko"/>
                  <a:sym typeface="Teko"/>
                </a:rPr>
                <a:t>×</a:t>
              </a:r>
              <a:endParaRPr b="1" i="0" sz="1400" u="none" cap="none" strike="noStrike">
                <a:solidFill>
                  <a:schemeClr val="dk1"/>
                </a:solidFill>
                <a:latin typeface="Teko"/>
                <a:ea typeface="Teko"/>
                <a:cs typeface="Teko"/>
                <a:sym typeface="Teko"/>
              </a:endParaRPr>
            </a:p>
          </p:txBody>
        </p:sp>
      </p:grpSp>
      <p:cxnSp>
        <p:nvCxnSpPr>
          <p:cNvPr id="182" name="Google Shape;182;ga9b35204fd_2_22"/>
          <p:cNvCxnSpPr/>
          <p:nvPr/>
        </p:nvCxnSpPr>
        <p:spPr>
          <a:xfrm>
            <a:off x="0" y="733425"/>
            <a:ext cx="5810400" cy="0"/>
          </a:xfrm>
          <a:prstGeom prst="straightConnector1">
            <a:avLst/>
          </a:prstGeom>
          <a:noFill/>
          <a:ln cap="flat" cmpd="sng" w="9525">
            <a:solidFill>
              <a:srgbClr val="002060"/>
            </a:solidFill>
            <a:prstDash val="solid"/>
            <a:miter lim="800000"/>
            <a:headEnd len="sm" w="sm" type="none"/>
            <a:tailEnd len="sm" w="sm" type="none"/>
          </a:ln>
        </p:spPr>
      </p:cxnSp>
      <p:grpSp>
        <p:nvGrpSpPr>
          <p:cNvPr id="183" name="Google Shape;183;ga9b35204fd_2_22"/>
          <p:cNvGrpSpPr/>
          <p:nvPr/>
        </p:nvGrpSpPr>
        <p:grpSpPr>
          <a:xfrm>
            <a:off x="244907" y="23167"/>
            <a:ext cx="5225217" cy="650462"/>
            <a:chOff x="1686050" y="3027525"/>
            <a:chExt cx="5355901" cy="714009"/>
          </a:xfrm>
        </p:grpSpPr>
        <p:pic>
          <p:nvPicPr>
            <p:cNvPr descr="Genpact | Transformation Happens Here" id="184" name="Google Shape;184;ga9b35204fd_2_22"/>
            <p:cNvPicPr preferRelativeResize="0"/>
            <p:nvPr/>
          </p:nvPicPr>
          <p:blipFill rotWithShape="1">
            <a:blip r:embed="rId6">
              <a:alphaModFix/>
            </a:blip>
            <a:srcRect b="6616" l="5500" r="76582" t="53828"/>
            <a:stretch/>
          </p:blipFill>
          <p:spPr>
            <a:xfrm>
              <a:off x="1686050" y="3027525"/>
              <a:ext cx="618999" cy="714009"/>
            </a:xfrm>
            <a:prstGeom prst="rect">
              <a:avLst/>
            </a:prstGeom>
            <a:noFill/>
            <a:ln>
              <a:noFill/>
            </a:ln>
          </p:spPr>
        </p:pic>
        <p:sp>
          <p:nvSpPr>
            <p:cNvPr id="185" name="Google Shape;185;ga9b35204fd_2_22"/>
            <p:cNvSpPr txBox="1"/>
            <p:nvPr/>
          </p:nvSpPr>
          <p:spPr>
            <a:xfrm>
              <a:off x="2272551" y="3212331"/>
              <a:ext cx="4769400" cy="5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Teko"/>
                  <a:ea typeface="Teko"/>
                  <a:cs typeface="Teko"/>
                  <a:sym typeface="Teko"/>
                </a:rPr>
                <a:t>Exploratory Data Analysis (EDA)</a:t>
              </a:r>
              <a:endParaRPr b="0" i="0" sz="2500" u="none" cap="none" strike="noStrike">
                <a:solidFill>
                  <a:schemeClr val="dk1"/>
                </a:solidFill>
                <a:latin typeface="Teko"/>
                <a:ea typeface="Teko"/>
                <a:cs typeface="Teko"/>
                <a:sym typeface="Teko"/>
              </a:endParaRPr>
            </a:p>
          </p:txBody>
        </p:sp>
      </p:grpSp>
      <p:sp>
        <p:nvSpPr>
          <p:cNvPr id="186" name="Google Shape;186;ga9b35204fd_2_22"/>
          <p:cNvSpPr txBox="1"/>
          <p:nvPr/>
        </p:nvSpPr>
        <p:spPr>
          <a:xfrm>
            <a:off x="8283075" y="2752475"/>
            <a:ext cx="4001400" cy="1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3D85C6"/>
                </a:solidFill>
                <a:latin typeface="Times New Roman"/>
                <a:ea typeface="Times New Roman"/>
                <a:cs typeface="Times New Roman"/>
                <a:sym typeface="Times New Roman"/>
              </a:rPr>
              <a:t>Who</a:t>
            </a:r>
            <a:r>
              <a:rPr b="1" i="0" lang="en-US" sz="3000" u="none" cap="none" strike="noStrike">
                <a:solidFill>
                  <a:schemeClr val="dk1"/>
                </a:solidFill>
                <a:latin typeface="Times New Roman"/>
                <a:ea typeface="Times New Roman"/>
                <a:cs typeface="Times New Roman"/>
                <a:sym typeface="Times New Roman"/>
              </a:rPr>
              <a:t> </a:t>
            </a:r>
            <a:endParaRPr b="1"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3000" u="none" cap="none" strike="noStrike">
                <a:solidFill>
                  <a:schemeClr val="dk1"/>
                </a:solidFill>
                <a:latin typeface="Times New Roman"/>
                <a:ea typeface="Times New Roman"/>
                <a:cs typeface="Times New Roman"/>
                <a:sym typeface="Times New Roman"/>
              </a:rPr>
              <a:t>contributes to overdue?</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D85C6"/>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2020-11-11T20:44:20Z</dcterms:created>
  <dc:creator>Rong Sun</dc:creator>
</cp:coreProperties>
</file>