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4630400" cy="8229600"/>
  <p:notesSz cx="8229600" cy="14630400"/>
  <p:embeddedFontLst>
    <p:embeddedFont>
      <p:font typeface="Patrick Hand" panose="020F0502020204030204" pitchFamily="2" charset="0"/>
      <p:regular r:id="rId11"/>
    </p:embeddedFont>
  </p:embeddedFontLst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224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2494598"/>
            <a:ext cx="4937760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Proyecto Biblioteca</a:t>
            </a:r>
            <a:endParaRPr lang="en-US" sz="3850" dirty="0"/>
          </a:p>
        </p:txBody>
      </p:sp>
      <p:sp>
        <p:nvSpPr>
          <p:cNvPr id="4" name="Text 1"/>
          <p:cNvSpPr/>
          <p:nvPr/>
        </p:nvSpPr>
        <p:spPr>
          <a:xfrm>
            <a:off x="864037" y="3481983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192417-192428-192409-192427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864037" y="4154686"/>
            <a:ext cx="7415927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Este proyecto es una aplicación de gestión de biblioteca que permite gestionar usuarios, libros y préstamos. Está implementado en Java utilizando la librería FlatLaf y Swing para la interfaz gráfica, y conecta a una base de datos MySQL para almacenar los usuarios y libros.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318742"/>
            <a:ext cx="4937760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Motivación y objetivos</a:t>
            </a:r>
            <a:endParaRPr lang="en-US" sz="3850" dirty="0"/>
          </a:p>
        </p:txBody>
      </p:sp>
      <p:sp>
        <p:nvSpPr>
          <p:cNvPr id="3" name="Text 1"/>
          <p:cNvSpPr/>
          <p:nvPr/>
        </p:nvSpPr>
        <p:spPr>
          <a:xfrm>
            <a:off x="864037" y="3552944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Simplificar tareas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4108371"/>
            <a:ext cx="3898821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Automatizar las tareas diarias de la biblioteca, como el registro de usuarios, la gestión de libros y el seguimiento de préstamos.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695" y="3552944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Mejorar la eficiencia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5372695" y="4108371"/>
            <a:ext cx="389882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Optimizar el acceso a la información y a los recursos, agilizando los procesos de consulta y préstamo.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552944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Ampliar el alcance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9881354" y="4108371"/>
            <a:ext cx="389882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Facilitar el acceso a la información y a los servicios de la biblioteca a un público más amplio.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775698"/>
            <a:ext cx="4937760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Tecnologías utilizadas</a:t>
            </a:r>
            <a:endParaRPr lang="en-US" sz="3850" dirty="0"/>
          </a:p>
        </p:txBody>
      </p:sp>
      <p:sp>
        <p:nvSpPr>
          <p:cNvPr id="4" name="Shape 1"/>
          <p:cNvSpPr/>
          <p:nvPr/>
        </p:nvSpPr>
        <p:spPr>
          <a:xfrm>
            <a:off x="864037" y="3040737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5" name="Text 2"/>
          <p:cNvSpPr/>
          <p:nvPr/>
        </p:nvSpPr>
        <p:spPr>
          <a:xfrm>
            <a:off x="1087874" y="3170277"/>
            <a:ext cx="107633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1666280" y="3040737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Java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1666280" y="3497461"/>
            <a:ext cx="2782372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El lenguaje de programación principal para el desarrollo de la aplicación.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4695468" y="3040737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9" name="Text 6"/>
          <p:cNvSpPr/>
          <p:nvPr/>
        </p:nvSpPr>
        <p:spPr>
          <a:xfrm>
            <a:off x="4903827" y="3170277"/>
            <a:ext cx="138708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2300" dirty="0"/>
          </a:p>
        </p:txBody>
      </p:sp>
      <p:sp>
        <p:nvSpPr>
          <p:cNvPr id="10" name="Text 7"/>
          <p:cNvSpPr/>
          <p:nvPr/>
        </p:nvSpPr>
        <p:spPr>
          <a:xfrm>
            <a:off x="5497711" y="3040737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FlatLaf</a:t>
            </a:r>
            <a:endParaRPr lang="en-US" sz="1900" dirty="0"/>
          </a:p>
        </p:txBody>
      </p:sp>
      <p:sp>
        <p:nvSpPr>
          <p:cNvPr id="11" name="Text 8"/>
          <p:cNvSpPr/>
          <p:nvPr/>
        </p:nvSpPr>
        <p:spPr>
          <a:xfrm>
            <a:off x="5497711" y="3497461"/>
            <a:ext cx="2782372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La librería Java que proporciona la interfaz gráfica de usuario.</a:t>
            </a:r>
            <a:endParaRPr lang="en-US" sz="1900" dirty="0"/>
          </a:p>
        </p:txBody>
      </p:sp>
      <p:sp>
        <p:nvSpPr>
          <p:cNvPr id="12" name="Shape 9"/>
          <p:cNvSpPr/>
          <p:nvPr/>
        </p:nvSpPr>
        <p:spPr>
          <a:xfrm>
            <a:off x="864037" y="5207079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13" name="Text 10"/>
          <p:cNvSpPr/>
          <p:nvPr/>
        </p:nvSpPr>
        <p:spPr>
          <a:xfrm>
            <a:off x="1075373" y="5336619"/>
            <a:ext cx="132755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2300" dirty="0"/>
          </a:p>
        </p:txBody>
      </p:sp>
      <p:sp>
        <p:nvSpPr>
          <p:cNvPr id="14" name="Text 11"/>
          <p:cNvSpPr/>
          <p:nvPr/>
        </p:nvSpPr>
        <p:spPr>
          <a:xfrm>
            <a:off x="1666280" y="5207079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MySQL</a:t>
            </a:r>
            <a:endParaRPr lang="en-US" sz="1900" dirty="0"/>
          </a:p>
        </p:txBody>
      </p:sp>
      <p:sp>
        <p:nvSpPr>
          <p:cNvPr id="15" name="Text 12"/>
          <p:cNvSpPr/>
          <p:nvPr/>
        </p:nvSpPr>
        <p:spPr>
          <a:xfrm>
            <a:off x="1666280" y="5663803"/>
            <a:ext cx="661368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El sistema de gestión de bases de datos que almacena los datos de usuarios y libros.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0207" y="868561"/>
            <a:ext cx="4001691" cy="5001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900"/>
              </a:lnSpc>
              <a:buNone/>
            </a:pPr>
            <a:r>
              <a:rPr lang="en-US" sz="3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Módulos principales</a:t>
            </a:r>
            <a:endParaRPr lang="en-US" sz="31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07" y="1668780"/>
            <a:ext cx="500182" cy="50018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00207" y="2368987"/>
            <a:ext cx="2000845" cy="2501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Gestión de usuarios</a:t>
            </a:r>
            <a:endParaRPr lang="en-US" sz="1550" dirty="0"/>
          </a:p>
        </p:txBody>
      </p:sp>
      <p:sp>
        <p:nvSpPr>
          <p:cNvPr id="6" name="Text 2"/>
          <p:cNvSpPr/>
          <p:nvPr/>
        </p:nvSpPr>
        <p:spPr>
          <a:xfrm>
            <a:off x="700207" y="2739152"/>
            <a:ext cx="7743587" cy="320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Registrar y gestionar información de los usuarios, como nombre, ID, correo electrónico y permisos.</a:t>
            </a:r>
            <a:endParaRPr lang="en-US" sz="15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207" y="3659505"/>
            <a:ext cx="500182" cy="50018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00207" y="4359712"/>
            <a:ext cx="2000845" cy="2501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Gestión de libros</a:t>
            </a:r>
            <a:endParaRPr lang="en-US" sz="1550" dirty="0"/>
          </a:p>
        </p:txBody>
      </p:sp>
      <p:sp>
        <p:nvSpPr>
          <p:cNvPr id="9" name="Text 4"/>
          <p:cNvSpPr/>
          <p:nvPr/>
        </p:nvSpPr>
        <p:spPr>
          <a:xfrm>
            <a:off x="700207" y="4729877"/>
            <a:ext cx="7743587" cy="6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Registrar y gestionar información de los libros, como título, autor, ISBN, fecha de publicación y disponibilidad.</a:t>
            </a:r>
            <a:endParaRPr lang="en-US" sz="15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07" y="5970389"/>
            <a:ext cx="500182" cy="50018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00207" y="6670596"/>
            <a:ext cx="2000845" cy="2501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Gestión de préstamos</a:t>
            </a:r>
            <a:endParaRPr lang="en-US" sz="1550" dirty="0"/>
          </a:p>
        </p:txBody>
      </p:sp>
      <p:sp>
        <p:nvSpPr>
          <p:cNvPr id="12" name="Text 6"/>
          <p:cNvSpPr/>
          <p:nvPr/>
        </p:nvSpPr>
        <p:spPr>
          <a:xfrm>
            <a:off x="700207" y="7040761"/>
            <a:ext cx="7743587" cy="320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Realizar el préstamo de libros a los usuarios, registrar la fecha de préstamo y la fecha de devolución.</a:t>
            </a:r>
            <a:endParaRPr lang="en-US" sz="1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80415" y="545425"/>
            <a:ext cx="3965972" cy="495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900"/>
              </a:lnSpc>
              <a:buNone/>
            </a:pPr>
            <a:r>
              <a:rPr lang="en-US" sz="31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Gestión de usuarios</a:t>
            </a:r>
            <a:endParaRPr lang="en-US" sz="31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415" y="1338501"/>
            <a:ext cx="991433" cy="158638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69267" y="1536740"/>
            <a:ext cx="1982986" cy="2478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Registro</a:t>
            </a:r>
            <a:endParaRPr lang="en-US" sz="1550" dirty="0"/>
          </a:p>
        </p:txBody>
      </p:sp>
      <p:sp>
        <p:nvSpPr>
          <p:cNvPr id="6" name="Text 2"/>
          <p:cNvSpPr/>
          <p:nvPr/>
        </p:nvSpPr>
        <p:spPr>
          <a:xfrm>
            <a:off x="7469267" y="1903571"/>
            <a:ext cx="6467118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Crear nuevos usuarios en la base de datos.</a:t>
            </a:r>
            <a:endParaRPr lang="en-US" sz="15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415" y="2924889"/>
            <a:ext cx="991433" cy="158638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69267" y="3123128"/>
            <a:ext cx="1982986" cy="2478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Actualización</a:t>
            </a:r>
            <a:endParaRPr lang="en-US" sz="1550" dirty="0"/>
          </a:p>
        </p:txBody>
      </p:sp>
      <p:sp>
        <p:nvSpPr>
          <p:cNvPr id="9" name="Text 4"/>
          <p:cNvSpPr/>
          <p:nvPr/>
        </p:nvSpPr>
        <p:spPr>
          <a:xfrm>
            <a:off x="7469267" y="3489960"/>
            <a:ext cx="6467118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Modificar la información de usuarios existentes.</a:t>
            </a:r>
            <a:endParaRPr lang="en-US" sz="15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0415" y="4511278"/>
            <a:ext cx="991433" cy="158638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69267" y="4709517"/>
            <a:ext cx="1982986" cy="2478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Eliminación</a:t>
            </a:r>
            <a:endParaRPr lang="en-US" sz="1550" dirty="0"/>
          </a:p>
        </p:txBody>
      </p:sp>
      <p:sp>
        <p:nvSpPr>
          <p:cNvPr id="12" name="Text 6"/>
          <p:cNvSpPr/>
          <p:nvPr/>
        </p:nvSpPr>
        <p:spPr>
          <a:xfrm>
            <a:off x="7469267" y="5076349"/>
            <a:ext cx="6467118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Eliminar usuarios de la base de datos.</a:t>
            </a:r>
            <a:endParaRPr lang="en-US" sz="15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0415" y="6097667"/>
            <a:ext cx="991433" cy="1586389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469267" y="6295906"/>
            <a:ext cx="1982986" cy="2478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Búsqueda</a:t>
            </a:r>
            <a:endParaRPr lang="en-US" sz="1550" dirty="0"/>
          </a:p>
        </p:txBody>
      </p:sp>
      <p:sp>
        <p:nvSpPr>
          <p:cNvPr id="15" name="Text 8"/>
          <p:cNvSpPr/>
          <p:nvPr/>
        </p:nvSpPr>
        <p:spPr>
          <a:xfrm>
            <a:off x="7469267" y="6662738"/>
            <a:ext cx="6467118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Buscar usuarios por nombre, ID o correo electrónico.</a:t>
            </a:r>
            <a:endParaRPr lang="en-US" sz="15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4979" y="592217"/>
            <a:ext cx="4303990" cy="537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200"/>
              </a:lnSpc>
              <a:buNone/>
            </a:pPr>
            <a:r>
              <a:rPr lang="en-US" sz="33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Gestión de préstamos</a:t>
            </a:r>
            <a:endParaRPr lang="en-US" sz="33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521" y="1560433"/>
            <a:ext cx="1292900" cy="11724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01095" y="2075021"/>
            <a:ext cx="97750" cy="4302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1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2100" dirty="0"/>
          </a:p>
        </p:txBody>
      </p:sp>
      <p:sp>
        <p:nvSpPr>
          <p:cNvPr id="5" name="Text 2"/>
          <p:cNvSpPr/>
          <p:nvPr/>
        </p:nvSpPr>
        <p:spPr>
          <a:xfrm>
            <a:off x="4911566" y="1775579"/>
            <a:ext cx="2151936" cy="2688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Solicitar préstamo</a:t>
            </a:r>
            <a:endParaRPr lang="en-US" sz="1650" dirty="0"/>
          </a:p>
        </p:txBody>
      </p:sp>
      <p:sp>
        <p:nvSpPr>
          <p:cNvPr id="6" name="Text 3"/>
          <p:cNvSpPr/>
          <p:nvPr/>
        </p:nvSpPr>
        <p:spPr>
          <a:xfrm>
            <a:off x="4911566" y="2173486"/>
            <a:ext cx="3844290" cy="344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Los usuarios pueden solicitar préstamos de libros.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4750118" y="2744391"/>
            <a:ext cx="9041487" cy="15240"/>
          </a:xfrm>
          <a:prstGeom prst="roundRect">
            <a:avLst>
              <a:gd name="adj" fmla="val 593085"/>
            </a:avLst>
          </a:prstGeom>
          <a:solidFill>
            <a:srgbClr val="CCCCCC"/>
          </a:solidFill>
          <a:ln/>
        </p:spPr>
        <p:txBody>
          <a:bodyPr/>
          <a:lstStyle/>
          <a:p>
            <a:endParaRPr lang="es-CO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011" y="2786539"/>
            <a:ext cx="2585918" cy="117240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86927" y="3157538"/>
            <a:ext cx="125968" cy="4302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1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2100" dirty="0"/>
          </a:p>
        </p:txBody>
      </p:sp>
      <p:sp>
        <p:nvSpPr>
          <p:cNvPr id="10" name="Text 6"/>
          <p:cNvSpPr/>
          <p:nvPr/>
        </p:nvSpPr>
        <p:spPr>
          <a:xfrm>
            <a:off x="5558076" y="3001685"/>
            <a:ext cx="2151936" cy="2688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Aprobar préstamo</a:t>
            </a:r>
            <a:endParaRPr lang="en-US" sz="1650" dirty="0"/>
          </a:p>
        </p:txBody>
      </p:sp>
      <p:sp>
        <p:nvSpPr>
          <p:cNvPr id="11" name="Text 7"/>
          <p:cNvSpPr/>
          <p:nvPr/>
        </p:nvSpPr>
        <p:spPr>
          <a:xfrm>
            <a:off x="5558076" y="3399592"/>
            <a:ext cx="6020038" cy="344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El sistema verifica la disponibilidad del libro y aprueba o rechaza el préstamo.</a:t>
            </a:r>
            <a:endParaRPr lang="en-US" sz="1650" dirty="0"/>
          </a:p>
        </p:txBody>
      </p:sp>
      <p:sp>
        <p:nvSpPr>
          <p:cNvPr id="12" name="Shape 8"/>
          <p:cNvSpPr/>
          <p:nvPr/>
        </p:nvSpPr>
        <p:spPr>
          <a:xfrm>
            <a:off x="5396627" y="3970496"/>
            <a:ext cx="8394978" cy="15240"/>
          </a:xfrm>
          <a:prstGeom prst="roundRect">
            <a:avLst>
              <a:gd name="adj" fmla="val 593085"/>
            </a:avLst>
          </a:prstGeom>
          <a:solidFill>
            <a:srgbClr val="CCCCCC"/>
          </a:solidFill>
          <a:ln/>
        </p:spPr>
        <p:txBody>
          <a:bodyPr/>
          <a:lstStyle/>
          <a:p>
            <a:endParaRPr lang="es-CO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502" y="4012644"/>
            <a:ext cx="3878818" cy="1172408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89546" y="4383643"/>
            <a:ext cx="120610" cy="4302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1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2100" dirty="0"/>
          </a:p>
        </p:txBody>
      </p:sp>
      <p:sp>
        <p:nvSpPr>
          <p:cNvPr id="15" name="Text 10"/>
          <p:cNvSpPr/>
          <p:nvPr/>
        </p:nvSpPr>
        <p:spPr>
          <a:xfrm>
            <a:off x="6204466" y="4227790"/>
            <a:ext cx="2151936" cy="2688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Registrar préstamo</a:t>
            </a:r>
            <a:endParaRPr lang="en-US" sz="1650" dirty="0"/>
          </a:p>
        </p:txBody>
      </p:sp>
      <p:sp>
        <p:nvSpPr>
          <p:cNvPr id="16" name="Text 11"/>
          <p:cNvSpPr/>
          <p:nvPr/>
        </p:nvSpPr>
        <p:spPr>
          <a:xfrm>
            <a:off x="6204466" y="4625697"/>
            <a:ext cx="5074563" cy="344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El sistema registra la fecha de préstamo y la fecha de devolución.</a:t>
            </a:r>
            <a:endParaRPr lang="en-US" sz="1650" dirty="0"/>
          </a:p>
        </p:txBody>
      </p:sp>
      <p:sp>
        <p:nvSpPr>
          <p:cNvPr id="17" name="Shape 12"/>
          <p:cNvSpPr/>
          <p:nvPr/>
        </p:nvSpPr>
        <p:spPr>
          <a:xfrm>
            <a:off x="6043017" y="5196602"/>
            <a:ext cx="7748588" cy="15240"/>
          </a:xfrm>
          <a:prstGeom prst="roundRect">
            <a:avLst>
              <a:gd name="adj" fmla="val 593085"/>
            </a:avLst>
          </a:prstGeom>
          <a:solidFill>
            <a:srgbClr val="CCCCCC"/>
          </a:solidFill>
          <a:ln/>
        </p:spPr>
        <p:txBody>
          <a:bodyPr/>
          <a:lstStyle/>
          <a:p>
            <a:endParaRPr lang="es-CO"/>
          </a:p>
        </p:txBody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4112" y="5238750"/>
            <a:ext cx="5171837" cy="1172408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99548" y="5609749"/>
            <a:ext cx="100965" cy="4302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1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4</a:t>
            </a:r>
            <a:endParaRPr lang="en-US" sz="2100" dirty="0"/>
          </a:p>
        </p:txBody>
      </p:sp>
      <p:sp>
        <p:nvSpPr>
          <p:cNvPr id="20" name="Text 14"/>
          <p:cNvSpPr/>
          <p:nvPr/>
        </p:nvSpPr>
        <p:spPr>
          <a:xfrm>
            <a:off x="6851094" y="5453896"/>
            <a:ext cx="2151936" cy="2688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Devolución</a:t>
            </a:r>
            <a:endParaRPr lang="en-US" sz="1650" dirty="0"/>
          </a:p>
        </p:txBody>
      </p:sp>
      <p:sp>
        <p:nvSpPr>
          <p:cNvPr id="21" name="Text 15"/>
          <p:cNvSpPr/>
          <p:nvPr/>
        </p:nvSpPr>
        <p:spPr>
          <a:xfrm>
            <a:off x="6851094" y="5851803"/>
            <a:ext cx="3845362" cy="344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Los usuarios pueden devolver los libros prestados.</a:t>
            </a:r>
            <a:endParaRPr lang="en-US" sz="1650" dirty="0"/>
          </a:p>
        </p:txBody>
      </p:sp>
      <p:sp>
        <p:nvSpPr>
          <p:cNvPr id="22" name="Shape 16"/>
          <p:cNvSpPr/>
          <p:nvPr/>
        </p:nvSpPr>
        <p:spPr>
          <a:xfrm>
            <a:off x="6689646" y="6422708"/>
            <a:ext cx="7101959" cy="15240"/>
          </a:xfrm>
          <a:prstGeom prst="roundRect">
            <a:avLst>
              <a:gd name="adj" fmla="val 593085"/>
            </a:avLst>
          </a:prstGeom>
          <a:solidFill>
            <a:srgbClr val="CCCCCC"/>
          </a:solidFill>
          <a:ln/>
        </p:spPr>
        <p:txBody>
          <a:bodyPr/>
          <a:lstStyle/>
          <a:p>
            <a:endParaRPr lang="es-CO"/>
          </a:p>
        </p:txBody>
      </p:sp>
      <p:pic>
        <p:nvPicPr>
          <p:cNvPr id="2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02" y="6464856"/>
            <a:ext cx="6464856" cy="1172408"/>
          </a:xfrm>
          <a:prstGeom prst="rect">
            <a:avLst/>
          </a:prstGeom>
        </p:spPr>
      </p:pic>
      <p:sp>
        <p:nvSpPr>
          <p:cNvPr id="24" name="Text 17"/>
          <p:cNvSpPr/>
          <p:nvPr/>
        </p:nvSpPr>
        <p:spPr>
          <a:xfrm>
            <a:off x="3992999" y="6835854"/>
            <a:ext cx="113824" cy="4302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1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5</a:t>
            </a:r>
            <a:endParaRPr lang="en-US" sz="2100" dirty="0"/>
          </a:p>
        </p:txBody>
      </p:sp>
      <p:sp>
        <p:nvSpPr>
          <p:cNvPr id="25" name="Text 18"/>
          <p:cNvSpPr/>
          <p:nvPr/>
        </p:nvSpPr>
        <p:spPr>
          <a:xfrm>
            <a:off x="7497604" y="6680002"/>
            <a:ext cx="2151936" cy="2688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Historial de préstamos</a:t>
            </a:r>
            <a:endParaRPr lang="en-US" sz="1650" dirty="0"/>
          </a:p>
        </p:txBody>
      </p:sp>
      <p:sp>
        <p:nvSpPr>
          <p:cNvPr id="26" name="Text 19"/>
          <p:cNvSpPr/>
          <p:nvPr/>
        </p:nvSpPr>
        <p:spPr>
          <a:xfrm>
            <a:off x="7497604" y="7077908"/>
            <a:ext cx="4367093" cy="344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El sistema mantiene un registro de todos los préstamos.</a:t>
            </a:r>
            <a:endParaRPr lang="en-US" sz="16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763548"/>
            <a:ext cx="4937760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Arquitectura y diseño</a:t>
            </a:r>
            <a:endParaRPr lang="en-US" sz="3850" dirty="0"/>
          </a:p>
        </p:txBody>
      </p:sp>
      <p:sp>
        <p:nvSpPr>
          <p:cNvPr id="4" name="Shape 1"/>
          <p:cNvSpPr/>
          <p:nvPr/>
        </p:nvSpPr>
        <p:spPr>
          <a:xfrm>
            <a:off x="1219081" y="1750933"/>
            <a:ext cx="30480" cy="5715000"/>
          </a:xfrm>
          <a:prstGeom prst="roundRect">
            <a:avLst>
              <a:gd name="adj" fmla="val 340200"/>
            </a:avLst>
          </a:prstGeom>
          <a:solidFill>
            <a:srgbClr val="CCCCCC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5" name="Shape 2"/>
          <p:cNvSpPr/>
          <p:nvPr/>
        </p:nvSpPr>
        <p:spPr>
          <a:xfrm>
            <a:off x="1481554" y="2291001"/>
            <a:ext cx="864037" cy="30480"/>
          </a:xfrm>
          <a:prstGeom prst="roundRect">
            <a:avLst>
              <a:gd name="adj" fmla="val 340200"/>
            </a:avLst>
          </a:prstGeom>
          <a:solidFill>
            <a:srgbClr val="CCCCCC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6" name="Shape 3"/>
          <p:cNvSpPr/>
          <p:nvPr/>
        </p:nvSpPr>
        <p:spPr>
          <a:xfrm>
            <a:off x="956608" y="2028587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7" name="Text 4"/>
          <p:cNvSpPr/>
          <p:nvPr/>
        </p:nvSpPr>
        <p:spPr>
          <a:xfrm>
            <a:off x="1180445" y="2158127"/>
            <a:ext cx="107633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2300" dirty="0"/>
          </a:p>
        </p:txBody>
      </p:sp>
      <p:sp>
        <p:nvSpPr>
          <p:cNvPr id="8" name="Text 5"/>
          <p:cNvSpPr/>
          <p:nvPr/>
        </p:nvSpPr>
        <p:spPr>
          <a:xfrm>
            <a:off x="2592110" y="1997750"/>
            <a:ext cx="30047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Modelo-Vista-Controlador (MVC)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2592110" y="2454473"/>
            <a:ext cx="56878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El diseño arquitectónico sigue el patrón MVC, separando la lógica de negocio de la interfaz de usuario.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1481554" y="4278273"/>
            <a:ext cx="864037" cy="30480"/>
          </a:xfrm>
          <a:prstGeom prst="roundRect">
            <a:avLst>
              <a:gd name="adj" fmla="val 340200"/>
            </a:avLst>
          </a:prstGeom>
          <a:solidFill>
            <a:srgbClr val="CCCCCC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1" name="Shape 8"/>
          <p:cNvSpPr/>
          <p:nvPr/>
        </p:nvSpPr>
        <p:spPr>
          <a:xfrm>
            <a:off x="956608" y="4015859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12" name="Text 9"/>
          <p:cNvSpPr/>
          <p:nvPr/>
        </p:nvSpPr>
        <p:spPr>
          <a:xfrm>
            <a:off x="1164967" y="4145399"/>
            <a:ext cx="138708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2300" dirty="0"/>
          </a:p>
        </p:txBody>
      </p:sp>
      <p:sp>
        <p:nvSpPr>
          <p:cNvPr id="13" name="Text 10"/>
          <p:cNvSpPr/>
          <p:nvPr/>
        </p:nvSpPr>
        <p:spPr>
          <a:xfrm>
            <a:off x="2592110" y="3985022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Base de datos relacional</a:t>
            </a:r>
            <a:endParaRPr lang="en-US" sz="1900" dirty="0"/>
          </a:p>
        </p:txBody>
      </p:sp>
      <p:sp>
        <p:nvSpPr>
          <p:cNvPr id="14" name="Text 11"/>
          <p:cNvSpPr/>
          <p:nvPr/>
        </p:nvSpPr>
        <p:spPr>
          <a:xfrm>
            <a:off x="2592110" y="4441746"/>
            <a:ext cx="56878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La información se almacena en una base de datos relacional, como MySQL.</a:t>
            </a:r>
            <a:endParaRPr lang="en-US" sz="1900" dirty="0"/>
          </a:p>
        </p:txBody>
      </p:sp>
      <p:sp>
        <p:nvSpPr>
          <p:cNvPr id="15" name="Shape 12"/>
          <p:cNvSpPr/>
          <p:nvPr/>
        </p:nvSpPr>
        <p:spPr>
          <a:xfrm>
            <a:off x="1481554" y="6265545"/>
            <a:ext cx="864037" cy="30480"/>
          </a:xfrm>
          <a:prstGeom prst="roundRect">
            <a:avLst>
              <a:gd name="adj" fmla="val 340200"/>
            </a:avLst>
          </a:prstGeom>
          <a:solidFill>
            <a:srgbClr val="CCCCCC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6" name="Shape 13"/>
          <p:cNvSpPr/>
          <p:nvPr/>
        </p:nvSpPr>
        <p:spPr>
          <a:xfrm>
            <a:off x="956608" y="6003131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17" name="Text 14"/>
          <p:cNvSpPr/>
          <p:nvPr/>
        </p:nvSpPr>
        <p:spPr>
          <a:xfrm>
            <a:off x="1167944" y="6132671"/>
            <a:ext cx="132755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2300" dirty="0"/>
          </a:p>
        </p:txBody>
      </p:sp>
      <p:sp>
        <p:nvSpPr>
          <p:cNvPr id="18" name="Text 15"/>
          <p:cNvSpPr/>
          <p:nvPr/>
        </p:nvSpPr>
        <p:spPr>
          <a:xfrm>
            <a:off x="2592110" y="5972294"/>
            <a:ext cx="4180642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Interfaz de programación de aplicaciones (API)</a:t>
            </a:r>
            <a:endParaRPr lang="en-US" sz="1900" dirty="0"/>
          </a:p>
        </p:txBody>
      </p:sp>
      <p:sp>
        <p:nvSpPr>
          <p:cNvPr id="19" name="Text 16"/>
          <p:cNvSpPr/>
          <p:nvPr/>
        </p:nvSpPr>
        <p:spPr>
          <a:xfrm>
            <a:off x="2592110" y="6429018"/>
            <a:ext cx="56878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Se utiliza una API para la comunicación entre la aplicación y la base de datos.</a:t>
            </a: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88750" y="553045"/>
            <a:ext cx="4013954" cy="501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950"/>
              </a:lnSpc>
              <a:buNone/>
            </a:pPr>
            <a:r>
              <a:rPr lang="en-US" sz="3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Conclusiones</a:t>
            </a:r>
            <a:endParaRPr lang="en-US" sz="3150" dirty="0"/>
          </a:p>
        </p:txBody>
      </p:sp>
      <p:sp>
        <p:nvSpPr>
          <p:cNvPr id="4" name="Text 1"/>
          <p:cNvSpPr/>
          <p:nvPr/>
        </p:nvSpPr>
        <p:spPr>
          <a:xfrm>
            <a:off x="6188750" y="1455896"/>
            <a:ext cx="7739301" cy="6622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200"/>
              </a:lnSpc>
              <a:buNone/>
            </a:pPr>
            <a:r>
              <a:rPr lang="en-US" sz="52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5200" dirty="0"/>
          </a:p>
        </p:txBody>
      </p:sp>
      <p:sp>
        <p:nvSpPr>
          <p:cNvPr id="5" name="Text 2"/>
          <p:cNvSpPr/>
          <p:nvPr/>
        </p:nvSpPr>
        <p:spPr>
          <a:xfrm>
            <a:off x="9054941" y="2368868"/>
            <a:ext cx="2006918" cy="2508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Funcional</a:t>
            </a:r>
            <a:endParaRPr lang="en-US" sz="1550" dirty="0"/>
          </a:p>
        </p:txBody>
      </p:sp>
      <p:sp>
        <p:nvSpPr>
          <p:cNvPr id="6" name="Text 3"/>
          <p:cNvSpPr/>
          <p:nvPr/>
        </p:nvSpPr>
        <p:spPr>
          <a:xfrm>
            <a:off x="6188750" y="2740104"/>
            <a:ext cx="7739301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La aplicación cumple con los requisitos de la gestión de la biblioteca.</a:t>
            </a:r>
            <a:endParaRPr lang="en-US" sz="1550" dirty="0"/>
          </a:p>
        </p:txBody>
      </p:sp>
      <p:sp>
        <p:nvSpPr>
          <p:cNvPr id="7" name="Text 4"/>
          <p:cNvSpPr/>
          <p:nvPr/>
        </p:nvSpPr>
        <p:spPr>
          <a:xfrm>
            <a:off x="6188750" y="3763566"/>
            <a:ext cx="7739301" cy="6622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200"/>
              </a:lnSpc>
              <a:buNone/>
            </a:pPr>
            <a:r>
              <a:rPr lang="en-US" sz="52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5200" dirty="0"/>
          </a:p>
        </p:txBody>
      </p:sp>
      <p:sp>
        <p:nvSpPr>
          <p:cNvPr id="8" name="Text 5"/>
          <p:cNvSpPr/>
          <p:nvPr/>
        </p:nvSpPr>
        <p:spPr>
          <a:xfrm>
            <a:off x="9054941" y="4676537"/>
            <a:ext cx="2006918" cy="2508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Eficiente</a:t>
            </a:r>
            <a:endParaRPr lang="en-US" sz="1550" dirty="0"/>
          </a:p>
        </p:txBody>
      </p:sp>
      <p:sp>
        <p:nvSpPr>
          <p:cNvPr id="9" name="Text 6"/>
          <p:cNvSpPr/>
          <p:nvPr/>
        </p:nvSpPr>
        <p:spPr>
          <a:xfrm>
            <a:off x="6188750" y="5047774"/>
            <a:ext cx="7739301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Automatiza las tareas de la biblioteca y optimiza los procesos.</a:t>
            </a:r>
            <a:endParaRPr lang="en-US" sz="1550" dirty="0"/>
          </a:p>
        </p:txBody>
      </p:sp>
      <p:sp>
        <p:nvSpPr>
          <p:cNvPr id="10" name="Text 7"/>
          <p:cNvSpPr/>
          <p:nvPr/>
        </p:nvSpPr>
        <p:spPr>
          <a:xfrm>
            <a:off x="6188750" y="6071235"/>
            <a:ext cx="7739301" cy="6622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200"/>
              </a:lnSpc>
              <a:buNone/>
            </a:pPr>
            <a:r>
              <a:rPr lang="en-US" sz="52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5200" dirty="0"/>
          </a:p>
        </p:txBody>
      </p:sp>
      <p:sp>
        <p:nvSpPr>
          <p:cNvPr id="11" name="Text 8"/>
          <p:cNvSpPr/>
          <p:nvPr/>
        </p:nvSpPr>
        <p:spPr>
          <a:xfrm>
            <a:off x="9054941" y="6984206"/>
            <a:ext cx="2006918" cy="2508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Escalable</a:t>
            </a:r>
            <a:endParaRPr lang="en-US" sz="1550" dirty="0"/>
          </a:p>
        </p:txBody>
      </p:sp>
      <p:sp>
        <p:nvSpPr>
          <p:cNvPr id="12" name="Text 9"/>
          <p:cNvSpPr/>
          <p:nvPr/>
        </p:nvSpPr>
        <p:spPr>
          <a:xfrm>
            <a:off x="6188750" y="7355443"/>
            <a:ext cx="7739301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La aplicación puede ser fácilmente ampliada para gestionar una mayor cantidad de datos.</a:t>
            </a:r>
            <a:endParaRPr lang="en-US" sz="15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478</Words>
  <Application>Microsoft Office PowerPoint</Application>
  <PresentationFormat>Personalizado</PresentationFormat>
  <Paragraphs>80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Patrick Hand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Johan Criado</cp:lastModifiedBy>
  <cp:revision>2</cp:revision>
  <dcterms:created xsi:type="dcterms:W3CDTF">2024-12-06T17:37:22Z</dcterms:created>
  <dcterms:modified xsi:type="dcterms:W3CDTF">2024-12-06T17:43:47Z</dcterms:modified>
</cp:coreProperties>
</file>