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14630400" cy="8229600"/>
  <p:notesSz cx="8229600" cy="14630400"/>
  <p:embeddedFontLst>
    <p:embeddedFont>
      <p:font typeface="Tomorrow Semi Bold"/>
      <p:regular r:id="rId15"/>
    </p:embeddedFont>
    <p:embeddedFont>
      <p:font typeface="Tomorrow Semi Bold"/>
      <p:regular r:id="rId16"/>
    </p:embeddedFont>
    <p:embeddedFont>
      <p:font typeface="Tomorrow Semi Bold"/>
      <p:regular r:id="rId17"/>
    </p:embeddedFont>
    <p:embeddedFont>
      <p:font typeface="Tomorrow Semi Bold"/>
      <p:regular r:id="rId18"/>
    </p:embeddedFont>
    <p:embeddedFont>
      <p:font typeface="Tomorrow"/>
      <p:regular r:id="rId19"/>
    </p:embeddedFont>
    <p:embeddedFont>
      <p:font typeface="Tomorrow"/>
      <p:regular r:id="rId20"/>
    </p:embeddedFont>
    <p:embeddedFont>
      <p:font typeface="Tomorrow"/>
      <p:regular r:id="rId21"/>
    </p:embeddedFont>
    <p:embeddedFont>
      <p:font typeface="Tomorrow"/>
      <p:regular r:id="rId22"/>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5" Type="http://schemas.openxmlformats.org/officeDocument/2006/relationships/font" Target="fonts/font1.fntdata"/><Relationship Id="rId16" Type="http://schemas.openxmlformats.org/officeDocument/2006/relationships/font" Target="fonts/font2.fntdata"/><Relationship Id="rId17" Type="http://schemas.openxmlformats.org/officeDocument/2006/relationships/font" Target="fonts/font3.fntdata"/><Relationship Id="rId18" Type="http://schemas.openxmlformats.org/officeDocument/2006/relationships/font" Target="fonts/font4.fntdata"/><Relationship Id="rId19" Type="http://schemas.openxmlformats.org/officeDocument/2006/relationships/font" Target="fonts/font5.fntdata"/><Relationship Id="rId20" Type="http://schemas.openxmlformats.org/officeDocument/2006/relationships/font" Target="fonts/font6.fntdata"/><Relationship Id="rId21" Type="http://schemas.openxmlformats.org/officeDocument/2006/relationships/font" Target="fonts/font7.fntdata"/><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2.xml"/><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slideLayout" Target="../slideLayouts/slideLayout3.xml"/><Relationship Id="rId7"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4.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4-5.png"/><Relationship Id="rId6" Type="http://schemas.openxmlformats.org/officeDocument/2006/relationships/image" Target="../media/image-4-6.png"/><Relationship Id="rId7" Type="http://schemas.openxmlformats.org/officeDocument/2006/relationships/image" Target="../media/image-4-7.png"/><Relationship Id="rId8" Type="http://schemas.openxmlformats.org/officeDocument/2006/relationships/image" Target="../media/image-4-8.png"/><Relationship Id="rId9" Type="http://schemas.openxmlformats.org/officeDocument/2006/relationships/slideLayout" Target="../slideLayouts/slideLayout5.xml"/><Relationship Id="rId10"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6.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slideLayout" Target="../slideLayouts/slideLayout8.xml"/><Relationship Id="rId5"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image" Target="../media/image-8-3.png"/><Relationship Id="rId4" Type="http://schemas.openxmlformats.org/officeDocument/2006/relationships/image" Target="../media/image-8-4.png"/><Relationship Id="rId5" Type="http://schemas.openxmlformats.org/officeDocument/2006/relationships/image" Target="../media/image-8-5.png"/><Relationship Id="rId6" Type="http://schemas.openxmlformats.org/officeDocument/2006/relationships/image" Target="../media/image-8-6.png"/><Relationship Id="rId7" Type="http://schemas.openxmlformats.org/officeDocument/2006/relationships/slideLayout" Target="../slideLayouts/slideLayout9.xml"/><Relationship Id="rId8"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58666" y="933688"/>
            <a:ext cx="7626667" cy="1354931"/>
          </a:xfrm>
          <a:prstGeom prst="rect">
            <a:avLst/>
          </a:prstGeom>
          <a:noFill/>
          <a:ln/>
        </p:spPr>
        <p:txBody>
          <a:bodyPr wrap="square" lIns="0" tIns="0" rIns="0" bIns="0" rtlCol="0" anchor="t"/>
          <a:lstStyle/>
          <a:p>
            <a:pPr algn="l" indent="0" marL="0">
              <a:lnSpc>
                <a:spcPts val="5300"/>
              </a:lnSpc>
              <a:buNone/>
            </a:pPr>
            <a:r>
              <a:rPr lang="en-US" sz="4250" dirty="0">
                <a:solidFill>
                  <a:srgbClr val="1D1D1B"/>
                </a:solidFill>
                <a:latin typeface="Tomorrow Semi Bold" pitchFamily="34" charset="0"/>
                <a:ea typeface="Tomorrow Semi Bold" pitchFamily="34" charset="-122"/>
                <a:cs typeface="Tomorrow Semi Bold" pitchFamily="34" charset="-120"/>
              </a:rPr>
              <a:t>Analyse des Tendances de la Cybersécurité en Afrique</a:t>
            </a:r>
            <a:endParaRPr lang="en-US" sz="4250" dirty="0"/>
          </a:p>
        </p:txBody>
      </p:sp>
      <p:sp>
        <p:nvSpPr>
          <p:cNvPr id="4" name="Text 1"/>
          <p:cNvSpPr/>
          <p:nvPr/>
        </p:nvSpPr>
        <p:spPr>
          <a:xfrm>
            <a:off x="758666" y="2613779"/>
            <a:ext cx="7626667" cy="2080974"/>
          </a:xfrm>
          <a:prstGeom prst="rect">
            <a:avLst/>
          </a:prstGeom>
          <a:noFill/>
          <a:ln/>
        </p:spPr>
        <p:txBody>
          <a:bodyPr wrap="square" lIns="0" tIns="0" rIns="0" bIns="0" rtlCol="0" anchor="t"/>
          <a:lstStyle/>
          <a:p>
            <a:pPr algn="l" indent="0" marL="0">
              <a:lnSpc>
                <a:spcPts val="2700"/>
              </a:lnSpc>
              <a:buNone/>
            </a:pPr>
            <a:r>
              <a:rPr lang="en-US" sz="1700" dirty="0">
                <a:solidFill>
                  <a:srgbClr val="61615C"/>
                </a:solidFill>
                <a:latin typeface="Tomorrow" pitchFamily="34" charset="0"/>
                <a:ea typeface="Tomorrow" pitchFamily="34" charset="-122"/>
                <a:cs typeface="Tomorrow" pitchFamily="34" charset="-120"/>
              </a:rPr>
              <a:t>Cette présentation explore les tendances et enjeux de la cybersécurité en Afrique à travers une analyse approfondie des publications LinkedIn. Notre étude s'appuie sur une méthodologie structurée de collecte et d'analyse de données pour identifier les acteurs clés, les sujets dominants et les préoccupations majeures dans ce domaine en pleine évolution.</a:t>
            </a:r>
            <a:endParaRPr lang="en-US" sz="1700" dirty="0"/>
          </a:p>
        </p:txBody>
      </p:sp>
      <p:sp>
        <p:nvSpPr>
          <p:cNvPr id="5" name="Text 2"/>
          <p:cNvSpPr/>
          <p:nvPr/>
        </p:nvSpPr>
        <p:spPr>
          <a:xfrm>
            <a:off x="758666" y="4938593"/>
            <a:ext cx="7626667" cy="1734145"/>
          </a:xfrm>
          <a:prstGeom prst="rect">
            <a:avLst/>
          </a:prstGeom>
          <a:noFill/>
          <a:ln/>
        </p:spPr>
        <p:txBody>
          <a:bodyPr wrap="square" lIns="0" tIns="0" rIns="0" bIns="0" rtlCol="0" anchor="t"/>
          <a:lstStyle/>
          <a:p>
            <a:pPr algn="l" indent="0" marL="0">
              <a:lnSpc>
                <a:spcPts val="2700"/>
              </a:lnSpc>
              <a:buNone/>
            </a:pPr>
            <a:r>
              <a:rPr lang="en-US" sz="1700" dirty="0">
                <a:solidFill>
                  <a:srgbClr val="61615C"/>
                </a:solidFill>
                <a:latin typeface="Tomorrow" pitchFamily="34" charset="0"/>
                <a:ea typeface="Tomorrow" pitchFamily="34" charset="-122"/>
                <a:cs typeface="Tomorrow" pitchFamily="34" charset="-120"/>
              </a:rPr>
              <a:t>Nous avons utilisé une approche innovante pour contourner les limitations d'accès aux données LinkedIn, en exploitant les capacités de recherche de Google via SerpApi. Cette méthode nous a permis d'extraire des informations pertinentes sur une période récente, offrant ainsi un aperçu actuel du paysage de la cybersécurité africaine.</a:t>
            </a:r>
            <a:endParaRPr lang="en-US" sz="1700" dirty="0"/>
          </a:p>
        </p:txBody>
      </p:sp>
      <p:sp>
        <p:nvSpPr>
          <p:cNvPr id="6" name="Shape 3"/>
          <p:cNvSpPr/>
          <p:nvPr/>
        </p:nvSpPr>
        <p:spPr>
          <a:xfrm>
            <a:off x="758666" y="6932771"/>
            <a:ext cx="346829" cy="346829"/>
          </a:xfrm>
          <a:prstGeom prst="roundRect">
            <a:avLst>
              <a:gd name="adj" fmla="val 26361941"/>
            </a:avLst>
          </a:prstGeom>
          <a:noFill/>
          <a:ln w="7620">
            <a:solidFill>
              <a:srgbClr val="FFFFFF"/>
            </a:solidFill>
            <a:prstDash val="solid"/>
          </a:ln>
        </p:spPr>
      </p:sp>
      <p:pic>
        <p:nvPicPr>
          <p:cNvPr id="7" name="Image 1" descr="preencoded.png">    </p:cNvPr>
          <p:cNvPicPr>
            <a:picLocks noChangeAspect="1"/>
          </p:cNvPicPr>
          <p:nvPr/>
        </p:nvPicPr>
        <p:blipFill>
          <a:blip r:embed="rId2"/>
          <a:stretch>
            <a:fillRect/>
          </a:stretch>
        </p:blipFill>
        <p:spPr>
          <a:xfrm>
            <a:off x="766286" y="6940391"/>
            <a:ext cx="331589" cy="331589"/>
          </a:xfrm>
          <a:prstGeom prst="rect">
            <a:avLst/>
          </a:prstGeom>
        </p:spPr>
      </p:pic>
      <p:sp>
        <p:nvSpPr>
          <p:cNvPr id="8" name="Text 4"/>
          <p:cNvSpPr/>
          <p:nvPr/>
        </p:nvSpPr>
        <p:spPr>
          <a:xfrm>
            <a:off x="1213842" y="6916579"/>
            <a:ext cx="2895838" cy="379333"/>
          </a:xfrm>
          <a:prstGeom prst="rect">
            <a:avLst/>
          </a:prstGeom>
          <a:noFill/>
          <a:ln/>
        </p:spPr>
        <p:txBody>
          <a:bodyPr wrap="none" lIns="0" tIns="0" rIns="0" bIns="0" rtlCol="0" anchor="t"/>
          <a:lstStyle/>
          <a:p>
            <a:pPr algn="l" indent="0" marL="0">
              <a:lnSpc>
                <a:spcPts val="2950"/>
              </a:lnSpc>
              <a:buNone/>
            </a:pPr>
            <a:r>
              <a:rPr lang="en-US" sz="2100" b="1" dirty="0">
                <a:solidFill>
                  <a:srgbClr val="61615C"/>
                </a:solidFill>
                <a:latin typeface="Tomorrow Bold" pitchFamily="34" charset="0"/>
                <a:ea typeface="Tomorrow Bold" pitchFamily="34" charset="-122"/>
                <a:cs typeface="Tomorrow Bold" pitchFamily="34" charset="-120"/>
              </a:rPr>
              <a:t>by Jean Pierre ABBE</a:t>
            </a:r>
            <a:endParaRPr lang="en-US" sz="21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121479" y="551736"/>
            <a:ext cx="7873841" cy="1133951"/>
          </a:xfrm>
          <a:prstGeom prst="rect">
            <a:avLst/>
          </a:prstGeom>
          <a:noFill/>
          <a:ln/>
        </p:spPr>
        <p:txBody>
          <a:bodyPr wrap="square" lIns="0" tIns="0" rIns="0" bIns="0" rtlCol="0" anchor="t"/>
          <a:lstStyle/>
          <a:p>
            <a:pPr algn="l" indent="0" marL="0">
              <a:lnSpc>
                <a:spcPts val="4450"/>
              </a:lnSpc>
              <a:buNone/>
            </a:pPr>
            <a:r>
              <a:rPr lang="en-US" sz="3550" dirty="0">
                <a:solidFill>
                  <a:srgbClr val="1D1D1B"/>
                </a:solidFill>
                <a:latin typeface="Tomorrow Semi Bold" pitchFamily="34" charset="0"/>
                <a:ea typeface="Tomorrow Semi Bold" pitchFamily="34" charset="-122"/>
                <a:cs typeface="Tomorrow Semi Bold" pitchFamily="34" charset="-120"/>
              </a:rPr>
              <a:t>Méthodologie de Collecte des Données</a:t>
            </a:r>
            <a:endParaRPr lang="en-US" sz="3550" dirty="0"/>
          </a:p>
        </p:txBody>
      </p:sp>
      <p:pic>
        <p:nvPicPr>
          <p:cNvPr id="4" name="Image 1" descr="preencoded.png">    </p:cNvPr>
          <p:cNvPicPr>
            <a:picLocks noChangeAspect="1"/>
          </p:cNvPicPr>
          <p:nvPr/>
        </p:nvPicPr>
        <p:blipFill>
          <a:blip r:embed="rId2"/>
          <a:stretch>
            <a:fillRect/>
          </a:stretch>
        </p:blipFill>
        <p:spPr>
          <a:xfrm>
            <a:off x="6121479" y="1957864"/>
            <a:ext cx="907256" cy="1088708"/>
          </a:xfrm>
          <a:prstGeom prst="rect">
            <a:avLst/>
          </a:prstGeom>
        </p:spPr>
      </p:pic>
      <p:sp>
        <p:nvSpPr>
          <p:cNvPr id="5" name="Text 1"/>
          <p:cNvSpPr/>
          <p:nvPr/>
        </p:nvSpPr>
        <p:spPr>
          <a:xfrm>
            <a:off x="7300913" y="2139315"/>
            <a:ext cx="2807494" cy="283488"/>
          </a:xfrm>
          <a:prstGeom prst="rect">
            <a:avLst/>
          </a:prstGeom>
          <a:noFill/>
          <a:ln/>
        </p:spPr>
        <p:txBody>
          <a:bodyPr wrap="none" lIns="0" tIns="0" rIns="0" bIns="0" rtlCol="0" anchor="t"/>
          <a:lstStyle/>
          <a:p>
            <a:pPr algn="l" indent="0" marL="0">
              <a:lnSpc>
                <a:spcPts val="2200"/>
              </a:lnSpc>
              <a:buNone/>
            </a:pPr>
            <a:r>
              <a:rPr lang="en-US" sz="1750" dirty="0">
                <a:solidFill>
                  <a:srgbClr val="61615C"/>
                </a:solidFill>
                <a:latin typeface="Tomorrow Semi Bold" pitchFamily="34" charset="0"/>
                <a:ea typeface="Tomorrow Semi Bold" pitchFamily="34" charset="-122"/>
                <a:cs typeface="Tomorrow Semi Bold" pitchFamily="34" charset="-120"/>
              </a:rPr>
              <a:t>Définition des mots-clés</a:t>
            </a:r>
            <a:endParaRPr lang="en-US" sz="1750" dirty="0"/>
          </a:p>
        </p:txBody>
      </p:sp>
      <p:sp>
        <p:nvSpPr>
          <p:cNvPr id="6" name="Text 2"/>
          <p:cNvSpPr/>
          <p:nvPr/>
        </p:nvSpPr>
        <p:spPr>
          <a:xfrm>
            <a:off x="7300913" y="2531626"/>
            <a:ext cx="6694408" cy="290274"/>
          </a:xfrm>
          <a:prstGeom prst="rect">
            <a:avLst/>
          </a:prstGeom>
          <a:noFill/>
          <a:ln/>
        </p:spPr>
        <p:txBody>
          <a:bodyPr wrap="none" lIns="0" tIns="0" rIns="0" bIns="0" rtlCol="0" anchor="t"/>
          <a:lstStyle/>
          <a:p>
            <a:pPr algn="l" indent="0" marL="0">
              <a:lnSpc>
                <a:spcPts val="2250"/>
              </a:lnSpc>
              <a:buNone/>
            </a:pPr>
            <a:r>
              <a:rPr lang="en-US" sz="1400" dirty="0">
                <a:solidFill>
                  <a:srgbClr val="61615C"/>
                </a:solidFill>
                <a:latin typeface="Tomorrow" pitchFamily="34" charset="0"/>
                <a:ea typeface="Tomorrow" pitchFamily="34" charset="-122"/>
                <a:cs typeface="Tomorrow" pitchFamily="34" charset="-120"/>
              </a:rPr>
              <a:t>Sélection de termes pertinents liés à la cybersécurité en Afrique</a:t>
            </a:r>
            <a:endParaRPr lang="en-US" sz="1400" dirty="0"/>
          </a:p>
        </p:txBody>
      </p:sp>
      <p:pic>
        <p:nvPicPr>
          <p:cNvPr id="7" name="Image 2" descr="preencoded.png">    </p:cNvPr>
          <p:cNvPicPr>
            <a:picLocks noChangeAspect="1"/>
          </p:cNvPicPr>
          <p:nvPr/>
        </p:nvPicPr>
        <p:blipFill>
          <a:blip r:embed="rId3"/>
          <a:stretch>
            <a:fillRect/>
          </a:stretch>
        </p:blipFill>
        <p:spPr>
          <a:xfrm>
            <a:off x="6121479" y="3046571"/>
            <a:ext cx="907256" cy="1088708"/>
          </a:xfrm>
          <a:prstGeom prst="rect">
            <a:avLst/>
          </a:prstGeom>
        </p:spPr>
      </p:pic>
      <p:sp>
        <p:nvSpPr>
          <p:cNvPr id="8" name="Text 3"/>
          <p:cNvSpPr/>
          <p:nvPr/>
        </p:nvSpPr>
        <p:spPr>
          <a:xfrm>
            <a:off x="7300913" y="3228023"/>
            <a:ext cx="2480548" cy="283488"/>
          </a:xfrm>
          <a:prstGeom prst="rect">
            <a:avLst/>
          </a:prstGeom>
          <a:noFill/>
          <a:ln/>
        </p:spPr>
        <p:txBody>
          <a:bodyPr wrap="none" lIns="0" tIns="0" rIns="0" bIns="0" rtlCol="0" anchor="t"/>
          <a:lstStyle/>
          <a:p>
            <a:pPr algn="l" indent="0" marL="0">
              <a:lnSpc>
                <a:spcPts val="2200"/>
              </a:lnSpc>
              <a:buNone/>
            </a:pPr>
            <a:r>
              <a:rPr lang="en-US" sz="1750" dirty="0">
                <a:solidFill>
                  <a:srgbClr val="61615C"/>
                </a:solidFill>
                <a:latin typeface="Tomorrow Semi Bold" pitchFamily="34" charset="0"/>
                <a:ea typeface="Tomorrow Semi Bold" pitchFamily="34" charset="-122"/>
                <a:cs typeface="Tomorrow Semi Bold" pitchFamily="34" charset="-120"/>
              </a:rPr>
              <a:t>Utilisation de SerpApi</a:t>
            </a:r>
            <a:endParaRPr lang="en-US" sz="1750" dirty="0"/>
          </a:p>
        </p:txBody>
      </p:sp>
      <p:sp>
        <p:nvSpPr>
          <p:cNvPr id="9" name="Text 4"/>
          <p:cNvSpPr/>
          <p:nvPr/>
        </p:nvSpPr>
        <p:spPr>
          <a:xfrm>
            <a:off x="7300913" y="3620333"/>
            <a:ext cx="6694408" cy="290274"/>
          </a:xfrm>
          <a:prstGeom prst="rect">
            <a:avLst/>
          </a:prstGeom>
          <a:noFill/>
          <a:ln/>
        </p:spPr>
        <p:txBody>
          <a:bodyPr wrap="none" lIns="0" tIns="0" rIns="0" bIns="0" rtlCol="0" anchor="t"/>
          <a:lstStyle/>
          <a:p>
            <a:pPr algn="l" indent="0" marL="0">
              <a:lnSpc>
                <a:spcPts val="2250"/>
              </a:lnSpc>
              <a:buNone/>
            </a:pPr>
            <a:r>
              <a:rPr lang="en-US" sz="1400" dirty="0">
                <a:solidFill>
                  <a:srgbClr val="61615C"/>
                </a:solidFill>
                <a:latin typeface="Tomorrow" pitchFamily="34" charset="0"/>
                <a:ea typeface="Tomorrow" pitchFamily="34" charset="-122"/>
                <a:cs typeface="Tomorrow" pitchFamily="34" charset="-120"/>
              </a:rPr>
              <a:t>Extraction des résultats de recherche Google pour les posts LinkedIn</a:t>
            </a:r>
            <a:endParaRPr lang="en-US" sz="1400" dirty="0"/>
          </a:p>
        </p:txBody>
      </p:sp>
      <p:pic>
        <p:nvPicPr>
          <p:cNvPr id="10" name="Image 3" descr="preencoded.png">    </p:cNvPr>
          <p:cNvPicPr>
            <a:picLocks noChangeAspect="1"/>
          </p:cNvPicPr>
          <p:nvPr/>
        </p:nvPicPr>
        <p:blipFill>
          <a:blip r:embed="rId4"/>
          <a:stretch>
            <a:fillRect/>
          </a:stretch>
        </p:blipFill>
        <p:spPr>
          <a:xfrm>
            <a:off x="6121479" y="4135279"/>
            <a:ext cx="907256" cy="1088708"/>
          </a:xfrm>
          <a:prstGeom prst="rect">
            <a:avLst/>
          </a:prstGeom>
        </p:spPr>
      </p:pic>
      <p:sp>
        <p:nvSpPr>
          <p:cNvPr id="11" name="Text 5"/>
          <p:cNvSpPr/>
          <p:nvPr/>
        </p:nvSpPr>
        <p:spPr>
          <a:xfrm>
            <a:off x="7300913" y="4316730"/>
            <a:ext cx="3014186" cy="283488"/>
          </a:xfrm>
          <a:prstGeom prst="rect">
            <a:avLst/>
          </a:prstGeom>
          <a:noFill/>
          <a:ln/>
        </p:spPr>
        <p:txBody>
          <a:bodyPr wrap="none" lIns="0" tIns="0" rIns="0" bIns="0" rtlCol="0" anchor="t"/>
          <a:lstStyle/>
          <a:p>
            <a:pPr algn="l" indent="0" marL="0">
              <a:lnSpc>
                <a:spcPts val="2200"/>
              </a:lnSpc>
              <a:buNone/>
            </a:pPr>
            <a:r>
              <a:rPr lang="en-US" sz="1750" dirty="0">
                <a:solidFill>
                  <a:srgbClr val="61615C"/>
                </a:solidFill>
                <a:latin typeface="Tomorrow Semi Bold" pitchFamily="34" charset="0"/>
                <a:ea typeface="Tomorrow Semi Bold" pitchFamily="34" charset="-122"/>
                <a:cs typeface="Tomorrow Semi Bold" pitchFamily="34" charset="-120"/>
              </a:rPr>
              <a:t>Organisation des données</a:t>
            </a:r>
            <a:endParaRPr lang="en-US" sz="1750" dirty="0"/>
          </a:p>
        </p:txBody>
      </p:sp>
      <p:sp>
        <p:nvSpPr>
          <p:cNvPr id="12" name="Text 6"/>
          <p:cNvSpPr/>
          <p:nvPr/>
        </p:nvSpPr>
        <p:spPr>
          <a:xfrm>
            <a:off x="7300913" y="4709041"/>
            <a:ext cx="6694408" cy="290274"/>
          </a:xfrm>
          <a:prstGeom prst="rect">
            <a:avLst/>
          </a:prstGeom>
          <a:noFill/>
          <a:ln/>
        </p:spPr>
        <p:txBody>
          <a:bodyPr wrap="none" lIns="0" tIns="0" rIns="0" bIns="0" rtlCol="0" anchor="t"/>
          <a:lstStyle/>
          <a:p>
            <a:pPr algn="l" indent="0" marL="0">
              <a:lnSpc>
                <a:spcPts val="2250"/>
              </a:lnSpc>
              <a:buNone/>
            </a:pPr>
            <a:r>
              <a:rPr lang="en-US" sz="1400" dirty="0">
                <a:solidFill>
                  <a:srgbClr val="61615C"/>
                </a:solidFill>
                <a:latin typeface="Tomorrow" pitchFamily="34" charset="0"/>
                <a:ea typeface="Tomorrow" pitchFamily="34" charset="-122"/>
                <a:cs typeface="Tomorrow" pitchFamily="34" charset="-120"/>
              </a:rPr>
              <a:t>Structuration dans un DataFrame avec Date, Auteur, Contenu et Mots-clés</a:t>
            </a:r>
            <a:endParaRPr lang="en-US" sz="1400" dirty="0"/>
          </a:p>
        </p:txBody>
      </p:sp>
      <p:pic>
        <p:nvPicPr>
          <p:cNvPr id="13" name="Image 4" descr="preencoded.png">    </p:cNvPr>
          <p:cNvPicPr>
            <a:picLocks noChangeAspect="1"/>
          </p:cNvPicPr>
          <p:nvPr/>
        </p:nvPicPr>
        <p:blipFill>
          <a:blip r:embed="rId5"/>
          <a:stretch>
            <a:fillRect/>
          </a:stretch>
        </p:blipFill>
        <p:spPr>
          <a:xfrm>
            <a:off x="6121479" y="5223986"/>
            <a:ext cx="907256" cy="1088708"/>
          </a:xfrm>
          <a:prstGeom prst="rect">
            <a:avLst/>
          </a:prstGeom>
        </p:spPr>
      </p:pic>
      <p:sp>
        <p:nvSpPr>
          <p:cNvPr id="14" name="Text 7"/>
          <p:cNvSpPr/>
          <p:nvPr/>
        </p:nvSpPr>
        <p:spPr>
          <a:xfrm>
            <a:off x="7300913" y="5405438"/>
            <a:ext cx="2699504" cy="283488"/>
          </a:xfrm>
          <a:prstGeom prst="rect">
            <a:avLst/>
          </a:prstGeom>
          <a:noFill/>
          <a:ln/>
        </p:spPr>
        <p:txBody>
          <a:bodyPr wrap="none" lIns="0" tIns="0" rIns="0" bIns="0" rtlCol="0" anchor="t"/>
          <a:lstStyle/>
          <a:p>
            <a:pPr algn="l" indent="0" marL="0">
              <a:lnSpc>
                <a:spcPts val="2200"/>
              </a:lnSpc>
              <a:buNone/>
            </a:pPr>
            <a:r>
              <a:rPr lang="en-US" sz="1750" dirty="0">
                <a:solidFill>
                  <a:srgbClr val="61615C"/>
                </a:solidFill>
                <a:latin typeface="Tomorrow Semi Bold" pitchFamily="34" charset="0"/>
                <a:ea typeface="Tomorrow Semi Bold" pitchFamily="34" charset="-122"/>
                <a:cs typeface="Tomorrow Semi Bold" pitchFamily="34" charset="-120"/>
              </a:rPr>
              <a:t>Nettoyage des données</a:t>
            </a:r>
            <a:endParaRPr lang="en-US" sz="1750" dirty="0"/>
          </a:p>
        </p:txBody>
      </p:sp>
      <p:sp>
        <p:nvSpPr>
          <p:cNvPr id="15" name="Text 8"/>
          <p:cNvSpPr/>
          <p:nvPr/>
        </p:nvSpPr>
        <p:spPr>
          <a:xfrm>
            <a:off x="7300913" y="5797748"/>
            <a:ext cx="6694408" cy="290274"/>
          </a:xfrm>
          <a:prstGeom prst="rect">
            <a:avLst/>
          </a:prstGeom>
          <a:noFill/>
          <a:ln/>
        </p:spPr>
        <p:txBody>
          <a:bodyPr wrap="none" lIns="0" tIns="0" rIns="0" bIns="0" rtlCol="0" anchor="t"/>
          <a:lstStyle/>
          <a:p>
            <a:pPr algn="l" indent="0" marL="0">
              <a:lnSpc>
                <a:spcPts val="2250"/>
              </a:lnSpc>
              <a:buNone/>
            </a:pPr>
            <a:r>
              <a:rPr lang="en-US" sz="1400" dirty="0">
                <a:solidFill>
                  <a:srgbClr val="61615C"/>
                </a:solidFill>
                <a:latin typeface="Tomorrow" pitchFamily="34" charset="0"/>
                <a:ea typeface="Tomorrow" pitchFamily="34" charset="-122"/>
                <a:cs typeface="Tomorrow" pitchFamily="34" charset="-120"/>
              </a:rPr>
              <a:t>Suppression des mentions "LinkedIn" et attribution de valeurs pour l'analyse</a:t>
            </a:r>
            <a:endParaRPr lang="en-US" sz="1400" dirty="0"/>
          </a:p>
        </p:txBody>
      </p:sp>
      <p:sp>
        <p:nvSpPr>
          <p:cNvPr id="16" name="Text 9"/>
          <p:cNvSpPr/>
          <p:nvPr/>
        </p:nvSpPr>
        <p:spPr>
          <a:xfrm>
            <a:off x="6121479" y="6516767"/>
            <a:ext cx="7873841" cy="1161098"/>
          </a:xfrm>
          <a:prstGeom prst="rect">
            <a:avLst/>
          </a:prstGeom>
          <a:noFill/>
          <a:ln/>
        </p:spPr>
        <p:txBody>
          <a:bodyPr wrap="square" lIns="0" tIns="0" rIns="0" bIns="0" rtlCol="0" anchor="t"/>
          <a:lstStyle/>
          <a:p>
            <a:pPr algn="l" indent="0" marL="0">
              <a:lnSpc>
                <a:spcPts val="2250"/>
              </a:lnSpc>
              <a:buNone/>
            </a:pPr>
            <a:r>
              <a:rPr lang="en-US" sz="1400" dirty="0">
                <a:solidFill>
                  <a:srgbClr val="61615C"/>
                </a:solidFill>
                <a:latin typeface="Tomorrow" pitchFamily="34" charset="0"/>
                <a:ea typeface="Tomorrow" pitchFamily="34" charset="-122"/>
                <a:cs typeface="Tomorrow" pitchFamily="34" charset="-120"/>
              </a:rPr>
              <a:t>Notre approche méthodologique a permis de contourner les restrictions d'accès aux données LinkedIn en utilisant Google Search via SerpApi. Nous avons extrait les posts sur une période de trois mois, en nous concentrant sur les résultats organiques liés à la cybersécurité en Afrique.</a:t>
            </a:r>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415409" y="701873"/>
            <a:ext cx="6396514" cy="370880"/>
          </a:xfrm>
          <a:prstGeom prst="rect">
            <a:avLst/>
          </a:prstGeom>
          <a:noFill/>
          <a:ln/>
        </p:spPr>
        <p:txBody>
          <a:bodyPr wrap="none" lIns="0" tIns="0" rIns="0" bIns="0" rtlCol="0" anchor="t"/>
          <a:lstStyle/>
          <a:p>
            <a:pPr algn="l" indent="0" marL="0">
              <a:lnSpc>
                <a:spcPts val="2900"/>
              </a:lnSpc>
              <a:buNone/>
            </a:pPr>
            <a:r>
              <a:rPr lang="en-US" sz="2300" dirty="0">
                <a:solidFill>
                  <a:srgbClr val="1D1D1B"/>
                </a:solidFill>
                <a:latin typeface="Tomorrow Semi Bold" pitchFamily="34" charset="0"/>
                <a:ea typeface="Tomorrow Semi Bold" pitchFamily="34" charset="-122"/>
                <a:cs typeface="Tomorrow Semi Bold" pitchFamily="34" charset="-120"/>
              </a:rPr>
              <a:t>Principaux Contributeurs en Cybersécurité</a:t>
            </a:r>
            <a:endParaRPr lang="en-US" sz="2300" dirty="0"/>
          </a:p>
        </p:txBody>
      </p:sp>
      <p:sp>
        <p:nvSpPr>
          <p:cNvPr id="4" name="Text 1"/>
          <p:cNvSpPr/>
          <p:nvPr/>
        </p:nvSpPr>
        <p:spPr>
          <a:xfrm>
            <a:off x="415409" y="1310045"/>
            <a:ext cx="8313182" cy="391597"/>
          </a:xfrm>
          <a:prstGeom prst="rect">
            <a:avLst/>
          </a:prstGeom>
          <a:noFill/>
          <a:ln/>
        </p:spPr>
        <p:txBody>
          <a:bodyPr wrap="none" lIns="0" tIns="0" rIns="0" bIns="0" rtlCol="0" anchor="t"/>
          <a:lstStyle/>
          <a:p>
            <a:pPr algn="ctr" indent="0" marL="0">
              <a:lnSpc>
                <a:spcPts val="3050"/>
              </a:lnSpc>
              <a:buNone/>
            </a:pPr>
            <a:r>
              <a:rPr lang="en-US" sz="3050" dirty="0">
                <a:solidFill>
                  <a:srgbClr val="61615C"/>
                </a:solidFill>
                <a:latin typeface="Tomorrow Semi Bold" pitchFamily="34" charset="0"/>
                <a:ea typeface="Tomorrow Semi Bold" pitchFamily="34" charset="-122"/>
                <a:cs typeface="Tomorrow Semi Bold" pitchFamily="34" charset="-120"/>
              </a:rPr>
              <a:t>11</a:t>
            </a:r>
            <a:endParaRPr lang="en-US" sz="3050" dirty="0"/>
          </a:p>
        </p:txBody>
      </p:sp>
      <p:sp>
        <p:nvSpPr>
          <p:cNvPr id="5" name="Text 2"/>
          <p:cNvSpPr/>
          <p:nvPr/>
        </p:nvSpPr>
        <p:spPr>
          <a:xfrm>
            <a:off x="3830241" y="1849874"/>
            <a:ext cx="1483519" cy="185380"/>
          </a:xfrm>
          <a:prstGeom prst="rect">
            <a:avLst/>
          </a:prstGeom>
          <a:noFill/>
          <a:ln/>
        </p:spPr>
        <p:txBody>
          <a:bodyPr wrap="none" lIns="0" tIns="0" rIns="0" bIns="0" rtlCol="0" anchor="t"/>
          <a:lstStyle/>
          <a:p>
            <a:pPr algn="ctr" indent="0" marL="0">
              <a:lnSpc>
                <a:spcPts val="1450"/>
              </a:lnSpc>
              <a:buNone/>
            </a:pPr>
            <a:r>
              <a:rPr lang="en-US" sz="1150" dirty="0">
                <a:solidFill>
                  <a:srgbClr val="61615C"/>
                </a:solidFill>
                <a:latin typeface="Tomorrow Semi Bold" pitchFamily="34" charset="0"/>
                <a:ea typeface="Tomorrow Semi Bold" pitchFamily="34" charset="-122"/>
                <a:cs typeface="Tomorrow Semi Bold" pitchFamily="34" charset="-120"/>
              </a:rPr>
              <a:t>LinkedIn</a:t>
            </a:r>
            <a:endParaRPr lang="en-US" sz="1150" dirty="0"/>
          </a:p>
        </p:txBody>
      </p:sp>
      <p:sp>
        <p:nvSpPr>
          <p:cNvPr id="6" name="Text 3"/>
          <p:cNvSpPr/>
          <p:nvPr/>
        </p:nvSpPr>
        <p:spPr>
          <a:xfrm>
            <a:off x="415409" y="2106454"/>
            <a:ext cx="8313182" cy="189905"/>
          </a:xfrm>
          <a:prstGeom prst="rect">
            <a:avLst/>
          </a:prstGeom>
          <a:noFill/>
          <a:ln/>
        </p:spPr>
        <p:txBody>
          <a:bodyPr wrap="none" lIns="0" tIns="0" rIns="0" bIns="0" rtlCol="0" anchor="t"/>
          <a:lstStyle/>
          <a:p>
            <a:pPr algn="ctr" indent="0" marL="0">
              <a:lnSpc>
                <a:spcPts val="1450"/>
              </a:lnSpc>
              <a:buNone/>
            </a:pPr>
            <a:r>
              <a:rPr lang="en-US" sz="900" dirty="0">
                <a:solidFill>
                  <a:srgbClr val="61615C"/>
                </a:solidFill>
                <a:latin typeface="Tomorrow" pitchFamily="34" charset="0"/>
                <a:ea typeface="Tomorrow" pitchFamily="34" charset="-122"/>
                <a:cs typeface="Tomorrow" pitchFamily="34" charset="-120"/>
              </a:rPr>
              <a:t>Publications sur la plateforme</a:t>
            </a:r>
            <a:endParaRPr lang="en-US" sz="900" dirty="0"/>
          </a:p>
        </p:txBody>
      </p:sp>
      <p:sp>
        <p:nvSpPr>
          <p:cNvPr id="7" name="Text 4"/>
          <p:cNvSpPr/>
          <p:nvPr/>
        </p:nvSpPr>
        <p:spPr>
          <a:xfrm>
            <a:off x="415409" y="2711648"/>
            <a:ext cx="8313182" cy="391597"/>
          </a:xfrm>
          <a:prstGeom prst="rect">
            <a:avLst/>
          </a:prstGeom>
          <a:noFill/>
          <a:ln/>
        </p:spPr>
        <p:txBody>
          <a:bodyPr wrap="none" lIns="0" tIns="0" rIns="0" bIns="0" rtlCol="0" anchor="t"/>
          <a:lstStyle/>
          <a:p>
            <a:pPr algn="ctr" indent="0" marL="0">
              <a:lnSpc>
                <a:spcPts val="3050"/>
              </a:lnSpc>
              <a:buNone/>
            </a:pPr>
            <a:r>
              <a:rPr lang="en-US" sz="3050" dirty="0">
                <a:solidFill>
                  <a:srgbClr val="61615C"/>
                </a:solidFill>
                <a:latin typeface="Tomorrow Semi Bold" pitchFamily="34" charset="0"/>
                <a:ea typeface="Tomorrow Semi Bold" pitchFamily="34" charset="-122"/>
                <a:cs typeface="Tomorrow Semi Bold" pitchFamily="34" charset="-120"/>
              </a:rPr>
              <a:t>6</a:t>
            </a:r>
            <a:endParaRPr lang="en-US" sz="3050" dirty="0"/>
          </a:p>
        </p:txBody>
      </p:sp>
      <p:sp>
        <p:nvSpPr>
          <p:cNvPr id="8" name="Text 5"/>
          <p:cNvSpPr/>
          <p:nvPr/>
        </p:nvSpPr>
        <p:spPr>
          <a:xfrm>
            <a:off x="3830241" y="3251478"/>
            <a:ext cx="1483519" cy="185380"/>
          </a:xfrm>
          <a:prstGeom prst="rect">
            <a:avLst/>
          </a:prstGeom>
          <a:noFill/>
          <a:ln/>
        </p:spPr>
        <p:txBody>
          <a:bodyPr wrap="none" lIns="0" tIns="0" rIns="0" bIns="0" rtlCol="0" anchor="t"/>
          <a:lstStyle/>
          <a:p>
            <a:pPr algn="ctr" indent="0" marL="0">
              <a:lnSpc>
                <a:spcPts val="1450"/>
              </a:lnSpc>
              <a:buNone/>
            </a:pPr>
            <a:r>
              <a:rPr lang="en-US" sz="1150" dirty="0">
                <a:solidFill>
                  <a:srgbClr val="61615C"/>
                </a:solidFill>
                <a:latin typeface="Tomorrow Semi Bold" pitchFamily="34" charset="0"/>
                <a:ea typeface="Tomorrow Semi Bold" pitchFamily="34" charset="-122"/>
                <a:cs typeface="Tomorrow Semi Bold" pitchFamily="34" charset="-120"/>
              </a:rPr>
              <a:t>ANSSI</a:t>
            </a:r>
            <a:endParaRPr lang="en-US" sz="1150" dirty="0"/>
          </a:p>
        </p:txBody>
      </p:sp>
      <p:sp>
        <p:nvSpPr>
          <p:cNvPr id="9" name="Text 6"/>
          <p:cNvSpPr/>
          <p:nvPr/>
        </p:nvSpPr>
        <p:spPr>
          <a:xfrm>
            <a:off x="415409" y="3508058"/>
            <a:ext cx="8313182" cy="189905"/>
          </a:xfrm>
          <a:prstGeom prst="rect">
            <a:avLst/>
          </a:prstGeom>
          <a:noFill/>
          <a:ln/>
        </p:spPr>
        <p:txBody>
          <a:bodyPr wrap="none" lIns="0" tIns="0" rIns="0" bIns="0" rtlCol="0" anchor="t"/>
          <a:lstStyle/>
          <a:p>
            <a:pPr algn="ctr" indent="0" marL="0">
              <a:lnSpc>
                <a:spcPts val="1450"/>
              </a:lnSpc>
              <a:buNone/>
            </a:pPr>
            <a:r>
              <a:rPr lang="en-US" sz="900" dirty="0">
                <a:solidFill>
                  <a:srgbClr val="61615C"/>
                </a:solidFill>
                <a:latin typeface="Tomorrow" pitchFamily="34" charset="0"/>
                <a:ea typeface="Tomorrow" pitchFamily="34" charset="-122"/>
                <a:cs typeface="Tomorrow" pitchFamily="34" charset="-120"/>
              </a:rPr>
              <a:t>Contributions de l'agence</a:t>
            </a:r>
            <a:endParaRPr lang="en-US" sz="900" dirty="0"/>
          </a:p>
        </p:txBody>
      </p:sp>
      <p:sp>
        <p:nvSpPr>
          <p:cNvPr id="10" name="Text 7"/>
          <p:cNvSpPr/>
          <p:nvPr/>
        </p:nvSpPr>
        <p:spPr>
          <a:xfrm>
            <a:off x="415409" y="4113252"/>
            <a:ext cx="8313182" cy="391597"/>
          </a:xfrm>
          <a:prstGeom prst="rect">
            <a:avLst/>
          </a:prstGeom>
          <a:noFill/>
          <a:ln/>
        </p:spPr>
        <p:txBody>
          <a:bodyPr wrap="none" lIns="0" tIns="0" rIns="0" bIns="0" rtlCol="0" anchor="t"/>
          <a:lstStyle/>
          <a:p>
            <a:pPr algn="ctr" indent="0" marL="0">
              <a:lnSpc>
                <a:spcPts val="3050"/>
              </a:lnSpc>
              <a:buNone/>
            </a:pPr>
            <a:r>
              <a:rPr lang="en-US" sz="3050" dirty="0">
                <a:solidFill>
                  <a:srgbClr val="61615C"/>
                </a:solidFill>
                <a:latin typeface="Tomorrow Semi Bold" pitchFamily="34" charset="0"/>
                <a:ea typeface="Tomorrow Semi Bold" pitchFamily="34" charset="-122"/>
                <a:cs typeface="Tomorrow Semi Bold" pitchFamily="34" charset="-120"/>
              </a:rPr>
              <a:t>5</a:t>
            </a:r>
            <a:endParaRPr lang="en-US" sz="3050" dirty="0"/>
          </a:p>
        </p:txBody>
      </p:sp>
      <p:sp>
        <p:nvSpPr>
          <p:cNvPr id="11" name="Text 8"/>
          <p:cNvSpPr/>
          <p:nvPr/>
        </p:nvSpPr>
        <p:spPr>
          <a:xfrm>
            <a:off x="3576876" y="4653082"/>
            <a:ext cx="1990130" cy="185380"/>
          </a:xfrm>
          <a:prstGeom prst="rect">
            <a:avLst/>
          </a:prstGeom>
          <a:noFill/>
          <a:ln/>
        </p:spPr>
        <p:txBody>
          <a:bodyPr wrap="none" lIns="0" tIns="0" rIns="0" bIns="0" rtlCol="0" anchor="t"/>
          <a:lstStyle/>
          <a:p>
            <a:pPr algn="ctr" indent="0" marL="0">
              <a:lnSpc>
                <a:spcPts val="1450"/>
              </a:lnSpc>
              <a:buNone/>
            </a:pPr>
            <a:r>
              <a:rPr lang="en-US" sz="1150" dirty="0">
                <a:solidFill>
                  <a:srgbClr val="61615C"/>
                </a:solidFill>
                <a:latin typeface="Tomorrow Semi Bold" pitchFamily="34" charset="0"/>
                <a:ea typeface="Tomorrow Semi Bold" pitchFamily="34" charset="-122"/>
                <a:cs typeface="Tomorrow Semi Bold" pitchFamily="34" charset="-120"/>
              </a:rPr>
              <a:t>Cybermalveillance.gouv.fr</a:t>
            </a:r>
            <a:endParaRPr lang="en-US" sz="1150" dirty="0"/>
          </a:p>
        </p:txBody>
      </p:sp>
      <p:sp>
        <p:nvSpPr>
          <p:cNvPr id="12" name="Text 9"/>
          <p:cNvSpPr/>
          <p:nvPr/>
        </p:nvSpPr>
        <p:spPr>
          <a:xfrm>
            <a:off x="415409" y="4909661"/>
            <a:ext cx="8313182" cy="189905"/>
          </a:xfrm>
          <a:prstGeom prst="rect">
            <a:avLst/>
          </a:prstGeom>
          <a:noFill/>
          <a:ln/>
        </p:spPr>
        <p:txBody>
          <a:bodyPr wrap="none" lIns="0" tIns="0" rIns="0" bIns="0" rtlCol="0" anchor="t"/>
          <a:lstStyle/>
          <a:p>
            <a:pPr algn="ctr" indent="0" marL="0">
              <a:lnSpc>
                <a:spcPts val="1450"/>
              </a:lnSpc>
              <a:buNone/>
            </a:pPr>
            <a:r>
              <a:rPr lang="en-US" sz="900" dirty="0">
                <a:solidFill>
                  <a:srgbClr val="61615C"/>
                </a:solidFill>
                <a:latin typeface="Tomorrow" pitchFamily="34" charset="0"/>
                <a:ea typeface="Tomorrow" pitchFamily="34" charset="-122"/>
                <a:cs typeface="Tomorrow" pitchFamily="34" charset="-120"/>
              </a:rPr>
              <a:t>Articles publiés</a:t>
            </a:r>
            <a:endParaRPr lang="en-US" sz="900" dirty="0"/>
          </a:p>
        </p:txBody>
      </p:sp>
      <p:sp>
        <p:nvSpPr>
          <p:cNvPr id="13" name="Text 10"/>
          <p:cNvSpPr/>
          <p:nvPr/>
        </p:nvSpPr>
        <p:spPr>
          <a:xfrm>
            <a:off x="415409" y="5514856"/>
            <a:ext cx="8313182" cy="391597"/>
          </a:xfrm>
          <a:prstGeom prst="rect">
            <a:avLst/>
          </a:prstGeom>
          <a:noFill/>
          <a:ln/>
        </p:spPr>
        <p:txBody>
          <a:bodyPr wrap="none" lIns="0" tIns="0" rIns="0" bIns="0" rtlCol="0" anchor="t"/>
          <a:lstStyle/>
          <a:p>
            <a:pPr algn="ctr" indent="0" marL="0">
              <a:lnSpc>
                <a:spcPts val="3050"/>
              </a:lnSpc>
              <a:buNone/>
            </a:pPr>
            <a:r>
              <a:rPr lang="en-US" sz="3050" dirty="0">
                <a:solidFill>
                  <a:srgbClr val="61615C"/>
                </a:solidFill>
                <a:latin typeface="Tomorrow Semi Bold" pitchFamily="34" charset="0"/>
                <a:ea typeface="Tomorrow Semi Bold" pitchFamily="34" charset="-122"/>
                <a:cs typeface="Tomorrow Semi Bold" pitchFamily="34" charset="-120"/>
              </a:rPr>
              <a:t>3</a:t>
            </a:r>
            <a:endParaRPr lang="en-US" sz="3050" dirty="0"/>
          </a:p>
        </p:txBody>
      </p:sp>
      <p:sp>
        <p:nvSpPr>
          <p:cNvPr id="14" name="Text 11"/>
          <p:cNvSpPr/>
          <p:nvPr/>
        </p:nvSpPr>
        <p:spPr>
          <a:xfrm>
            <a:off x="3437692" y="6054685"/>
            <a:ext cx="2268498" cy="185380"/>
          </a:xfrm>
          <a:prstGeom prst="rect">
            <a:avLst/>
          </a:prstGeom>
          <a:noFill/>
          <a:ln/>
        </p:spPr>
        <p:txBody>
          <a:bodyPr wrap="none" lIns="0" tIns="0" rIns="0" bIns="0" rtlCol="0" anchor="t"/>
          <a:lstStyle/>
          <a:p>
            <a:pPr algn="ctr" indent="0" marL="0">
              <a:lnSpc>
                <a:spcPts val="1450"/>
              </a:lnSpc>
              <a:buNone/>
            </a:pPr>
            <a:r>
              <a:rPr lang="en-US" sz="1150" dirty="0">
                <a:solidFill>
                  <a:srgbClr val="61615C"/>
                </a:solidFill>
                <a:latin typeface="Tomorrow Semi Bold" pitchFamily="34" charset="0"/>
                <a:ea typeface="Tomorrow Semi Bold" pitchFamily="34" charset="-122"/>
                <a:cs typeface="Tomorrow Semi Bold" pitchFamily="34" charset="-120"/>
              </a:rPr>
              <a:t>African Cybersecurity Summit</a:t>
            </a:r>
            <a:endParaRPr lang="en-US" sz="1150" dirty="0"/>
          </a:p>
        </p:txBody>
      </p:sp>
      <p:sp>
        <p:nvSpPr>
          <p:cNvPr id="15" name="Text 12"/>
          <p:cNvSpPr/>
          <p:nvPr/>
        </p:nvSpPr>
        <p:spPr>
          <a:xfrm>
            <a:off x="415409" y="6311265"/>
            <a:ext cx="8313182" cy="189905"/>
          </a:xfrm>
          <a:prstGeom prst="rect">
            <a:avLst/>
          </a:prstGeom>
          <a:noFill/>
          <a:ln/>
        </p:spPr>
        <p:txBody>
          <a:bodyPr wrap="none" lIns="0" tIns="0" rIns="0" bIns="0" rtlCol="0" anchor="t"/>
          <a:lstStyle/>
          <a:p>
            <a:pPr algn="ctr" indent="0" marL="0">
              <a:lnSpc>
                <a:spcPts val="1450"/>
              </a:lnSpc>
              <a:buNone/>
            </a:pPr>
            <a:r>
              <a:rPr lang="en-US" sz="900" dirty="0">
                <a:solidFill>
                  <a:srgbClr val="61615C"/>
                </a:solidFill>
                <a:latin typeface="Tomorrow" pitchFamily="34" charset="0"/>
                <a:ea typeface="Tomorrow" pitchFamily="34" charset="-122"/>
                <a:cs typeface="Tomorrow" pitchFamily="34" charset="-120"/>
              </a:rPr>
              <a:t>Publications liées à l'événement</a:t>
            </a:r>
            <a:endParaRPr lang="en-US" sz="900" dirty="0"/>
          </a:p>
        </p:txBody>
      </p:sp>
      <p:sp>
        <p:nvSpPr>
          <p:cNvPr id="16" name="Text 13"/>
          <p:cNvSpPr/>
          <p:nvPr/>
        </p:nvSpPr>
        <p:spPr>
          <a:xfrm>
            <a:off x="415409" y="6634639"/>
            <a:ext cx="8313182" cy="379809"/>
          </a:xfrm>
          <a:prstGeom prst="rect">
            <a:avLst/>
          </a:prstGeom>
          <a:noFill/>
          <a:ln/>
        </p:spPr>
        <p:txBody>
          <a:bodyPr wrap="square" lIns="0" tIns="0" rIns="0" bIns="0" rtlCol="0" anchor="t"/>
          <a:lstStyle/>
          <a:p>
            <a:pPr algn="l" indent="0" marL="0">
              <a:lnSpc>
                <a:spcPts val="1450"/>
              </a:lnSpc>
              <a:buNone/>
            </a:pPr>
            <a:r>
              <a:rPr lang="en-US" sz="900" dirty="0">
                <a:solidFill>
                  <a:srgbClr val="61615C"/>
                </a:solidFill>
                <a:latin typeface="Tomorrow" pitchFamily="34" charset="0"/>
                <a:ea typeface="Tomorrow" pitchFamily="34" charset="-122"/>
                <a:cs typeface="Tomorrow" pitchFamily="34" charset="-120"/>
              </a:rPr>
              <a:t>L'analyse des auteurs les plus actifs révèle une diversité de contributeurs dans le domaine de la cybersécurité africaine. LinkedIn se positionne comme la plateforme principale de partage d'informations, suivie par des institutions officielles comme l'ANSSI et Cybermalveillance.gouv.fr.</a:t>
            </a:r>
            <a:endParaRPr lang="en-US" sz="900" dirty="0"/>
          </a:p>
        </p:txBody>
      </p:sp>
      <p:sp>
        <p:nvSpPr>
          <p:cNvPr id="17" name="Text 14"/>
          <p:cNvSpPr/>
          <p:nvPr/>
        </p:nvSpPr>
        <p:spPr>
          <a:xfrm>
            <a:off x="415409" y="7147917"/>
            <a:ext cx="8313182" cy="379809"/>
          </a:xfrm>
          <a:prstGeom prst="rect">
            <a:avLst/>
          </a:prstGeom>
          <a:noFill/>
          <a:ln/>
        </p:spPr>
        <p:txBody>
          <a:bodyPr wrap="square" lIns="0" tIns="0" rIns="0" bIns="0" rtlCol="0" anchor="t"/>
          <a:lstStyle/>
          <a:p>
            <a:pPr algn="l" indent="0" marL="0">
              <a:lnSpc>
                <a:spcPts val="1450"/>
              </a:lnSpc>
              <a:buNone/>
            </a:pPr>
            <a:r>
              <a:rPr lang="en-US" sz="900" dirty="0">
                <a:solidFill>
                  <a:srgbClr val="61615C"/>
                </a:solidFill>
                <a:latin typeface="Tomorrow" pitchFamily="34" charset="0"/>
                <a:ea typeface="Tomorrow" pitchFamily="34" charset="-122"/>
                <a:cs typeface="Tomorrow" pitchFamily="34" charset="-120"/>
              </a:rPr>
              <a:t>Cette diversité des sources, incluant des événements comme l'African Cybersecurity Summit et des experts individuels, offre une vue d'ensemble équilibrée sur les enjeux de cybersécurité et favorise le partage de connaissances entre différentes entités du secteur.</a:t>
            </a:r>
            <a:endParaRPr lang="en-US" sz="9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662583" y="520660"/>
            <a:ext cx="10394633" cy="591503"/>
          </a:xfrm>
          <a:prstGeom prst="rect">
            <a:avLst/>
          </a:prstGeom>
          <a:noFill/>
          <a:ln/>
        </p:spPr>
        <p:txBody>
          <a:bodyPr wrap="none" lIns="0" tIns="0" rIns="0" bIns="0" rtlCol="0" anchor="t"/>
          <a:lstStyle/>
          <a:p>
            <a:pPr algn="l" indent="0" marL="0">
              <a:lnSpc>
                <a:spcPts val="4650"/>
              </a:lnSpc>
              <a:buNone/>
            </a:pPr>
            <a:r>
              <a:rPr lang="en-US" sz="3700" dirty="0">
                <a:solidFill>
                  <a:srgbClr val="1D1D1B"/>
                </a:solidFill>
                <a:latin typeface="Tomorrow Semi Bold" pitchFamily="34" charset="0"/>
                <a:ea typeface="Tomorrow Semi Bold" pitchFamily="34" charset="-122"/>
                <a:cs typeface="Tomorrow Semi Bold" pitchFamily="34" charset="-120"/>
              </a:rPr>
              <a:t>Spécialisation des Sources par Thématique</a:t>
            </a:r>
            <a:endParaRPr lang="en-US" sz="3700" dirty="0"/>
          </a:p>
        </p:txBody>
      </p:sp>
      <p:sp>
        <p:nvSpPr>
          <p:cNvPr id="3" name="Text 1"/>
          <p:cNvSpPr/>
          <p:nvPr/>
        </p:nvSpPr>
        <p:spPr>
          <a:xfrm>
            <a:off x="2336244" y="2152055"/>
            <a:ext cx="2366605" cy="295870"/>
          </a:xfrm>
          <a:prstGeom prst="rect">
            <a:avLst/>
          </a:prstGeom>
          <a:noFill/>
          <a:ln/>
        </p:spPr>
        <p:txBody>
          <a:bodyPr wrap="none" lIns="0" tIns="0" rIns="0" bIns="0" rtlCol="0" anchor="t"/>
          <a:lstStyle/>
          <a:p>
            <a:pPr algn="r" indent="0" marL="0">
              <a:lnSpc>
                <a:spcPts val="2300"/>
              </a:lnSpc>
              <a:buNone/>
            </a:pPr>
            <a:r>
              <a:rPr lang="en-US" sz="1850" dirty="0">
                <a:solidFill>
                  <a:srgbClr val="61615C"/>
                </a:solidFill>
                <a:latin typeface="Tomorrow Semi Bold" pitchFamily="34" charset="0"/>
                <a:ea typeface="Tomorrow Semi Bold" pitchFamily="34" charset="-122"/>
                <a:cs typeface="Tomorrow Semi Bold" pitchFamily="34" charset="-120"/>
              </a:rPr>
              <a:t>ANSSI</a:t>
            </a:r>
            <a:endParaRPr lang="en-US" sz="1850" dirty="0"/>
          </a:p>
        </p:txBody>
      </p:sp>
      <p:sp>
        <p:nvSpPr>
          <p:cNvPr id="4" name="Text 2"/>
          <p:cNvSpPr/>
          <p:nvPr/>
        </p:nvSpPr>
        <p:spPr>
          <a:xfrm>
            <a:off x="662583" y="2561511"/>
            <a:ext cx="4040267" cy="302895"/>
          </a:xfrm>
          <a:prstGeom prst="rect">
            <a:avLst/>
          </a:prstGeom>
          <a:noFill/>
          <a:ln/>
        </p:spPr>
        <p:txBody>
          <a:bodyPr wrap="none" lIns="0" tIns="0" rIns="0" bIns="0" rtlCol="0" anchor="t"/>
          <a:lstStyle/>
          <a:p>
            <a:pPr algn="r" indent="0" marL="0">
              <a:lnSpc>
                <a:spcPts val="2350"/>
              </a:lnSpc>
              <a:buNone/>
            </a:pPr>
            <a:r>
              <a:rPr lang="en-US" sz="1450" dirty="0">
                <a:solidFill>
                  <a:srgbClr val="61615C"/>
                </a:solidFill>
                <a:latin typeface="Tomorrow" pitchFamily="34" charset="0"/>
                <a:ea typeface="Tomorrow" pitchFamily="34" charset="-122"/>
                <a:cs typeface="Tomorrow" pitchFamily="34" charset="-120"/>
              </a:rPr>
              <a:t>Sécurité des systèmes d'information</a:t>
            </a:r>
            <a:endParaRPr lang="en-US" sz="1450" dirty="0"/>
          </a:p>
        </p:txBody>
      </p:sp>
      <p:pic>
        <p:nvPicPr>
          <p:cNvPr id="5" name="Image 0" descr="preencoded.png">    </p:cNvPr>
          <p:cNvPicPr>
            <a:picLocks noChangeAspect="1"/>
          </p:cNvPicPr>
          <p:nvPr/>
        </p:nvPicPr>
        <p:blipFill>
          <a:blip r:embed="rId1"/>
          <a:stretch>
            <a:fillRect/>
          </a:stretch>
        </p:blipFill>
        <p:spPr>
          <a:xfrm>
            <a:off x="4986814" y="1490782"/>
            <a:ext cx="4656773" cy="4656773"/>
          </a:xfrm>
          <a:prstGeom prst="rect">
            <a:avLst/>
          </a:prstGeom>
        </p:spPr>
      </p:pic>
      <p:pic>
        <p:nvPicPr>
          <p:cNvPr id="6" name="Image 1" descr="preencoded.png">    </p:cNvPr>
          <p:cNvPicPr>
            <a:picLocks noChangeAspect="1"/>
          </p:cNvPicPr>
          <p:nvPr/>
        </p:nvPicPr>
        <p:blipFill>
          <a:blip r:embed="rId2"/>
          <a:stretch>
            <a:fillRect/>
          </a:stretch>
        </p:blipFill>
        <p:spPr>
          <a:xfrm>
            <a:off x="6021050" y="2489537"/>
            <a:ext cx="283250" cy="354092"/>
          </a:xfrm>
          <a:prstGeom prst="rect">
            <a:avLst/>
          </a:prstGeom>
        </p:spPr>
      </p:pic>
      <p:sp>
        <p:nvSpPr>
          <p:cNvPr id="7" name="Text 3"/>
          <p:cNvSpPr/>
          <p:nvPr/>
        </p:nvSpPr>
        <p:spPr>
          <a:xfrm>
            <a:off x="9927550" y="2152055"/>
            <a:ext cx="3176111" cy="295870"/>
          </a:xfrm>
          <a:prstGeom prst="rect">
            <a:avLst/>
          </a:prstGeom>
          <a:noFill/>
          <a:ln/>
        </p:spPr>
        <p:txBody>
          <a:bodyPr wrap="none" lIns="0" tIns="0" rIns="0" bIns="0" rtlCol="0" anchor="t"/>
          <a:lstStyle/>
          <a:p>
            <a:pPr algn="l" indent="0" marL="0">
              <a:lnSpc>
                <a:spcPts val="2300"/>
              </a:lnSpc>
              <a:buNone/>
            </a:pPr>
            <a:r>
              <a:rPr lang="en-US" sz="1850" dirty="0">
                <a:solidFill>
                  <a:srgbClr val="61615C"/>
                </a:solidFill>
                <a:latin typeface="Tomorrow Semi Bold" pitchFamily="34" charset="0"/>
                <a:ea typeface="Tomorrow Semi Bold" pitchFamily="34" charset="-122"/>
                <a:cs typeface="Tomorrow Semi Bold" pitchFamily="34" charset="-120"/>
              </a:rPr>
              <a:t>Cybermalveillance.gouv.fr</a:t>
            </a:r>
            <a:endParaRPr lang="en-US" sz="1850" dirty="0"/>
          </a:p>
        </p:txBody>
      </p:sp>
      <p:sp>
        <p:nvSpPr>
          <p:cNvPr id="8" name="Text 4"/>
          <p:cNvSpPr/>
          <p:nvPr/>
        </p:nvSpPr>
        <p:spPr>
          <a:xfrm>
            <a:off x="9927550" y="2561511"/>
            <a:ext cx="4040267" cy="302895"/>
          </a:xfrm>
          <a:prstGeom prst="rect">
            <a:avLst/>
          </a:prstGeom>
          <a:noFill/>
          <a:ln/>
        </p:spPr>
        <p:txBody>
          <a:bodyPr wrap="none" lIns="0" tIns="0" rIns="0" bIns="0" rtlCol="0" anchor="t"/>
          <a:lstStyle/>
          <a:p>
            <a:pPr algn="l" indent="0" marL="0">
              <a:lnSpc>
                <a:spcPts val="2350"/>
              </a:lnSpc>
              <a:buNone/>
            </a:pPr>
            <a:r>
              <a:rPr lang="en-US" sz="1450" dirty="0">
                <a:solidFill>
                  <a:srgbClr val="61615C"/>
                </a:solidFill>
                <a:latin typeface="Tomorrow" pitchFamily="34" charset="0"/>
                <a:ea typeface="Tomorrow" pitchFamily="34" charset="-122"/>
                <a:cs typeface="Tomorrow" pitchFamily="34" charset="-120"/>
              </a:rPr>
              <a:t>Sensibilisation aux menaces</a:t>
            </a:r>
            <a:endParaRPr lang="en-US" sz="1450" dirty="0"/>
          </a:p>
        </p:txBody>
      </p:sp>
      <p:pic>
        <p:nvPicPr>
          <p:cNvPr id="9" name="Image 2" descr="preencoded.png">    </p:cNvPr>
          <p:cNvPicPr>
            <a:picLocks noChangeAspect="1"/>
          </p:cNvPicPr>
          <p:nvPr/>
        </p:nvPicPr>
        <p:blipFill>
          <a:blip r:embed="rId3"/>
          <a:stretch>
            <a:fillRect/>
          </a:stretch>
        </p:blipFill>
        <p:spPr>
          <a:xfrm>
            <a:off x="4986814" y="1490782"/>
            <a:ext cx="4656773" cy="4656773"/>
          </a:xfrm>
          <a:prstGeom prst="rect">
            <a:avLst/>
          </a:prstGeom>
        </p:spPr>
      </p:pic>
      <p:pic>
        <p:nvPicPr>
          <p:cNvPr id="10" name="Image 3" descr="preencoded.png">    </p:cNvPr>
          <p:cNvPicPr>
            <a:picLocks noChangeAspect="1"/>
          </p:cNvPicPr>
          <p:nvPr/>
        </p:nvPicPr>
        <p:blipFill>
          <a:blip r:embed="rId4"/>
          <a:stretch>
            <a:fillRect/>
          </a:stretch>
        </p:blipFill>
        <p:spPr>
          <a:xfrm>
            <a:off x="8325981" y="2489537"/>
            <a:ext cx="283250" cy="354092"/>
          </a:xfrm>
          <a:prstGeom prst="rect">
            <a:avLst/>
          </a:prstGeom>
        </p:spPr>
      </p:pic>
      <p:sp>
        <p:nvSpPr>
          <p:cNvPr id="11" name="Text 5"/>
          <p:cNvSpPr/>
          <p:nvPr/>
        </p:nvSpPr>
        <p:spPr>
          <a:xfrm>
            <a:off x="9927550" y="4470916"/>
            <a:ext cx="2366605" cy="295870"/>
          </a:xfrm>
          <a:prstGeom prst="rect">
            <a:avLst/>
          </a:prstGeom>
          <a:noFill/>
          <a:ln/>
        </p:spPr>
        <p:txBody>
          <a:bodyPr wrap="none" lIns="0" tIns="0" rIns="0" bIns="0" rtlCol="0" anchor="t"/>
          <a:lstStyle/>
          <a:p>
            <a:pPr algn="l" indent="0" marL="0">
              <a:lnSpc>
                <a:spcPts val="2300"/>
              </a:lnSpc>
              <a:buNone/>
            </a:pPr>
            <a:r>
              <a:rPr lang="en-US" sz="1850" dirty="0">
                <a:solidFill>
                  <a:srgbClr val="61615C"/>
                </a:solidFill>
                <a:latin typeface="Tomorrow Semi Bold" pitchFamily="34" charset="0"/>
                <a:ea typeface="Tomorrow Semi Bold" pitchFamily="34" charset="-122"/>
                <a:cs typeface="Tomorrow Semi Bold" pitchFamily="34" charset="-120"/>
              </a:rPr>
              <a:t>LinkedIn</a:t>
            </a:r>
            <a:endParaRPr lang="en-US" sz="1850" dirty="0"/>
          </a:p>
        </p:txBody>
      </p:sp>
      <p:sp>
        <p:nvSpPr>
          <p:cNvPr id="12" name="Text 6"/>
          <p:cNvSpPr/>
          <p:nvPr/>
        </p:nvSpPr>
        <p:spPr>
          <a:xfrm>
            <a:off x="9927550" y="4880372"/>
            <a:ext cx="4040267" cy="605790"/>
          </a:xfrm>
          <a:prstGeom prst="rect">
            <a:avLst/>
          </a:prstGeom>
          <a:noFill/>
          <a:ln/>
        </p:spPr>
        <p:txBody>
          <a:bodyPr wrap="square" lIns="0" tIns="0" rIns="0" bIns="0" rtlCol="0" anchor="t"/>
          <a:lstStyle/>
          <a:p>
            <a:pPr algn="l" indent="0" marL="0">
              <a:lnSpc>
                <a:spcPts val="2350"/>
              </a:lnSpc>
              <a:buNone/>
            </a:pPr>
            <a:r>
              <a:rPr lang="en-US" sz="1450" dirty="0">
                <a:solidFill>
                  <a:srgbClr val="61615C"/>
                </a:solidFill>
                <a:latin typeface="Tomorrow" pitchFamily="34" charset="0"/>
                <a:ea typeface="Tomorrow" pitchFamily="34" charset="-122"/>
                <a:cs typeface="Tomorrow" pitchFamily="34" charset="-120"/>
              </a:rPr>
              <a:t>Diversité de sujets (cybercriminalité, IA, mots de passe)</a:t>
            </a:r>
            <a:endParaRPr lang="en-US" sz="1450" dirty="0"/>
          </a:p>
        </p:txBody>
      </p:sp>
      <p:pic>
        <p:nvPicPr>
          <p:cNvPr id="13" name="Image 4" descr="preencoded.png">    </p:cNvPr>
          <p:cNvPicPr>
            <a:picLocks noChangeAspect="1"/>
          </p:cNvPicPr>
          <p:nvPr/>
        </p:nvPicPr>
        <p:blipFill>
          <a:blip r:embed="rId5"/>
          <a:stretch>
            <a:fillRect/>
          </a:stretch>
        </p:blipFill>
        <p:spPr>
          <a:xfrm>
            <a:off x="4986814" y="1490782"/>
            <a:ext cx="4656773" cy="4656773"/>
          </a:xfrm>
          <a:prstGeom prst="rect">
            <a:avLst/>
          </a:prstGeom>
        </p:spPr>
      </p:pic>
      <p:pic>
        <p:nvPicPr>
          <p:cNvPr id="14" name="Image 5" descr="preencoded.png">    </p:cNvPr>
          <p:cNvPicPr>
            <a:picLocks noChangeAspect="1"/>
          </p:cNvPicPr>
          <p:nvPr/>
        </p:nvPicPr>
        <p:blipFill>
          <a:blip r:embed="rId6"/>
          <a:stretch>
            <a:fillRect/>
          </a:stretch>
        </p:blipFill>
        <p:spPr>
          <a:xfrm>
            <a:off x="8325981" y="4794468"/>
            <a:ext cx="283250" cy="354092"/>
          </a:xfrm>
          <a:prstGeom prst="rect">
            <a:avLst/>
          </a:prstGeom>
        </p:spPr>
      </p:pic>
      <p:sp>
        <p:nvSpPr>
          <p:cNvPr id="15" name="Text 7"/>
          <p:cNvSpPr/>
          <p:nvPr/>
        </p:nvSpPr>
        <p:spPr>
          <a:xfrm>
            <a:off x="2336244" y="4622363"/>
            <a:ext cx="2366605" cy="295870"/>
          </a:xfrm>
          <a:prstGeom prst="rect">
            <a:avLst/>
          </a:prstGeom>
          <a:noFill/>
          <a:ln/>
        </p:spPr>
        <p:txBody>
          <a:bodyPr wrap="none" lIns="0" tIns="0" rIns="0" bIns="0" rtlCol="0" anchor="t"/>
          <a:lstStyle/>
          <a:p>
            <a:pPr algn="r" indent="0" marL="0">
              <a:lnSpc>
                <a:spcPts val="2300"/>
              </a:lnSpc>
              <a:buNone/>
            </a:pPr>
            <a:r>
              <a:rPr lang="en-US" sz="1850" dirty="0">
                <a:solidFill>
                  <a:srgbClr val="61615C"/>
                </a:solidFill>
                <a:latin typeface="Tomorrow Semi Bold" pitchFamily="34" charset="0"/>
                <a:ea typeface="Tomorrow Semi Bold" pitchFamily="34" charset="-122"/>
                <a:cs typeface="Tomorrow Semi Bold" pitchFamily="34" charset="-120"/>
              </a:rPr>
              <a:t>Experts individuels</a:t>
            </a:r>
            <a:endParaRPr lang="en-US" sz="1850" dirty="0"/>
          </a:p>
        </p:txBody>
      </p:sp>
      <p:sp>
        <p:nvSpPr>
          <p:cNvPr id="16" name="Text 8"/>
          <p:cNvSpPr/>
          <p:nvPr/>
        </p:nvSpPr>
        <p:spPr>
          <a:xfrm>
            <a:off x="662583" y="5031819"/>
            <a:ext cx="4040267" cy="302895"/>
          </a:xfrm>
          <a:prstGeom prst="rect">
            <a:avLst/>
          </a:prstGeom>
          <a:noFill/>
          <a:ln/>
        </p:spPr>
        <p:txBody>
          <a:bodyPr wrap="none" lIns="0" tIns="0" rIns="0" bIns="0" rtlCol="0" anchor="t"/>
          <a:lstStyle/>
          <a:p>
            <a:pPr algn="r" indent="0" marL="0">
              <a:lnSpc>
                <a:spcPts val="2350"/>
              </a:lnSpc>
              <a:buNone/>
            </a:pPr>
            <a:r>
              <a:rPr lang="en-US" sz="1450" dirty="0">
                <a:solidFill>
                  <a:srgbClr val="61615C"/>
                </a:solidFill>
                <a:latin typeface="Tomorrow" pitchFamily="34" charset="0"/>
                <a:ea typeface="Tomorrow" pitchFamily="34" charset="-122"/>
                <a:cs typeface="Tomorrow" pitchFamily="34" charset="-120"/>
              </a:rPr>
              <a:t>Enjeux spécifiques à l'Afrique</a:t>
            </a:r>
            <a:endParaRPr lang="en-US" sz="1450" dirty="0"/>
          </a:p>
        </p:txBody>
      </p:sp>
      <p:pic>
        <p:nvPicPr>
          <p:cNvPr id="17" name="Image 6" descr="preencoded.png">    </p:cNvPr>
          <p:cNvPicPr>
            <a:picLocks noChangeAspect="1"/>
          </p:cNvPicPr>
          <p:nvPr/>
        </p:nvPicPr>
        <p:blipFill>
          <a:blip r:embed="rId7"/>
          <a:stretch>
            <a:fillRect/>
          </a:stretch>
        </p:blipFill>
        <p:spPr>
          <a:xfrm>
            <a:off x="4986814" y="1490782"/>
            <a:ext cx="4656773" cy="4656773"/>
          </a:xfrm>
          <a:prstGeom prst="rect">
            <a:avLst/>
          </a:prstGeom>
        </p:spPr>
      </p:pic>
      <p:pic>
        <p:nvPicPr>
          <p:cNvPr id="18" name="Image 7" descr="preencoded.png">    </p:cNvPr>
          <p:cNvPicPr>
            <a:picLocks noChangeAspect="1"/>
          </p:cNvPicPr>
          <p:nvPr/>
        </p:nvPicPr>
        <p:blipFill>
          <a:blip r:embed="rId8"/>
          <a:stretch>
            <a:fillRect/>
          </a:stretch>
        </p:blipFill>
        <p:spPr>
          <a:xfrm>
            <a:off x="6021050" y="4794468"/>
            <a:ext cx="283250" cy="354092"/>
          </a:xfrm>
          <a:prstGeom prst="rect">
            <a:avLst/>
          </a:prstGeom>
        </p:spPr>
      </p:pic>
      <p:sp>
        <p:nvSpPr>
          <p:cNvPr id="19" name="Text 9"/>
          <p:cNvSpPr/>
          <p:nvPr/>
        </p:nvSpPr>
        <p:spPr>
          <a:xfrm>
            <a:off x="662583" y="6360438"/>
            <a:ext cx="13305234" cy="605790"/>
          </a:xfrm>
          <a:prstGeom prst="rect">
            <a:avLst/>
          </a:prstGeom>
          <a:noFill/>
          <a:ln/>
        </p:spPr>
        <p:txBody>
          <a:bodyPr wrap="square" lIns="0" tIns="0" rIns="0" bIns="0" rtlCol="0" anchor="t"/>
          <a:lstStyle/>
          <a:p>
            <a:pPr algn="l" indent="0" marL="0">
              <a:lnSpc>
                <a:spcPts val="2350"/>
              </a:lnSpc>
              <a:buNone/>
            </a:pPr>
            <a:r>
              <a:rPr lang="en-US" sz="1450" dirty="0">
                <a:solidFill>
                  <a:srgbClr val="61615C"/>
                </a:solidFill>
                <a:latin typeface="Tomorrow" pitchFamily="34" charset="0"/>
                <a:ea typeface="Tomorrow" pitchFamily="34" charset="-122"/>
                <a:cs typeface="Tomorrow" pitchFamily="34" charset="-120"/>
              </a:rPr>
              <a:t>L'analyse des mots-clés par auteur révèle des spécialisations distinctes. L'ANSSI se concentre principalement sur la sécurité des systèmes d'information, tandis que Cybermalveillance.gouv.fr se focalise sur ses propres initiatives de sensibilisation.</a:t>
            </a:r>
            <a:endParaRPr lang="en-US" sz="1450" dirty="0"/>
          </a:p>
        </p:txBody>
      </p:sp>
      <p:sp>
        <p:nvSpPr>
          <p:cNvPr id="20" name="Text 10"/>
          <p:cNvSpPr/>
          <p:nvPr/>
        </p:nvSpPr>
        <p:spPr>
          <a:xfrm>
            <a:off x="662583" y="7179112"/>
            <a:ext cx="13305234" cy="908685"/>
          </a:xfrm>
          <a:prstGeom prst="rect">
            <a:avLst/>
          </a:prstGeom>
          <a:noFill/>
          <a:ln/>
        </p:spPr>
        <p:txBody>
          <a:bodyPr wrap="square" lIns="0" tIns="0" rIns="0" bIns="0" rtlCol="0" anchor="t"/>
          <a:lstStyle/>
          <a:p>
            <a:pPr algn="l" indent="0" marL="0">
              <a:lnSpc>
                <a:spcPts val="2350"/>
              </a:lnSpc>
              <a:buNone/>
            </a:pPr>
            <a:r>
              <a:rPr lang="en-US" sz="1450" dirty="0">
                <a:solidFill>
                  <a:srgbClr val="61615C"/>
                </a:solidFill>
                <a:latin typeface="Tomorrow" pitchFamily="34" charset="0"/>
                <a:ea typeface="Tomorrow" pitchFamily="34" charset="-122"/>
                <a:cs typeface="Tomorrow" pitchFamily="34" charset="-120"/>
              </a:rPr>
              <a:t>LinkedIn se distingue par la couverture d'une variété de sujets, notamment la cybercriminalité, les cybermenaces en Afrique et les questions liées à l'intelligence artificielle. Les experts individuels comme Edith Brou Bleu et Amine IDRISS A. KARAMA abordent spécifiquement les défis de cybersécurité propres au contexte africain.</a:t>
            </a:r>
            <a:endParaRPr lang="en-US" sz="14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64939" y="365284"/>
            <a:ext cx="4875728" cy="415171"/>
          </a:xfrm>
          <a:prstGeom prst="rect">
            <a:avLst/>
          </a:prstGeom>
          <a:noFill/>
          <a:ln/>
        </p:spPr>
        <p:txBody>
          <a:bodyPr wrap="none" lIns="0" tIns="0" rIns="0" bIns="0" rtlCol="0" anchor="t"/>
          <a:lstStyle/>
          <a:p>
            <a:pPr algn="l" indent="0" marL="0">
              <a:lnSpc>
                <a:spcPts val="3250"/>
              </a:lnSpc>
              <a:buNone/>
            </a:pPr>
            <a:r>
              <a:rPr lang="en-US" sz="2600" dirty="0">
                <a:solidFill>
                  <a:srgbClr val="1D1D1B"/>
                </a:solidFill>
                <a:latin typeface="Tomorrow Semi Bold" pitchFamily="34" charset="0"/>
                <a:ea typeface="Tomorrow Semi Bold" pitchFamily="34" charset="-122"/>
                <a:cs typeface="Tomorrow Semi Bold" pitchFamily="34" charset="-120"/>
              </a:rPr>
              <a:t>Engagement des Utilisateurs</a:t>
            </a:r>
            <a:endParaRPr lang="en-US" sz="2600" dirty="0"/>
          </a:p>
        </p:txBody>
      </p:sp>
      <p:pic>
        <p:nvPicPr>
          <p:cNvPr id="3" name="Image 0" descr="preencoded.png">    </p:cNvPr>
          <p:cNvPicPr>
            <a:picLocks noChangeAspect="1"/>
          </p:cNvPicPr>
          <p:nvPr/>
        </p:nvPicPr>
        <p:blipFill>
          <a:blip r:embed="rId1"/>
          <a:stretch>
            <a:fillRect/>
          </a:stretch>
        </p:blipFill>
        <p:spPr>
          <a:xfrm>
            <a:off x="464939" y="1046083"/>
            <a:ext cx="13700522" cy="7672268"/>
          </a:xfrm>
          <a:prstGeom prst="rect">
            <a:avLst/>
          </a:prstGeom>
        </p:spPr>
      </p:pic>
      <p:sp>
        <p:nvSpPr>
          <p:cNvPr id="4" name="Text 1"/>
          <p:cNvSpPr/>
          <p:nvPr/>
        </p:nvSpPr>
        <p:spPr>
          <a:xfrm>
            <a:off x="464939" y="8867775"/>
            <a:ext cx="13700522" cy="425053"/>
          </a:xfrm>
          <a:prstGeom prst="rect">
            <a:avLst/>
          </a:prstGeom>
          <a:noFill/>
          <a:ln/>
        </p:spPr>
        <p:txBody>
          <a:bodyPr wrap="square" lIns="0" tIns="0" rIns="0" bIns="0" rtlCol="0" anchor="t"/>
          <a:lstStyle/>
          <a:p>
            <a:pPr algn="l" indent="0" marL="0">
              <a:lnSpc>
                <a:spcPts val="1650"/>
              </a:lnSpc>
              <a:buNone/>
            </a:pPr>
            <a:r>
              <a:rPr lang="en-US" sz="1000" dirty="0">
                <a:solidFill>
                  <a:srgbClr val="61615C"/>
                </a:solidFill>
                <a:latin typeface="Tomorrow" pitchFamily="34" charset="0"/>
                <a:ea typeface="Tomorrow" pitchFamily="34" charset="-122"/>
                <a:cs typeface="Tomorrow" pitchFamily="34" charset="-120"/>
              </a:rPr>
              <a:t>L'analyse de l'engagement des utilisateurs montre des niveaux variables d'interaction avec le contenu lié à la cybersécurité. Les experts individuels comme Bancal Damien et Pascal VRAIMONT génèrent le plus d'engagement, suggérant une préférence pour les contenus personnalisés et l'expertise individuelle.</a:t>
            </a:r>
            <a:endParaRPr lang="en-US" sz="1000" dirty="0"/>
          </a:p>
        </p:txBody>
      </p:sp>
      <p:sp>
        <p:nvSpPr>
          <p:cNvPr id="5" name="Text 2"/>
          <p:cNvSpPr/>
          <p:nvPr/>
        </p:nvSpPr>
        <p:spPr>
          <a:xfrm>
            <a:off x="464939" y="9442252"/>
            <a:ext cx="13700522" cy="425053"/>
          </a:xfrm>
          <a:prstGeom prst="rect">
            <a:avLst/>
          </a:prstGeom>
          <a:noFill/>
          <a:ln/>
        </p:spPr>
        <p:txBody>
          <a:bodyPr wrap="square" lIns="0" tIns="0" rIns="0" bIns="0" rtlCol="0" anchor="t"/>
          <a:lstStyle/>
          <a:p>
            <a:pPr algn="l" indent="0" marL="0">
              <a:lnSpc>
                <a:spcPts val="1650"/>
              </a:lnSpc>
              <a:buNone/>
            </a:pPr>
            <a:r>
              <a:rPr lang="en-US" sz="1000" dirty="0">
                <a:solidFill>
                  <a:srgbClr val="61615C"/>
                </a:solidFill>
                <a:latin typeface="Tomorrow" pitchFamily="34" charset="0"/>
                <a:ea typeface="Tomorrow" pitchFamily="34" charset="-122"/>
                <a:cs typeface="Tomorrow" pitchFamily="34" charset="-120"/>
              </a:rPr>
              <a:t>La plupart des auteurs maintiennent un niveau d'engagement moyen entre 40 et 60 likes. Il est important de noter que ces données d'engagement sont basées sur des valeurs arbitraires attribuées lors de la préparation des données, ce qui limite la fiabilité de cette analyse spécifique.</a:t>
            </a:r>
            <a:endParaRPr lang="en-US" sz="1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11875" y="627817"/>
            <a:ext cx="11968758" cy="635556"/>
          </a:xfrm>
          <a:prstGeom prst="rect">
            <a:avLst/>
          </a:prstGeom>
          <a:noFill/>
          <a:ln/>
        </p:spPr>
        <p:txBody>
          <a:bodyPr wrap="none" lIns="0" tIns="0" rIns="0" bIns="0" rtlCol="0" anchor="t"/>
          <a:lstStyle/>
          <a:p>
            <a:pPr algn="l" indent="0" marL="0">
              <a:lnSpc>
                <a:spcPts val="5000"/>
              </a:lnSpc>
              <a:buNone/>
            </a:pPr>
            <a:r>
              <a:rPr lang="en-US" sz="4000" dirty="0">
                <a:solidFill>
                  <a:srgbClr val="1D1D1B"/>
                </a:solidFill>
                <a:latin typeface="Tomorrow Semi Bold" pitchFamily="34" charset="0"/>
                <a:ea typeface="Tomorrow Semi Bold" pitchFamily="34" charset="-122"/>
                <a:cs typeface="Tomorrow Semi Bold" pitchFamily="34" charset="-120"/>
              </a:rPr>
              <a:t>Thèmes Dominants en Cybersécurité Africaine</a:t>
            </a:r>
            <a:endParaRPr lang="en-US" sz="4000" dirty="0"/>
          </a:p>
        </p:txBody>
      </p:sp>
      <p:sp>
        <p:nvSpPr>
          <p:cNvPr id="3" name="Shape 1"/>
          <p:cNvSpPr/>
          <p:nvPr/>
        </p:nvSpPr>
        <p:spPr>
          <a:xfrm>
            <a:off x="711875" y="1670090"/>
            <a:ext cx="6501646" cy="1822252"/>
          </a:xfrm>
          <a:prstGeom prst="roundRect">
            <a:avLst>
              <a:gd name="adj" fmla="val 1674"/>
            </a:avLst>
          </a:prstGeom>
          <a:solidFill>
            <a:srgbClr val="F0EAEA"/>
          </a:solidFill>
          <a:ln/>
        </p:spPr>
      </p:sp>
      <p:sp>
        <p:nvSpPr>
          <p:cNvPr id="4" name="Text 2"/>
          <p:cNvSpPr/>
          <p:nvPr/>
        </p:nvSpPr>
        <p:spPr>
          <a:xfrm>
            <a:off x="915233" y="1873448"/>
            <a:ext cx="3430191" cy="317659"/>
          </a:xfrm>
          <a:prstGeom prst="rect">
            <a:avLst/>
          </a:prstGeom>
          <a:noFill/>
          <a:ln/>
        </p:spPr>
        <p:txBody>
          <a:bodyPr wrap="none" lIns="0" tIns="0" rIns="0" bIns="0" rtlCol="0" anchor="t"/>
          <a:lstStyle/>
          <a:p>
            <a:pPr algn="l" indent="0" marL="0">
              <a:lnSpc>
                <a:spcPts val="2500"/>
              </a:lnSpc>
              <a:buNone/>
            </a:pPr>
            <a:r>
              <a:rPr lang="en-US" sz="2000" dirty="0">
                <a:solidFill>
                  <a:srgbClr val="61615C"/>
                </a:solidFill>
                <a:latin typeface="Tomorrow Semi Bold" pitchFamily="34" charset="0"/>
                <a:ea typeface="Tomorrow Semi Bold" pitchFamily="34" charset="-122"/>
                <a:cs typeface="Tomorrow Semi Bold" pitchFamily="34" charset="-120"/>
              </a:rPr>
              <a:t>Cybercriminalité régionale</a:t>
            </a:r>
            <a:endParaRPr lang="en-US" sz="2000" dirty="0"/>
          </a:p>
        </p:txBody>
      </p:sp>
      <p:sp>
        <p:nvSpPr>
          <p:cNvPr id="5" name="Text 3"/>
          <p:cNvSpPr/>
          <p:nvPr/>
        </p:nvSpPr>
        <p:spPr>
          <a:xfrm>
            <a:off x="915233" y="2313146"/>
            <a:ext cx="6094928" cy="975836"/>
          </a:xfrm>
          <a:prstGeom prst="rect">
            <a:avLst/>
          </a:prstGeom>
          <a:noFill/>
          <a:ln/>
        </p:spPr>
        <p:txBody>
          <a:bodyPr wrap="square" lIns="0" tIns="0" rIns="0" bIns="0" rtlCol="0" anchor="t"/>
          <a:lstStyle/>
          <a:p>
            <a:pPr algn="l" indent="0" marL="0">
              <a:lnSpc>
                <a:spcPts val="2550"/>
              </a:lnSpc>
              <a:buNone/>
            </a:pPr>
            <a:r>
              <a:rPr lang="en-US" sz="1600" dirty="0">
                <a:solidFill>
                  <a:srgbClr val="61615C"/>
                </a:solidFill>
                <a:latin typeface="Tomorrow" pitchFamily="34" charset="0"/>
                <a:ea typeface="Tomorrow" pitchFamily="34" charset="-122"/>
                <a:cs typeface="Tomorrow" pitchFamily="34" charset="-120"/>
              </a:rPr>
              <a:t>Focus sur les menaces spécifiques au continent africain et les vulnérabilités particulières des infrastructures numériques locales</a:t>
            </a:r>
            <a:endParaRPr lang="en-US" sz="1600" dirty="0"/>
          </a:p>
        </p:txBody>
      </p:sp>
      <p:sp>
        <p:nvSpPr>
          <p:cNvPr id="6" name="Shape 4"/>
          <p:cNvSpPr/>
          <p:nvPr/>
        </p:nvSpPr>
        <p:spPr>
          <a:xfrm>
            <a:off x="7416879" y="1670090"/>
            <a:ext cx="6501646" cy="1822252"/>
          </a:xfrm>
          <a:prstGeom prst="roundRect">
            <a:avLst>
              <a:gd name="adj" fmla="val 1674"/>
            </a:avLst>
          </a:prstGeom>
          <a:solidFill>
            <a:srgbClr val="F0EAEA"/>
          </a:solidFill>
          <a:ln/>
        </p:spPr>
      </p:sp>
      <p:sp>
        <p:nvSpPr>
          <p:cNvPr id="7" name="Text 5"/>
          <p:cNvSpPr/>
          <p:nvPr/>
        </p:nvSpPr>
        <p:spPr>
          <a:xfrm>
            <a:off x="7620238" y="1873448"/>
            <a:ext cx="3454360" cy="317659"/>
          </a:xfrm>
          <a:prstGeom prst="rect">
            <a:avLst/>
          </a:prstGeom>
          <a:noFill/>
          <a:ln/>
        </p:spPr>
        <p:txBody>
          <a:bodyPr wrap="none" lIns="0" tIns="0" rIns="0" bIns="0" rtlCol="0" anchor="t"/>
          <a:lstStyle/>
          <a:p>
            <a:pPr algn="l" indent="0" marL="0">
              <a:lnSpc>
                <a:spcPts val="2500"/>
              </a:lnSpc>
              <a:buNone/>
            </a:pPr>
            <a:r>
              <a:rPr lang="en-US" sz="2000" dirty="0">
                <a:solidFill>
                  <a:srgbClr val="61615C"/>
                </a:solidFill>
                <a:latin typeface="Tomorrow Semi Bold" pitchFamily="34" charset="0"/>
                <a:ea typeface="Tomorrow Semi Bold" pitchFamily="34" charset="-122"/>
                <a:cs typeface="Tomorrow Semi Bold" pitchFamily="34" charset="-120"/>
              </a:rPr>
              <a:t>Initiatives institutionnelles</a:t>
            </a:r>
            <a:endParaRPr lang="en-US" sz="2000" dirty="0"/>
          </a:p>
        </p:txBody>
      </p:sp>
      <p:sp>
        <p:nvSpPr>
          <p:cNvPr id="8" name="Text 6"/>
          <p:cNvSpPr/>
          <p:nvPr/>
        </p:nvSpPr>
        <p:spPr>
          <a:xfrm>
            <a:off x="7620238" y="2313146"/>
            <a:ext cx="6094928" cy="975836"/>
          </a:xfrm>
          <a:prstGeom prst="rect">
            <a:avLst/>
          </a:prstGeom>
          <a:noFill/>
          <a:ln/>
        </p:spPr>
        <p:txBody>
          <a:bodyPr wrap="square" lIns="0" tIns="0" rIns="0" bIns="0" rtlCol="0" anchor="t"/>
          <a:lstStyle/>
          <a:p>
            <a:pPr algn="l" indent="0" marL="0">
              <a:lnSpc>
                <a:spcPts val="2550"/>
              </a:lnSpc>
              <a:buNone/>
            </a:pPr>
            <a:r>
              <a:rPr lang="en-US" sz="1600" dirty="0">
                <a:solidFill>
                  <a:srgbClr val="61615C"/>
                </a:solidFill>
                <a:latin typeface="Tomorrow" pitchFamily="34" charset="0"/>
                <a:ea typeface="Tomorrow" pitchFamily="34" charset="-122"/>
                <a:cs typeface="Tomorrow" pitchFamily="34" charset="-120"/>
              </a:rPr>
              <a:t>Rôle prépondérant des agences comme l'ANSSI et Cybermalveillance.gouv.fr dans la sensibilisation et la gestion des risques</a:t>
            </a:r>
            <a:endParaRPr lang="en-US" sz="1600" dirty="0"/>
          </a:p>
        </p:txBody>
      </p:sp>
      <p:sp>
        <p:nvSpPr>
          <p:cNvPr id="9" name="Shape 7"/>
          <p:cNvSpPr/>
          <p:nvPr/>
        </p:nvSpPr>
        <p:spPr>
          <a:xfrm>
            <a:off x="711875" y="3695700"/>
            <a:ext cx="6501646" cy="1496973"/>
          </a:xfrm>
          <a:prstGeom prst="roundRect">
            <a:avLst>
              <a:gd name="adj" fmla="val 2038"/>
            </a:avLst>
          </a:prstGeom>
          <a:solidFill>
            <a:srgbClr val="F0EAEA"/>
          </a:solidFill>
          <a:ln/>
        </p:spPr>
      </p:sp>
      <p:sp>
        <p:nvSpPr>
          <p:cNvPr id="10" name="Text 8"/>
          <p:cNvSpPr/>
          <p:nvPr/>
        </p:nvSpPr>
        <p:spPr>
          <a:xfrm>
            <a:off x="915233" y="3899059"/>
            <a:ext cx="3332083" cy="317659"/>
          </a:xfrm>
          <a:prstGeom prst="rect">
            <a:avLst/>
          </a:prstGeom>
          <a:noFill/>
          <a:ln/>
        </p:spPr>
        <p:txBody>
          <a:bodyPr wrap="none" lIns="0" tIns="0" rIns="0" bIns="0" rtlCol="0" anchor="t"/>
          <a:lstStyle/>
          <a:p>
            <a:pPr algn="l" indent="0" marL="0">
              <a:lnSpc>
                <a:spcPts val="2500"/>
              </a:lnSpc>
              <a:buNone/>
            </a:pPr>
            <a:r>
              <a:rPr lang="en-US" sz="2000" dirty="0">
                <a:solidFill>
                  <a:srgbClr val="61615C"/>
                </a:solidFill>
                <a:latin typeface="Tomorrow Semi Bold" pitchFamily="34" charset="0"/>
                <a:ea typeface="Tomorrow Semi Bold" pitchFamily="34" charset="-122"/>
                <a:cs typeface="Tomorrow Semi Bold" pitchFamily="34" charset="-120"/>
              </a:rPr>
              <a:t>Technologies émergentes</a:t>
            </a:r>
            <a:endParaRPr lang="en-US" sz="2000" dirty="0"/>
          </a:p>
        </p:txBody>
      </p:sp>
      <p:sp>
        <p:nvSpPr>
          <p:cNvPr id="11" name="Text 9"/>
          <p:cNvSpPr/>
          <p:nvPr/>
        </p:nvSpPr>
        <p:spPr>
          <a:xfrm>
            <a:off x="915233" y="4338757"/>
            <a:ext cx="6094928" cy="650558"/>
          </a:xfrm>
          <a:prstGeom prst="rect">
            <a:avLst/>
          </a:prstGeom>
          <a:noFill/>
          <a:ln/>
        </p:spPr>
        <p:txBody>
          <a:bodyPr wrap="square" lIns="0" tIns="0" rIns="0" bIns="0" rtlCol="0" anchor="t"/>
          <a:lstStyle/>
          <a:p>
            <a:pPr algn="l" indent="0" marL="0">
              <a:lnSpc>
                <a:spcPts val="2550"/>
              </a:lnSpc>
              <a:buNone/>
            </a:pPr>
            <a:r>
              <a:rPr lang="en-US" sz="1600" dirty="0">
                <a:solidFill>
                  <a:srgbClr val="61615C"/>
                </a:solidFill>
                <a:latin typeface="Tomorrow" pitchFamily="34" charset="0"/>
                <a:ea typeface="Tomorrow" pitchFamily="34" charset="-122"/>
                <a:cs typeface="Tomorrow" pitchFamily="34" charset="-120"/>
              </a:rPr>
              <a:t>Discussions sur l'intelligence artificielle et son impact sur la sécurité des systèmes d'information en Afrique</a:t>
            </a:r>
            <a:endParaRPr lang="en-US" sz="1600" dirty="0"/>
          </a:p>
        </p:txBody>
      </p:sp>
      <p:sp>
        <p:nvSpPr>
          <p:cNvPr id="12" name="Shape 10"/>
          <p:cNvSpPr/>
          <p:nvPr/>
        </p:nvSpPr>
        <p:spPr>
          <a:xfrm>
            <a:off x="7416879" y="3695700"/>
            <a:ext cx="6501646" cy="1496973"/>
          </a:xfrm>
          <a:prstGeom prst="roundRect">
            <a:avLst>
              <a:gd name="adj" fmla="val 2038"/>
            </a:avLst>
          </a:prstGeom>
          <a:solidFill>
            <a:srgbClr val="F0EAEA"/>
          </a:solidFill>
          <a:ln/>
        </p:spPr>
      </p:sp>
      <p:sp>
        <p:nvSpPr>
          <p:cNvPr id="13" name="Text 11"/>
          <p:cNvSpPr/>
          <p:nvPr/>
        </p:nvSpPr>
        <p:spPr>
          <a:xfrm>
            <a:off x="7620238" y="3899059"/>
            <a:ext cx="2542461" cy="317659"/>
          </a:xfrm>
          <a:prstGeom prst="rect">
            <a:avLst/>
          </a:prstGeom>
          <a:noFill/>
          <a:ln/>
        </p:spPr>
        <p:txBody>
          <a:bodyPr wrap="none" lIns="0" tIns="0" rIns="0" bIns="0" rtlCol="0" anchor="t"/>
          <a:lstStyle/>
          <a:p>
            <a:pPr algn="l" indent="0" marL="0">
              <a:lnSpc>
                <a:spcPts val="2500"/>
              </a:lnSpc>
              <a:buNone/>
            </a:pPr>
            <a:r>
              <a:rPr lang="en-US" sz="2000" dirty="0">
                <a:solidFill>
                  <a:srgbClr val="61615C"/>
                </a:solidFill>
                <a:latin typeface="Tomorrow Semi Bold" pitchFamily="34" charset="0"/>
                <a:ea typeface="Tomorrow Semi Bold" pitchFamily="34" charset="-122"/>
                <a:cs typeface="Tomorrow Semi Bold" pitchFamily="34" charset="-120"/>
              </a:rPr>
              <a:t>Alertes et vigilance</a:t>
            </a:r>
            <a:endParaRPr lang="en-US" sz="2000" dirty="0"/>
          </a:p>
        </p:txBody>
      </p:sp>
      <p:sp>
        <p:nvSpPr>
          <p:cNvPr id="14" name="Text 12"/>
          <p:cNvSpPr/>
          <p:nvPr/>
        </p:nvSpPr>
        <p:spPr>
          <a:xfrm>
            <a:off x="7620238" y="4338757"/>
            <a:ext cx="6094928" cy="650558"/>
          </a:xfrm>
          <a:prstGeom prst="rect">
            <a:avLst/>
          </a:prstGeom>
          <a:noFill/>
          <a:ln/>
        </p:spPr>
        <p:txBody>
          <a:bodyPr wrap="square" lIns="0" tIns="0" rIns="0" bIns="0" rtlCol="0" anchor="t"/>
          <a:lstStyle/>
          <a:p>
            <a:pPr algn="l" indent="0" marL="0">
              <a:lnSpc>
                <a:spcPts val="2550"/>
              </a:lnSpc>
              <a:buNone/>
            </a:pPr>
            <a:r>
              <a:rPr lang="en-US" sz="1600" dirty="0">
                <a:solidFill>
                  <a:srgbClr val="61615C"/>
                </a:solidFill>
                <a:latin typeface="Tomorrow" pitchFamily="34" charset="0"/>
                <a:ea typeface="Tomorrow" pitchFamily="34" charset="-122"/>
                <a:cs typeface="Tomorrow" pitchFamily="34" charset="-120"/>
              </a:rPr>
              <a:t>Importance des notifications et de la réactivité face aux incidents de sécurité dans le contexte africain</a:t>
            </a:r>
            <a:endParaRPr lang="en-US" sz="1600" dirty="0"/>
          </a:p>
        </p:txBody>
      </p:sp>
      <p:sp>
        <p:nvSpPr>
          <p:cNvPr id="15" name="Text 13"/>
          <p:cNvSpPr/>
          <p:nvPr/>
        </p:nvSpPr>
        <p:spPr>
          <a:xfrm>
            <a:off x="711875" y="5421392"/>
            <a:ext cx="13206651" cy="975836"/>
          </a:xfrm>
          <a:prstGeom prst="rect">
            <a:avLst/>
          </a:prstGeom>
          <a:noFill/>
          <a:ln/>
        </p:spPr>
        <p:txBody>
          <a:bodyPr wrap="square" lIns="0" tIns="0" rIns="0" bIns="0" rtlCol="0" anchor="t"/>
          <a:lstStyle/>
          <a:p>
            <a:pPr algn="l" indent="0" marL="0">
              <a:lnSpc>
                <a:spcPts val="2550"/>
              </a:lnSpc>
              <a:buNone/>
            </a:pPr>
            <a:r>
              <a:rPr lang="en-US" sz="1600" dirty="0">
                <a:solidFill>
                  <a:srgbClr val="61615C"/>
                </a:solidFill>
                <a:latin typeface="Tomorrow" pitchFamily="34" charset="0"/>
                <a:ea typeface="Tomorrow" pitchFamily="34" charset="-122"/>
                <a:cs typeface="Tomorrow" pitchFamily="34" charset="-120"/>
              </a:rPr>
              <a:t>L'analyse du nuage de mots révèle que "Cyber" et "Afrique" sont les termes dominants, soulignant l'accent mis sur la cybersécurité dans le contexte africain. Les organisations comme l'ANSSI et Cybermalveillance.gouv.fr apparaissent comme des acteurs clés dans ce domaine.</a:t>
            </a:r>
            <a:endParaRPr lang="en-US" sz="1600" dirty="0"/>
          </a:p>
        </p:txBody>
      </p:sp>
      <p:sp>
        <p:nvSpPr>
          <p:cNvPr id="16" name="Text 14"/>
          <p:cNvSpPr/>
          <p:nvPr/>
        </p:nvSpPr>
        <p:spPr>
          <a:xfrm>
            <a:off x="711875" y="6625947"/>
            <a:ext cx="13206651" cy="975836"/>
          </a:xfrm>
          <a:prstGeom prst="rect">
            <a:avLst/>
          </a:prstGeom>
          <a:noFill/>
          <a:ln/>
        </p:spPr>
        <p:txBody>
          <a:bodyPr wrap="square" lIns="0" tIns="0" rIns="0" bIns="0" rtlCol="0" anchor="t"/>
          <a:lstStyle/>
          <a:p>
            <a:pPr algn="l" indent="0" marL="0">
              <a:lnSpc>
                <a:spcPts val="2550"/>
              </a:lnSpc>
              <a:buNone/>
            </a:pPr>
            <a:r>
              <a:rPr lang="en-US" sz="1600" dirty="0">
                <a:solidFill>
                  <a:srgbClr val="61615C"/>
                </a:solidFill>
                <a:latin typeface="Tomorrow" pitchFamily="34" charset="0"/>
                <a:ea typeface="Tomorrow" pitchFamily="34" charset="-122"/>
                <a:cs typeface="Tomorrow" pitchFamily="34" charset="-120"/>
              </a:rPr>
              <a:t>Les préoccupations principales tournent autour des menaces comme la cybercriminalité, les cybermenaces et la fraude numérique. Des discussions émergent également sur les solutions technologiques avancées, notamment l'intelligence artificielle, pour renforcer la sécurité des systèmes d'information en Afrique.</a:t>
            </a:r>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666393" y="558760"/>
            <a:ext cx="10884098" cy="594955"/>
          </a:xfrm>
          <a:prstGeom prst="rect">
            <a:avLst/>
          </a:prstGeom>
          <a:noFill/>
          <a:ln/>
        </p:spPr>
        <p:txBody>
          <a:bodyPr wrap="none" lIns="0" tIns="0" rIns="0" bIns="0" rtlCol="0" anchor="t"/>
          <a:lstStyle/>
          <a:p>
            <a:pPr algn="l" indent="0" marL="0">
              <a:lnSpc>
                <a:spcPts val="4650"/>
              </a:lnSpc>
              <a:buNone/>
            </a:pPr>
            <a:r>
              <a:rPr lang="en-US" sz="3700" dirty="0">
                <a:solidFill>
                  <a:srgbClr val="1D1D1B"/>
                </a:solidFill>
                <a:latin typeface="Tomorrow Semi Bold" pitchFamily="34" charset="0"/>
                <a:ea typeface="Tomorrow Semi Bold" pitchFamily="34" charset="-122"/>
                <a:cs typeface="Tomorrow Semi Bold" pitchFamily="34" charset="-120"/>
              </a:rPr>
              <a:t>Focus Géographique et Initiatives Régionales</a:t>
            </a:r>
            <a:endParaRPr lang="en-US" sz="3700" dirty="0"/>
          </a:p>
        </p:txBody>
      </p:sp>
      <p:pic>
        <p:nvPicPr>
          <p:cNvPr id="3" name="Image 0" descr="preencoded.png">    </p:cNvPr>
          <p:cNvPicPr>
            <a:picLocks noChangeAspect="1"/>
          </p:cNvPicPr>
          <p:nvPr/>
        </p:nvPicPr>
        <p:blipFill>
          <a:blip r:embed="rId1"/>
          <a:stretch>
            <a:fillRect/>
          </a:stretch>
        </p:blipFill>
        <p:spPr>
          <a:xfrm>
            <a:off x="666393" y="1534477"/>
            <a:ext cx="4242078" cy="2621756"/>
          </a:xfrm>
          <a:prstGeom prst="rect">
            <a:avLst/>
          </a:prstGeom>
        </p:spPr>
      </p:pic>
      <p:sp>
        <p:nvSpPr>
          <p:cNvPr id="4" name="Text 1"/>
          <p:cNvSpPr/>
          <p:nvPr/>
        </p:nvSpPr>
        <p:spPr>
          <a:xfrm>
            <a:off x="666393" y="4394240"/>
            <a:ext cx="2380298" cy="297418"/>
          </a:xfrm>
          <a:prstGeom prst="rect">
            <a:avLst/>
          </a:prstGeom>
          <a:noFill/>
          <a:ln/>
        </p:spPr>
        <p:txBody>
          <a:bodyPr wrap="none" lIns="0" tIns="0" rIns="0" bIns="0" rtlCol="0" anchor="t"/>
          <a:lstStyle/>
          <a:p>
            <a:pPr algn="l" indent="0" marL="0">
              <a:lnSpc>
                <a:spcPts val="2300"/>
              </a:lnSpc>
              <a:buNone/>
            </a:pPr>
            <a:r>
              <a:rPr lang="en-US" sz="1850" dirty="0">
                <a:solidFill>
                  <a:srgbClr val="61615C"/>
                </a:solidFill>
                <a:latin typeface="Tomorrow Semi Bold" pitchFamily="34" charset="0"/>
                <a:ea typeface="Tomorrow Semi Bold" pitchFamily="34" charset="-122"/>
                <a:cs typeface="Tomorrow Semi Bold" pitchFamily="34" charset="-120"/>
              </a:rPr>
              <a:t>Côte d'Ivoire</a:t>
            </a:r>
            <a:endParaRPr lang="en-US" sz="1850" dirty="0"/>
          </a:p>
        </p:txBody>
      </p:sp>
      <p:sp>
        <p:nvSpPr>
          <p:cNvPr id="5" name="Text 2"/>
          <p:cNvSpPr/>
          <p:nvPr/>
        </p:nvSpPr>
        <p:spPr>
          <a:xfrm>
            <a:off x="666393" y="4805839"/>
            <a:ext cx="4242078" cy="913686"/>
          </a:xfrm>
          <a:prstGeom prst="rect">
            <a:avLst/>
          </a:prstGeom>
          <a:noFill/>
          <a:ln/>
        </p:spPr>
        <p:txBody>
          <a:bodyPr wrap="square" lIns="0" tIns="0" rIns="0" bIns="0" rtlCol="0" anchor="t"/>
          <a:lstStyle/>
          <a:p>
            <a:pPr algn="l" indent="0" marL="0">
              <a:lnSpc>
                <a:spcPts val="2350"/>
              </a:lnSpc>
              <a:buNone/>
            </a:pPr>
            <a:r>
              <a:rPr lang="en-US" sz="1450" dirty="0">
                <a:solidFill>
                  <a:srgbClr val="61615C"/>
                </a:solidFill>
                <a:latin typeface="Tomorrow" pitchFamily="34" charset="0"/>
                <a:ea typeface="Tomorrow" pitchFamily="34" charset="-122"/>
                <a:cs typeface="Tomorrow" pitchFamily="34" charset="-120"/>
              </a:rPr>
              <a:t>Centre d'initiatives importantes en matière de cybersécurité, avec des mentions spécifiques dans les discussions et publications analysées</a:t>
            </a:r>
            <a:endParaRPr lang="en-US" sz="1450" dirty="0"/>
          </a:p>
        </p:txBody>
      </p:sp>
      <p:pic>
        <p:nvPicPr>
          <p:cNvPr id="6" name="Image 1" descr="preencoded.png">    </p:cNvPr>
          <p:cNvPicPr>
            <a:picLocks noChangeAspect="1"/>
          </p:cNvPicPr>
          <p:nvPr/>
        </p:nvPicPr>
        <p:blipFill>
          <a:blip r:embed="rId2"/>
          <a:stretch>
            <a:fillRect/>
          </a:stretch>
        </p:blipFill>
        <p:spPr>
          <a:xfrm>
            <a:off x="5194102" y="1534477"/>
            <a:ext cx="4242078" cy="2621756"/>
          </a:xfrm>
          <a:prstGeom prst="rect">
            <a:avLst/>
          </a:prstGeom>
        </p:spPr>
      </p:pic>
      <p:sp>
        <p:nvSpPr>
          <p:cNvPr id="7" name="Text 3"/>
          <p:cNvSpPr/>
          <p:nvPr/>
        </p:nvSpPr>
        <p:spPr>
          <a:xfrm>
            <a:off x="5194102" y="4394240"/>
            <a:ext cx="3640455" cy="297418"/>
          </a:xfrm>
          <a:prstGeom prst="rect">
            <a:avLst/>
          </a:prstGeom>
          <a:noFill/>
          <a:ln/>
        </p:spPr>
        <p:txBody>
          <a:bodyPr wrap="none" lIns="0" tIns="0" rIns="0" bIns="0" rtlCol="0" anchor="t"/>
          <a:lstStyle/>
          <a:p>
            <a:pPr algn="l" indent="0" marL="0">
              <a:lnSpc>
                <a:spcPts val="2300"/>
              </a:lnSpc>
              <a:buNone/>
            </a:pPr>
            <a:r>
              <a:rPr lang="en-US" sz="1850" dirty="0">
                <a:solidFill>
                  <a:srgbClr val="61615C"/>
                </a:solidFill>
                <a:latin typeface="Tomorrow Semi Bold" pitchFamily="34" charset="0"/>
                <a:ea typeface="Tomorrow Semi Bold" pitchFamily="34" charset="-122"/>
                <a:cs typeface="Tomorrow Semi Bold" pitchFamily="34" charset="-120"/>
              </a:rPr>
              <a:t>African Cybersecurity Summit</a:t>
            </a:r>
            <a:endParaRPr lang="en-US" sz="1850" dirty="0"/>
          </a:p>
        </p:txBody>
      </p:sp>
      <p:sp>
        <p:nvSpPr>
          <p:cNvPr id="8" name="Text 4"/>
          <p:cNvSpPr/>
          <p:nvPr/>
        </p:nvSpPr>
        <p:spPr>
          <a:xfrm>
            <a:off x="5194102" y="4805839"/>
            <a:ext cx="4242078" cy="913686"/>
          </a:xfrm>
          <a:prstGeom prst="rect">
            <a:avLst/>
          </a:prstGeom>
          <a:noFill/>
          <a:ln/>
        </p:spPr>
        <p:txBody>
          <a:bodyPr wrap="square" lIns="0" tIns="0" rIns="0" bIns="0" rtlCol="0" anchor="t"/>
          <a:lstStyle/>
          <a:p>
            <a:pPr algn="l" indent="0" marL="0">
              <a:lnSpc>
                <a:spcPts val="2350"/>
              </a:lnSpc>
              <a:buNone/>
            </a:pPr>
            <a:r>
              <a:rPr lang="en-US" sz="1450" dirty="0">
                <a:solidFill>
                  <a:srgbClr val="61615C"/>
                </a:solidFill>
                <a:latin typeface="Tomorrow" pitchFamily="34" charset="0"/>
                <a:ea typeface="Tomorrow" pitchFamily="34" charset="-122"/>
                <a:cs typeface="Tomorrow" pitchFamily="34" charset="-120"/>
              </a:rPr>
              <a:t>Événement majeur rassemblant les experts et décideurs du continent pour aborder les défis communs</a:t>
            </a:r>
            <a:endParaRPr lang="en-US" sz="1450" dirty="0"/>
          </a:p>
        </p:txBody>
      </p:sp>
      <p:pic>
        <p:nvPicPr>
          <p:cNvPr id="9" name="Image 2" descr="preencoded.png">    </p:cNvPr>
          <p:cNvPicPr>
            <a:picLocks noChangeAspect="1"/>
          </p:cNvPicPr>
          <p:nvPr/>
        </p:nvPicPr>
        <p:blipFill>
          <a:blip r:embed="rId3"/>
          <a:stretch>
            <a:fillRect/>
          </a:stretch>
        </p:blipFill>
        <p:spPr>
          <a:xfrm>
            <a:off x="9721810" y="1534477"/>
            <a:ext cx="4242197" cy="2621875"/>
          </a:xfrm>
          <a:prstGeom prst="rect">
            <a:avLst/>
          </a:prstGeom>
        </p:spPr>
      </p:pic>
      <p:sp>
        <p:nvSpPr>
          <p:cNvPr id="10" name="Text 5"/>
          <p:cNvSpPr/>
          <p:nvPr/>
        </p:nvSpPr>
        <p:spPr>
          <a:xfrm>
            <a:off x="9721810" y="4394359"/>
            <a:ext cx="2380298" cy="297418"/>
          </a:xfrm>
          <a:prstGeom prst="rect">
            <a:avLst/>
          </a:prstGeom>
          <a:noFill/>
          <a:ln/>
        </p:spPr>
        <p:txBody>
          <a:bodyPr wrap="none" lIns="0" tIns="0" rIns="0" bIns="0" rtlCol="0" anchor="t"/>
          <a:lstStyle/>
          <a:p>
            <a:pPr algn="l" indent="0" marL="0">
              <a:lnSpc>
                <a:spcPts val="2300"/>
              </a:lnSpc>
              <a:buNone/>
            </a:pPr>
            <a:r>
              <a:rPr lang="en-US" sz="1850" dirty="0">
                <a:solidFill>
                  <a:srgbClr val="61615C"/>
                </a:solidFill>
                <a:latin typeface="Tomorrow Semi Bold" pitchFamily="34" charset="0"/>
                <a:ea typeface="Tomorrow Semi Bold" pitchFamily="34" charset="-122"/>
                <a:cs typeface="Tomorrow Semi Bold" pitchFamily="34" charset="-120"/>
              </a:rPr>
              <a:t>Cyber Africa Forum</a:t>
            </a:r>
            <a:endParaRPr lang="en-US" sz="1850" dirty="0"/>
          </a:p>
        </p:txBody>
      </p:sp>
      <p:sp>
        <p:nvSpPr>
          <p:cNvPr id="11" name="Text 6"/>
          <p:cNvSpPr/>
          <p:nvPr/>
        </p:nvSpPr>
        <p:spPr>
          <a:xfrm>
            <a:off x="9721810" y="4805958"/>
            <a:ext cx="4242197" cy="913686"/>
          </a:xfrm>
          <a:prstGeom prst="rect">
            <a:avLst/>
          </a:prstGeom>
          <a:noFill/>
          <a:ln/>
        </p:spPr>
        <p:txBody>
          <a:bodyPr wrap="square" lIns="0" tIns="0" rIns="0" bIns="0" rtlCol="0" anchor="t"/>
          <a:lstStyle/>
          <a:p>
            <a:pPr algn="l" indent="0" marL="0">
              <a:lnSpc>
                <a:spcPts val="2350"/>
              </a:lnSpc>
              <a:buNone/>
            </a:pPr>
            <a:r>
              <a:rPr lang="en-US" sz="1450" dirty="0">
                <a:solidFill>
                  <a:srgbClr val="61615C"/>
                </a:solidFill>
                <a:latin typeface="Tomorrow" pitchFamily="34" charset="0"/>
                <a:ea typeface="Tomorrow" pitchFamily="34" charset="-122"/>
                <a:cs typeface="Tomorrow" pitchFamily="34" charset="-120"/>
              </a:rPr>
              <a:t>Plateforme d'échange sur les enjeux de transformation numérique sécurisée pour le continent</a:t>
            </a:r>
            <a:endParaRPr lang="en-US" sz="1450" dirty="0"/>
          </a:p>
        </p:txBody>
      </p:sp>
      <p:sp>
        <p:nvSpPr>
          <p:cNvPr id="12" name="Text 7"/>
          <p:cNvSpPr/>
          <p:nvPr/>
        </p:nvSpPr>
        <p:spPr>
          <a:xfrm>
            <a:off x="666393" y="5933837"/>
            <a:ext cx="13297614" cy="913686"/>
          </a:xfrm>
          <a:prstGeom prst="rect">
            <a:avLst/>
          </a:prstGeom>
          <a:noFill/>
          <a:ln/>
        </p:spPr>
        <p:txBody>
          <a:bodyPr wrap="square" lIns="0" tIns="0" rIns="0" bIns="0" rtlCol="0" anchor="t"/>
          <a:lstStyle/>
          <a:p>
            <a:pPr algn="l" indent="0" marL="0">
              <a:lnSpc>
                <a:spcPts val="2350"/>
              </a:lnSpc>
              <a:buNone/>
            </a:pPr>
            <a:r>
              <a:rPr lang="en-US" sz="1450" dirty="0">
                <a:solidFill>
                  <a:srgbClr val="61615C"/>
                </a:solidFill>
                <a:latin typeface="Tomorrow" pitchFamily="34" charset="0"/>
                <a:ea typeface="Tomorrow" pitchFamily="34" charset="-122"/>
                <a:cs typeface="Tomorrow" pitchFamily="34" charset="-120"/>
              </a:rPr>
              <a:t>L'analyse des données révèle un intérêt particulier pour certaines régions africaines, notamment la Côte d'Ivoire, qui apparaît comme un hub d'initiatives en cybersécurité. Les événements comme l'African Cybersecurity Summit et le Cyber Africa Forum jouent un rôle crucial dans la structuration des discussions et le partage d'expertise.</a:t>
            </a:r>
            <a:endParaRPr lang="en-US" sz="1450" dirty="0"/>
          </a:p>
        </p:txBody>
      </p:sp>
      <p:sp>
        <p:nvSpPr>
          <p:cNvPr id="13" name="Text 8"/>
          <p:cNvSpPr/>
          <p:nvPr/>
        </p:nvSpPr>
        <p:spPr>
          <a:xfrm>
            <a:off x="666393" y="7061716"/>
            <a:ext cx="13297614" cy="609124"/>
          </a:xfrm>
          <a:prstGeom prst="rect">
            <a:avLst/>
          </a:prstGeom>
          <a:noFill/>
          <a:ln/>
        </p:spPr>
        <p:txBody>
          <a:bodyPr wrap="square" lIns="0" tIns="0" rIns="0" bIns="0" rtlCol="0" anchor="t"/>
          <a:lstStyle/>
          <a:p>
            <a:pPr algn="l" indent="0" marL="0">
              <a:lnSpc>
                <a:spcPts val="2350"/>
              </a:lnSpc>
              <a:buNone/>
            </a:pPr>
            <a:r>
              <a:rPr lang="en-US" sz="1450" dirty="0">
                <a:solidFill>
                  <a:srgbClr val="61615C"/>
                </a:solidFill>
                <a:latin typeface="Tomorrow" pitchFamily="34" charset="0"/>
                <a:ea typeface="Tomorrow" pitchFamily="34" charset="-122"/>
                <a:cs typeface="Tomorrow" pitchFamily="34" charset="-120"/>
              </a:rPr>
              <a:t>Ces plateformes régionales favorisent la collaboration entre les différents acteurs et contribuent à l'élaboration de stratégies adaptées aux défis spécifiques du continent africain en matière de sécurité numérique.</a:t>
            </a:r>
            <a:endParaRPr lang="en-US" sz="14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15685" y="562332"/>
            <a:ext cx="7315914" cy="639008"/>
          </a:xfrm>
          <a:prstGeom prst="rect">
            <a:avLst/>
          </a:prstGeom>
          <a:noFill/>
          <a:ln/>
        </p:spPr>
        <p:txBody>
          <a:bodyPr wrap="none" lIns="0" tIns="0" rIns="0" bIns="0" rtlCol="0" anchor="t"/>
          <a:lstStyle/>
          <a:p>
            <a:pPr algn="l" indent="0" marL="0">
              <a:lnSpc>
                <a:spcPts val="5000"/>
              </a:lnSpc>
              <a:buNone/>
            </a:pPr>
            <a:r>
              <a:rPr lang="en-US" sz="4000" dirty="0">
                <a:solidFill>
                  <a:srgbClr val="1D1D1B"/>
                </a:solidFill>
                <a:latin typeface="Tomorrow Semi Bold" pitchFamily="34" charset="0"/>
                <a:ea typeface="Tomorrow Semi Bold" pitchFamily="34" charset="-122"/>
                <a:cs typeface="Tomorrow Semi Bold" pitchFamily="34" charset="-120"/>
              </a:rPr>
              <a:t>Conclusions et Perspectives</a:t>
            </a:r>
            <a:endParaRPr lang="en-US" sz="4000" dirty="0"/>
          </a:p>
        </p:txBody>
      </p:sp>
      <p:pic>
        <p:nvPicPr>
          <p:cNvPr id="3" name="Image 0" descr="preencoded.png">    </p:cNvPr>
          <p:cNvPicPr>
            <a:picLocks noChangeAspect="1"/>
          </p:cNvPicPr>
          <p:nvPr/>
        </p:nvPicPr>
        <p:blipFill>
          <a:blip r:embed="rId1"/>
          <a:stretch>
            <a:fillRect/>
          </a:stretch>
        </p:blipFill>
        <p:spPr>
          <a:xfrm>
            <a:off x="2926437" y="1610201"/>
            <a:ext cx="2177772" cy="1178004"/>
          </a:xfrm>
          <a:prstGeom prst="rect">
            <a:avLst/>
          </a:prstGeom>
        </p:spPr>
      </p:pic>
      <p:pic>
        <p:nvPicPr>
          <p:cNvPr id="4" name="Image 1" descr="preencoded.png">    </p:cNvPr>
          <p:cNvPicPr>
            <a:picLocks noChangeAspect="1"/>
          </p:cNvPicPr>
          <p:nvPr/>
        </p:nvPicPr>
        <p:blipFill>
          <a:blip r:embed="rId2"/>
          <a:stretch>
            <a:fillRect/>
          </a:stretch>
        </p:blipFill>
        <p:spPr>
          <a:xfrm>
            <a:off x="3871555" y="2165509"/>
            <a:ext cx="287536" cy="359331"/>
          </a:xfrm>
          <a:prstGeom prst="rect">
            <a:avLst/>
          </a:prstGeom>
        </p:spPr>
      </p:pic>
      <p:sp>
        <p:nvSpPr>
          <p:cNvPr id="5" name="Text 1"/>
          <p:cNvSpPr/>
          <p:nvPr/>
        </p:nvSpPr>
        <p:spPr>
          <a:xfrm>
            <a:off x="5308640" y="1814632"/>
            <a:ext cx="2556034" cy="319445"/>
          </a:xfrm>
          <a:prstGeom prst="rect">
            <a:avLst/>
          </a:prstGeom>
          <a:noFill/>
          <a:ln/>
        </p:spPr>
        <p:txBody>
          <a:bodyPr wrap="none" lIns="0" tIns="0" rIns="0" bIns="0" rtlCol="0" anchor="t"/>
          <a:lstStyle/>
          <a:p>
            <a:pPr algn="l" indent="0" marL="0">
              <a:lnSpc>
                <a:spcPts val="2500"/>
              </a:lnSpc>
              <a:buNone/>
            </a:pPr>
            <a:r>
              <a:rPr lang="en-US" sz="2000" dirty="0">
                <a:solidFill>
                  <a:srgbClr val="61615C"/>
                </a:solidFill>
                <a:latin typeface="Tomorrow Semi Bold" pitchFamily="34" charset="0"/>
                <a:ea typeface="Tomorrow Semi Bold" pitchFamily="34" charset="-122"/>
                <a:cs typeface="Tomorrow Semi Bold" pitchFamily="34" charset="-120"/>
              </a:rPr>
              <a:t>Innovations futures</a:t>
            </a:r>
            <a:endParaRPr lang="en-US" sz="2000" dirty="0"/>
          </a:p>
        </p:txBody>
      </p:sp>
      <p:sp>
        <p:nvSpPr>
          <p:cNvPr id="6" name="Text 2"/>
          <p:cNvSpPr/>
          <p:nvPr/>
        </p:nvSpPr>
        <p:spPr>
          <a:xfrm>
            <a:off x="5308640" y="2256711"/>
            <a:ext cx="5698688" cy="327065"/>
          </a:xfrm>
          <a:prstGeom prst="rect">
            <a:avLst/>
          </a:prstGeom>
          <a:noFill/>
          <a:ln/>
        </p:spPr>
        <p:txBody>
          <a:bodyPr wrap="none" lIns="0" tIns="0" rIns="0" bIns="0" rtlCol="0" anchor="t"/>
          <a:lstStyle/>
          <a:p>
            <a:pPr algn="l" indent="0" marL="0">
              <a:lnSpc>
                <a:spcPts val="2550"/>
              </a:lnSpc>
              <a:buNone/>
            </a:pPr>
            <a:r>
              <a:rPr lang="en-US" sz="1600" dirty="0">
                <a:solidFill>
                  <a:srgbClr val="61615C"/>
                </a:solidFill>
                <a:latin typeface="Tomorrow" pitchFamily="34" charset="0"/>
                <a:ea typeface="Tomorrow" pitchFamily="34" charset="-122"/>
                <a:cs typeface="Tomorrow" pitchFamily="34" charset="-120"/>
              </a:rPr>
              <a:t>Développement de solutions adaptées au contexte africain</a:t>
            </a:r>
            <a:endParaRPr lang="en-US" sz="1600" dirty="0"/>
          </a:p>
        </p:txBody>
      </p:sp>
      <p:sp>
        <p:nvSpPr>
          <p:cNvPr id="7" name="Shape 3"/>
          <p:cNvSpPr/>
          <p:nvPr/>
        </p:nvSpPr>
        <p:spPr>
          <a:xfrm>
            <a:off x="5155287" y="2804160"/>
            <a:ext cx="8708350" cy="11430"/>
          </a:xfrm>
          <a:prstGeom prst="roundRect">
            <a:avLst>
              <a:gd name="adj" fmla="val 268354"/>
            </a:avLst>
          </a:prstGeom>
          <a:solidFill>
            <a:srgbClr val="D6D0D0"/>
          </a:solidFill>
          <a:ln/>
        </p:spPr>
      </p:sp>
      <p:pic>
        <p:nvPicPr>
          <p:cNvPr id="8" name="Image 2" descr="preencoded.png">    </p:cNvPr>
          <p:cNvPicPr>
            <a:picLocks noChangeAspect="1"/>
          </p:cNvPicPr>
          <p:nvPr/>
        </p:nvPicPr>
        <p:blipFill>
          <a:blip r:embed="rId3"/>
          <a:stretch>
            <a:fillRect/>
          </a:stretch>
        </p:blipFill>
        <p:spPr>
          <a:xfrm>
            <a:off x="1837492" y="2839283"/>
            <a:ext cx="4355663" cy="1178004"/>
          </a:xfrm>
          <a:prstGeom prst="rect">
            <a:avLst/>
          </a:prstGeom>
        </p:spPr>
      </p:pic>
      <p:pic>
        <p:nvPicPr>
          <p:cNvPr id="9" name="Image 3" descr="preencoded.png">    </p:cNvPr>
          <p:cNvPicPr>
            <a:picLocks noChangeAspect="1"/>
          </p:cNvPicPr>
          <p:nvPr/>
        </p:nvPicPr>
        <p:blipFill>
          <a:blip r:embed="rId4"/>
          <a:stretch>
            <a:fillRect/>
          </a:stretch>
        </p:blipFill>
        <p:spPr>
          <a:xfrm>
            <a:off x="3871555" y="3248620"/>
            <a:ext cx="287536" cy="359331"/>
          </a:xfrm>
          <a:prstGeom prst="rect">
            <a:avLst/>
          </a:prstGeom>
        </p:spPr>
      </p:pic>
      <p:sp>
        <p:nvSpPr>
          <p:cNvPr id="10" name="Text 4"/>
          <p:cNvSpPr/>
          <p:nvPr/>
        </p:nvSpPr>
        <p:spPr>
          <a:xfrm>
            <a:off x="6397585" y="3043714"/>
            <a:ext cx="3015615" cy="319445"/>
          </a:xfrm>
          <a:prstGeom prst="rect">
            <a:avLst/>
          </a:prstGeom>
          <a:noFill/>
          <a:ln/>
        </p:spPr>
        <p:txBody>
          <a:bodyPr wrap="none" lIns="0" tIns="0" rIns="0" bIns="0" rtlCol="0" anchor="t"/>
          <a:lstStyle/>
          <a:p>
            <a:pPr algn="l" indent="0" marL="0">
              <a:lnSpc>
                <a:spcPts val="2500"/>
              </a:lnSpc>
              <a:buNone/>
            </a:pPr>
            <a:r>
              <a:rPr lang="en-US" sz="2000" dirty="0">
                <a:solidFill>
                  <a:srgbClr val="61615C"/>
                </a:solidFill>
                <a:latin typeface="Tomorrow Semi Bold" pitchFamily="34" charset="0"/>
                <a:ea typeface="Tomorrow Semi Bold" pitchFamily="34" charset="-122"/>
                <a:cs typeface="Tomorrow Semi Bold" pitchFamily="34" charset="-120"/>
              </a:rPr>
              <a:t>Collaboration régionale</a:t>
            </a:r>
            <a:endParaRPr lang="en-US" sz="2000" dirty="0"/>
          </a:p>
        </p:txBody>
      </p:sp>
      <p:sp>
        <p:nvSpPr>
          <p:cNvPr id="11" name="Text 5"/>
          <p:cNvSpPr/>
          <p:nvPr/>
        </p:nvSpPr>
        <p:spPr>
          <a:xfrm>
            <a:off x="6397585" y="3485793"/>
            <a:ext cx="4159568" cy="327065"/>
          </a:xfrm>
          <a:prstGeom prst="rect">
            <a:avLst/>
          </a:prstGeom>
          <a:noFill/>
          <a:ln/>
        </p:spPr>
        <p:txBody>
          <a:bodyPr wrap="none" lIns="0" tIns="0" rIns="0" bIns="0" rtlCol="0" anchor="t"/>
          <a:lstStyle/>
          <a:p>
            <a:pPr algn="l" indent="0" marL="0">
              <a:lnSpc>
                <a:spcPts val="2550"/>
              </a:lnSpc>
              <a:buNone/>
            </a:pPr>
            <a:r>
              <a:rPr lang="en-US" sz="1600" dirty="0">
                <a:solidFill>
                  <a:srgbClr val="61615C"/>
                </a:solidFill>
                <a:latin typeface="Tomorrow" pitchFamily="34" charset="0"/>
                <a:ea typeface="Tomorrow" pitchFamily="34" charset="-122"/>
                <a:cs typeface="Tomorrow" pitchFamily="34" charset="-120"/>
              </a:rPr>
              <a:t>Renforcement des initiatives panafricaines</a:t>
            </a:r>
            <a:endParaRPr lang="en-US" sz="1600" dirty="0"/>
          </a:p>
        </p:txBody>
      </p:sp>
      <p:sp>
        <p:nvSpPr>
          <p:cNvPr id="12" name="Shape 6"/>
          <p:cNvSpPr/>
          <p:nvPr/>
        </p:nvSpPr>
        <p:spPr>
          <a:xfrm>
            <a:off x="6244233" y="4033242"/>
            <a:ext cx="7619405" cy="11430"/>
          </a:xfrm>
          <a:prstGeom prst="roundRect">
            <a:avLst>
              <a:gd name="adj" fmla="val 268354"/>
            </a:avLst>
          </a:prstGeom>
          <a:solidFill>
            <a:srgbClr val="D6D0D0"/>
          </a:solidFill>
          <a:ln/>
        </p:spPr>
      </p:sp>
      <p:pic>
        <p:nvPicPr>
          <p:cNvPr id="13" name="Image 4" descr="preencoded.png">    </p:cNvPr>
          <p:cNvPicPr>
            <a:picLocks noChangeAspect="1"/>
          </p:cNvPicPr>
          <p:nvPr/>
        </p:nvPicPr>
        <p:blipFill>
          <a:blip r:embed="rId5"/>
          <a:stretch>
            <a:fillRect/>
          </a:stretch>
        </p:blipFill>
        <p:spPr>
          <a:xfrm>
            <a:off x="748665" y="4068366"/>
            <a:ext cx="6533436" cy="1178004"/>
          </a:xfrm>
          <a:prstGeom prst="rect">
            <a:avLst/>
          </a:prstGeom>
        </p:spPr>
      </p:pic>
      <p:pic>
        <p:nvPicPr>
          <p:cNvPr id="14" name="Image 5" descr="preencoded.png">    </p:cNvPr>
          <p:cNvPicPr>
            <a:picLocks noChangeAspect="1"/>
          </p:cNvPicPr>
          <p:nvPr/>
        </p:nvPicPr>
        <p:blipFill>
          <a:blip r:embed="rId6"/>
          <a:stretch>
            <a:fillRect/>
          </a:stretch>
        </p:blipFill>
        <p:spPr>
          <a:xfrm>
            <a:off x="3871555" y="4477703"/>
            <a:ext cx="287536" cy="359331"/>
          </a:xfrm>
          <a:prstGeom prst="rect">
            <a:avLst/>
          </a:prstGeom>
        </p:spPr>
      </p:pic>
      <p:sp>
        <p:nvSpPr>
          <p:cNvPr id="15" name="Text 7"/>
          <p:cNvSpPr/>
          <p:nvPr/>
        </p:nvSpPr>
        <p:spPr>
          <a:xfrm>
            <a:off x="7486531" y="4272796"/>
            <a:ext cx="3582829" cy="319445"/>
          </a:xfrm>
          <a:prstGeom prst="rect">
            <a:avLst/>
          </a:prstGeom>
          <a:noFill/>
          <a:ln/>
        </p:spPr>
        <p:txBody>
          <a:bodyPr wrap="none" lIns="0" tIns="0" rIns="0" bIns="0" rtlCol="0" anchor="t"/>
          <a:lstStyle/>
          <a:p>
            <a:pPr algn="l" indent="0" marL="0">
              <a:lnSpc>
                <a:spcPts val="2500"/>
              </a:lnSpc>
              <a:buNone/>
            </a:pPr>
            <a:r>
              <a:rPr lang="en-US" sz="2000" dirty="0">
                <a:solidFill>
                  <a:srgbClr val="61615C"/>
                </a:solidFill>
                <a:latin typeface="Tomorrow Semi Bold" pitchFamily="34" charset="0"/>
                <a:ea typeface="Tomorrow Semi Bold" pitchFamily="34" charset="-122"/>
                <a:cs typeface="Tomorrow Semi Bold" pitchFamily="34" charset="-120"/>
              </a:rPr>
              <a:t>Sensibilisation et formation</a:t>
            </a:r>
            <a:endParaRPr lang="en-US" sz="2000" dirty="0"/>
          </a:p>
        </p:txBody>
      </p:sp>
      <p:sp>
        <p:nvSpPr>
          <p:cNvPr id="16" name="Text 8"/>
          <p:cNvSpPr/>
          <p:nvPr/>
        </p:nvSpPr>
        <p:spPr>
          <a:xfrm>
            <a:off x="7486531" y="4714875"/>
            <a:ext cx="4760000" cy="327065"/>
          </a:xfrm>
          <a:prstGeom prst="rect">
            <a:avLst/>
          </a:prstGeom>
          <a:noFill/>
          <a:ln/>
        </p:spPr>
        <p:txBody>
          <a:bodyPr wrap="none" lIns="0" tIns="0" rIns="0" bIns="0" rtlCol="0" anchor="t"/>
          <a:lstStyle/>
          <a:p>
            <a:pPr algn="l" indent="0" marL="0">
              <a:lnSpc>
                <a:spcPts val="2550"/>
              </a:lnSpc>
              <a:buNone/>
            </a:pPr>
            <a:r>
              <a:rPr lang="en-US" sz="1600" dirty="0">
                <a:solidFill>
                  <a:srgbClr val="61615C"/>
                </a:solidFill>
                <a:latin typeface="Tomorrow" pitchFamily="34" charset="0"/>
                <a:ea typeface="Tomorrow" pitchFamily="34" charset="-122"/>
                <a:cs typeface="Tomorrow" pitchFamily="34" charset="-120"/>
              </a:rPr>
              <a:t>Fondation essentielle pour la sécurité numérique</a:t>
            </a:r>
            <a:endParaRPr lang="en-US" sz="1600" dirty="0"/>
          </a:p>
        </p:txBody>
      </p:sp>
      <p:sp>
        <p:nvSpPr>
          <p:cNvPr id="17" name="Text 9"/>
          <p:cNvSpPr/>
          <p:nvPr/>
        </p:nvSpPr>
        <p:spPr>
          <a:xfrm>
            <a:off x="715685" y="5476399"/>
            <a:ext cx="13199031" cy="981194"/>
          </a:xfrm>
          <a:prstGeom prst="rect">
            <a:avLst/>
          </a:prstGeom>
          <a:noFill/>
          <a:ln/>
        </p:spPr>
        <p:txBody>
          <a:bodyPr wrap="square" lIns="0" tIns="0" rIns="0" bIns="0" rtlCol="0" anchor="t"/>
          <a:lstStyle/>
          <a:p>
            <a:pPr algn="l" indent="0" marL="0">
              <a:lnSpc>
                <a:spcPts val="2550"/>
              </a:lnSpc>
              <a:buNone/>
            </a:pPr>
            <a:r>
              <a:rPr lang="en-US" sz="1600" dirty="0">
                <a:solidFill>
                  <a:srgbClr val="61615C"/>
                </a:solidFill>
                <a:latin typeface="Tomorrow" pitchFamily="34" charset="0"/>
                <a:ea typeface="Tomorrow" pitchFamily="34" charset="-122"/>
                <a:cs typeface="Tomorrow" pitchFamily="34" charset="-120"/>
              </a:rPr>
              <a:t>Notre analyse des tendances de la cybersécurité en Afrique révèle un écosystème dynamique où coexistent institutions officielles, experts individuels et événements spécialisés. La diversité des sources et des thématiques abordées témoigne de la richesse des discussions et de l'importance croissante accordée à la sécurité numérique sur le continent.</a:t>
            </a:r>
            <a:endParaRPr lang="en-US" sz="1600" dirty="0"/>
          </a:p>
        </p:txBody>
      </p:sp>
      <p:sp>
        <p:nvSpPr>
          <p:cNvPr id="18" name="Text 10"/>
          <p:cNvSpPr/>
          <p:nvPr/>
        </p:nvSpPr>
        <p:spPr>
          <a:xfrm>
            <a:off x="715685" y="6687622"/>
            <a:ext cx="13199031" cy="981194"/>
          </a:xfrm>
          <a:prstGeom prst="rect">
            <a:avLst/>
          </a:prstGeom>
          <a:noFill/>
          <a:ln/>
        </p:spPr>
        <p:txBody>
          <a:bodyPr wrap="square" lIns="0" tIns="0" rIns="0" bIns="0" rtlCol="0" anchor="t"/>
          <a:lstStyle/>
          <a:p>
            <a:pPr algn="l" indent="0" marL="0">
              <a:lnSpc>
                <a:spcPts val="2550"/>
              </a:lnSpc>
              <a:buNone/>
            </a:pPr>
            <a:r>
              <a:rPr lang="en-US" sz="1600" dirty="0">
                <a:solidFill>
                  <a:srgbClr val="61615C"/>
                </a:solidFill>
                <a:latin typeface="Tomorrow" pitchFamily="34" charset="0"/>
                <a:ea typeface="Tomorrow" pitchFamily="34" charset="-122"/>
                <a:cs typeface="Tomorrow" pitchFamily="34" charset="-120"/>
              </a:rPr>
              <a:t>Les défis spécifiques à l'Afrique nécessitent des approches adaptées, combinant sensibilisation, formation et développement de solutions technologiques innovantes. L'avenir de la cybersécurité africaine repose sur le renforcement de la collaboration régionale et le partage continu d'expertise entre les différents acteurs du domaine.</a:t>
            </a:r>
            <a:endParaRPr lang="en-US" sz="1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2025-03-20T14:27:18Z</dcterms:created>
  <dcterms:modified xsi:type="dcterms:W3CDTF">2025-03-20T14:27:18Z</dcterms:modified>
</cp:coreProperties>
</file>