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nva Sans" panose="020B0503030501040103" pitchFamily="34" charset="0"/>
      <p:regular r:id="rId15"/>
    </p:embeddedFont>
    <p:embeddedFont>
      <p:font typeface="Poppins" pitchFamily="2" charset="77"/>
      <p:regular r:id="rId16"/>
      <p:bold r:id="rId17"/>
      <p:italic r:id="rId18"/>
      <p:boldItalic r:id="rId19"/>
    </p:embeddedFont>
    <p:embeddedFont>
      <p:font typeface="Poppins Bold" pitchFamily="2" charset="77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 autoAdjust="0"/>
    <p:restoredTop sz="94453" autoAdjust="0"/>
  </p:normalViewPr>
  <p:slideViewPr>
    <p:cSldViewPr>
      <p:cViewPr varScale="1">
        <p:scale>
          <a:sx n="70" d="100"/>
          <a:sy n="70" d="100"/>
        </p:scale>
        <p:origin x="58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491650"/>
            <a:ext cx="16230600" cy="0"/>
          </a:xfrm>
          <a:prstGeom prst="line">
            <a:avLst/>
          </a:prstGeom>
          <a:ln w="9525" cap="flat">
            <a:solidFill>
              <a:srgbClr val="CCFB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Freeform 3"/>
          <p:cNvSpPr/>
          <p:nvPr/>
        </p:nvSpPr>
        <p:spPr>
          <a:xfrm>
            <a:off x="14999838" y="8876789"/>
            <a:ext cx="2259462" cy="660893"/>
          </a:xfrm>
          <a:custGeom>
            <a:avLst/>
            <a:gdLst/>
            <a:ahLst/>
            <a:cxnLst/>
            <a:rect l="l" t="t" r="r" b="b"/>
            <a:pathLst>
              <a:path w="2259462" h="660893">
                <a:moveTo>
                  <a:pt x="0" y="0"/>
                </a:moveTo>
                <a:lnTo>
                  <a:pt x="2259462" y="0"/>
                </a:lnTo>
                <a:lnTo>
                  <a:pt x="2259462" y="660892"/>
                </a:lnTo>
                <a:lnTo>
                  <a:pt x="0" y="6608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R"/>
          </a:p>
        </p:txBody>
      </p:sp>
      <p:sp>
        <p:nvSpPr>
          <p:cNvPr id="4" name="TextBox 4"/>
          <p:cNvSpPr txBox="1"/>
          <p:nvPr/>
        </p:nvSpPr>
        <p:spPr>
          <a:xfrm>
            <a:off x="1028700" y="952500"/>
            <a:ext cx="11620500" cy="37194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132"/>
              </a:lnSpc>
            </a:pPr>
            <a:r>
              <a:rPr lang="en-US" sz="12182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Sistema</a:t>
            </a:r>
          </a:p>
          <a:p>
            <a:pPr algn="l">
              <a:lnSpc>
                <a:spcPts val="14132"/>
              </a:lnSpc>
            </a:pPr>
            <a:r>
              <a:rPr lang="en-US" sz="12182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Fotovoltaico</a:t>
            </a:r>
            <a:endParaRPr lang="en-US" sz="12182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8696960"/>
            <a:ext cx="4288131" cy="406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9"/>
              </a:lnSpc>
            </a:pP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{{representante_nome}}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029200" y="8696960"/>
            <a:ext cx="4800600" cy="3956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09"/>
              </a:lnSpc>
            </a:pP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{{CLIENTE}}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220200"/>
            <a:ext cx="4059027" cy="314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{{cargo}}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029200" y="9220200"/>
            <a:ext cx="4800600" cy="314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{{projeto_tipo}}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077823" y="8696960"/>
            <a:ext cx="2894112" cy="406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9"/>
              </a:lnSpc>
            </a:pP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Data de </a:t>
            </a:r>
            <a:r>
              <a:rPr lang="en-US" sz="2363" dirty="0" err="1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elaboração</a:t>
            </a: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077823" y="9220200"/>
            <a:ext cx="2894112" cy="314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{{data}}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TextBox 3"/>
          <p:cNvSpPr txBox="1"/>
          <p:nvPr/>
        </p:nvSpPr>
        <p:spPr>
          <a:xfrm>
            <a:off x="13757483" y="5787845"/>
            <a:ext cx="3447866" cy="313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5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757483" y="5019675"/>
            <a:ext cx="3428649" cy="752491"/>
            <a:chOff x="0" y="0"/>
            <a:chExt cx="1266287" cy="2779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66287" cy="277914"/>
            </a:xfrm>
            <a:custGeom>
              <a:avLst/>
              <a:gdLst/>
              <a:ahLst/>
              <a:cxnLst/>
              <a:rect l="l" t="t" r="r" b="b"/>
              <a:pathLst>
                <a:path w="1266287" h="277914">
                  <a:moveTo>
                    <a:pt x="0" y="0"/>
                  </a:moveTo>
                  <a:lnTo>
                    <a:pt x="1266287" y="0"/>
                  </a:lnTo>
                  <a:lnTo>
                    <a:pt x="1266287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266287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90600" y="4915432"/>
            <a:ext cx="3377992" cy="800790"/>
            <a:chOff x="0" y="0"/>
            <a:chExt cx="2083011" cy="49380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083011" cy="493801"/>
            </a:xfrm>
            <a:custGeom>
              <a:avLst/>
              <a:gdLst/>
              <a:ahLst/>
              <a:cxnLst/>
              <a:rect l="l" t="t" r="r" b="b"/>
              <a:pathLst>
                <a:path w="2083011" h="493801">
                  <a:moveTo>
                    <a:pt x="0" y="0"/>
                  </a:moveTo>
                  <a:lnTo>
                    <a:pt x="2083011" y="0"/>
                  </a:lnTo>
                  <a:lnTo>
                    <a:pt x="2083011" y="493801"/>
                  </a:lnTo>
                  <a:lnTo>
                    <a:pt x="0" y="493801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2083011" cy="541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90600" y="6013268"/>
            <a:ext cx="3377992" cy="800790"/>
            <a:chOff x="0" y="0"/>
            <a:chExt cx="2083011" cy="49380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83011" cy="493801"/>
            </a:xfrm>
            <a:custGeom>
              <a:avLst/>
              <a:gdLst/>
              <a:ahLst/>
              <a:cxnLst/>
              <a:rect l="l" t="t" r="r" b="b"/>
              <a:pathLst>
                <a:path w="2083011" h="493801">
                  <a:moveTo>
                    <a:pt x="0" y="0"/>
                  </a:moveTo>
                  <a:lnTo>
                    <a:pt x="2083011" y="0"/>
                  </a:lnTo>
                  <a:lnTo>
                    <a:pt x="2083011" y="493801"/>
                  </a:lnTo>
                  <a:lnTo>
                    <a:pt x="0" y="493801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083011" cy="541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90600" y="7141672"/>
            <a:ext cx="3377992" cy="800790"/>
            <a:chOff x="0" y="0"/>
            <a:chExt cx="2083011" cy="49380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083011" cy="493801"/>
            </a:xfrm>
            <a:custGeom>
              <a:avLst/>
              <a:gdLst/>
              <a:ahLst/>
              <a:cxnLst/>
              <a:rect l="l" t="t" r="r" b="b"/>
              <a:pathLst>
                <a:path w="2083011" h="493801">
                  <a:moveTo>
                    <a:pt x="0" y="0"/>
                  </a:moveTo>
                  <a:lnTo>
                    <a:pt x="2083011" y="0"/>
                  </a:lnTo>
                  <a:lnTo>
                    <a:pt x="2083011" y="493801"/>
                  </a:lnTo>
                  <a:lnTo>
                    <a:pt x="0" y="493801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083011" cy="541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2060776"/>
            <a:ext cx="16230600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VISÃO GERAL: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757483" y="4706473"/>
            <a:ext cx="3404146" cy="313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5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757483" y="6866351"/>
            <a:ext cx="3404146" cy="313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5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3732981" y="7189972"/>
            <a:ext cx="3428649" cy="752491"/>
            <a:chOff x="0" y="0"/>
            <a:chExt cx="1266287" cy="27791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66287" cy="277914"/>
            </a:xfrm>
            <a:custGeom>
              <a:avLst/>
              <a:gdLst/>
              <a:ahLst/>
              <a:cxnLst/>
              <a:rect l="l" t="t" r="r" b="b"/>
              <a:pathLst>
                <a:path w="1266287" h="277914">
                  <a:moveTo>
                    <a:pt x="0" y="0"/>
                  </a:moveTo>
                  <a:lnTo>
                    <a:pt x="1266287" y="0"/>
                  </a:lnTo>
                  <a:lnTo>
                    <a:pt x="1266287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1266287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3878502" y="7372898"/>
            <a:ext cx="3121789" cy="339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1923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{{economia_25_anos}}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3732981" y="6136028"/>
            <a:ext cx="3428649" cy="752491"/>
            <a:chOff x="0" y="0"/>
            <a:chExt cx="1266287" cy="2779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266287" cy="277914"/>
            </a:xfrm>
            <a:custGeom>
              <a:avLst/>
              <a:gdLst/>
              <a:ahLst/>
              <a:cxnLst/>
              <a:rect l="l" t="t" r="r" b="b"/>
              <a:pathLst>
                <a:path w="1266287" h="277914">
                  <a:moveTo>
                    <a:pt x="0" y="0"/>
                  </a:moveTo>
                  <a:lnTo>
                    <a:pt x="1266287" y="0"/>
                  </a:lnTo>
                  <a:lnTo>
                    <a:pt x="1266287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1266287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3920522" y="6318955"/>
            <a:ext cx="3102572" cy="339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1923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{{economia_10_anos}}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057705" y="5239016"/>
            <a:ext cx="2947248" cy="339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1923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{{economia_5_anos}}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990600" y="4605059"/>
            <a:ext cx="3377992" cy="309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65"/>
              </a:lnSpc>
              <a:spcBef>
                <a:spcPct val="0"/>
              </a:spcBef>
            </a:pPr>
            <a:r>
              <a:rPr lang="en-US" sz="16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990600" y="5701179"/>
            <a:ext cx="3377992" cy="313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65"/>
              </a:lnSpc>
              <a:spcBef>
                <a:spcPct val="0"/>
              </a:spcBef>
            </a:pPr>
            <a:r>
              <a:rPr lang="en-US" sz="16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90600" y="6838160"/>
            <a:ext cx="3377992" cy="313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65"/>
              </a:lnSpc>
              <a:spcBef>
                <a:spcPct val="0"/>
              </a:spcBef>
            </a:pPr>
            <a:r>
              <a:rPr lang="en-US" sz="16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95375" y="3662941"/>
            <a:ext cx="3506457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CUSTOS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686168" y="3662941"/>
            <a:ext cx="3506457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ECONOMIA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39" name="TextBox 3">
            <a:extLst>
              <a:ext uri="{FF2B5EF4-FFF2-40B4-BE49-F238E27FC236}">
                <a16:creationId xmlns:a16="http://schemas.microsoft.com/office/drawing/2014/main" id="{76AD2811-4253-122F-0918-C4BE1A07CCB6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FB276B36-D8EB-F88A-AD0B-90EE516ACE4E}"/>
              </a:ext>
            </a:extLst>
          </p:cNvPr>
          <p:cNvSpPr txBox="1"/>
          <p:nvPr/>
        </p:nvSpPr>
        <p:spPr>
          <a:xfrm>
            <a:off x="718439" y="5096151"/>
            <a:ext cx="3922311" cy="43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192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{{gasto_5_anos}}</a:t>
            </a: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BC693E6A-CE5A-230D-4A07-5C3A10B4A035}"/>
              </a:ext>
            </a:extLst>
          </p:cNvPr>
          <p:cNvSpPr txBox="1"/>
          <p:nvPr/>
        </p:nvSpPr>
        <p:spPr>
          <a:xfrm>
            <a:off x="738288" y="6200176"/>
            <a:ext cx="3922311" cy="43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192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{{gasto_10_anos}}</a:t>
            </a: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F31E1116-D5B4-BBFA-3301-75B197EAF483}"/>
              </a:ext>
            </a:extLst>
          </p:cNvPr>
          <p:cNvSpPr txBox="1"/>
          <p:nvPr/>
        </p:nvSpPr>
        <p:spPr>
          <a:xfrm>
            <a:off x="646856" y="7282066"/>
            <a:ext cx="3922311" cy="43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192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{{gasto_25_anos}}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3" name="Group 3"/>
          <p:cNvGrpSpPr/>
          <p:nvPr/>
        </p:nvGrpSpPr>
        <p:grpSpPr>
          <a:xfrm>
            <a:off x="11451191" y="3078120"/>
            <a:ext cx="2546784" cy="537205"/>
            <a:chOff x="0" y="0"/>
            <a:chExt cx="670758" cy="1414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Valor total (12x)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481477" y="7579767"/>
            <a:ext cx="2546784" cy="537205"/>
            <a:chOff x="0" y="0"/>
            <a:chExt cx="670758" cy="14148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Parcelas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481477" y="5328943"/>
            <a:ext cx="2546784" cy="537205"/>
            <a:chOff x="0" y="0"/>
            <a:chExt cx="670758" cy="14148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 vista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6983901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2060776"/>
            <a:ext cx="4501994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VALOR DO PROJETO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555817" y="3811752"/>
            <a:ext cx="6068963" cy="78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{{valor_total}}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635803" y="6062575"/>
            <a:ext cx="5460456" cy="78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{{a_vista}}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481477" y="8313399"/>
            <a:ext cx="5682424" cy="78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{{parcelas}}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3020970"/>
            <a:ext cx="5543837" cy="6072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38"/>
              </a:lnSpc>
            </a:pPr>
            <a:r>
              <a:rPr lang="en-US" sz="2027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Kit gerador fotovoltaíco</a:t>
            </a:r>
          </a:p>
          <a:p>
            <a:pPr algn="l">
              <a:lnSpc>
                <a:spcPts val="2838"/>
              </a:lnSpc>
            </a:pPr>
            <a:endParaRPr lang="en-US" sz="2027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Importação de equipamentos e logística de entrega</a:t>
            </a:r>
          </a:p>
          <a:p>
            <a:pPr algn="l">
              <a:lnSpc>
                <a:spcPts val="2838"/>
              </a:lnSpc>
            </a:pPr>
            <a:endParaRPr lang="en-US" sz="2027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Instalação do sistema fotovoltaico</a:t>
            </a:r>
          </a:p>
          <a:p>
            <a:pPr algn="l">
              <a:lnSpc>
                <a:spcPts val="2838"/>
              </a:lnSpc>
            </a:pPr>
            <a:endParaRPr lang="en-US" sz="2027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Homologação e agendamento de vistoria junto á concessionária</a:t>
            </a:r>
          </a:p>
          <a:p>
            <a:pPr algn="l">
              <a:lnSpc>
                <a:spcPts val="2838"/>
              </a:lnSpc>
            </a:pPr>
            <a:endParaRPr lang="en-US" sz="2027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Desenvolvimento do projeto de engenharia</a:t>
            </a:r>
          </a:p>
          <a:p>
            <a:pPr algn="l">
              <a:lnSpc>
                <a:spcPts val="2838"/>
              </a:lnSpc>
            </a:pPr>
            <a:endParaRPr lang="en-US" sz="2027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Ativação do sistema</a:t>
            </a:r>
          </a:p>
          <a:p>
            <a:pPr algn="l">
              <a:lnSpc>
                <a:spcPts val="2838"/>
              </a:lnSpc>
            </a:pPr>
            <a:endParaRPr lang="en-US" sz="2027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Instalação de software de. gestão de balanço energético</a:t>
            </a:r>
          </a:p>
        </p:txBody>
      </p:sp>
      <p:sp>
        <p:nvSpPr>
          <p:cNvPr id="19" name="AutoShape 19"/>
          <p:cNvSpPr/>
          <p:nvPr/>
        </p:nvSpPr>
        <p:spPr>
          <a:xfrm flipH="1" flipV="1">
            <a:off x="9011864" y="3086159"/>
            <a:ext cx="0" cy="6015722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20" name="TextBox 20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AutoShape 3"/>
          <p:cNvSpPr/>
          <p:nvPr/>
        </p:nvSpPr>
        <p:spPr>
          <a:xfrm>
            <a:off x="7550577" y="8809020"/>
            <a:ext cx="4524893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4" name="AutoShape 4"/>
          <p:cNvSpPr/>
          <p:nvPr/>
        </p:nvSpPr>
        <p:spPr>
          <a:xfrm>
            <a:off x="7550577" y="6854768"/>
            <a:ext cx="9708723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5" name="AutoShape 5"/>
          <p:cNvSpPr/>
          <p:nvPr/>
        </p:nvSpPr>
        <p:spPr>
          <a:xfrm>
            <a:off x="12991612" y="8809020"/>
            <a:ext cx="4267688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7" name="TextBox 7"/>
          <p:cNvSpPr txBox="1"/>
          <p:nvPr/>
        </p:nvSpPr>
        <p:spPr>
          <a:xfrm>
            <a:off x="1028700" y="2060776"/>
            <a:ext cx="4501994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TERMOS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46836" y="6032479"/>
            <a:ext cx="5257267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Proposta valida por 7 dias após data de elaboração.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76233" y="7365824"/>
            <a:ext cx="2230516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Assinatura do clente: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91612" y="7365824"/>
            <a:ext cx="3143648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Assinatura do responsavel: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3109772"/>
            <a:ext cx="5502572" cy="2208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Após a aprovação informados em proposta podem ser alterados para outras marcas similares devido a disponibilidade, mas sem afetar a eficiência do projeto. Esta proposta refere-se à aquisição de material do kit fotovoltaico, e Projeto e instalação do mesmo.</a:t>
            </a:r>
          </a:p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 mesma </a:t>
            </a:r>
            <a:r>
              <a:rPr lang="en-US" sz="1563" b="1">
                <a:solidFill>
                  <a:srgbClr val="7A7A7A"/>
                </a:solidFill>
                <a:latin typeface="Poppins Bold"/>
                <a:ea typeface="Poppins Bold"/>
                <a:cs typeface="Poppins Bold"/>
                <a:sym typeface="Poppins Bold"/>
              </a:rPr>
              <a:t>NÃO*</a:t>
            </a: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contempla os seguintes serviços descritos abaixo: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5984699"/>
            <a:ext cx="5502572" cy="3036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Obras civis, reforço de estrutura e reforma para instalação do sistema; 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Terraplanagem, limpeza e preparo do tereno; 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Materiais elétricos para alterações ou correções da rede elétrica existente que irá receber o sistema, bem como a mão de obra para esta alteração.  *Salvo um acordo entre ambas as partes assinado no final do contrato. 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Os prazos de entrega dos produtos deverão ser confirmados após a fase de apresentação da proposta final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904C3F1-96B3-C040-DEAD-DC76F55FDCD2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22650" y="4718518"/>
            <a:ext cx="2905861" cy="849964"/>
          </a:xfrm>
          <a:custGeom>
            <a:avLst/>
            <a:gdLst/>
            <a:ahLst/>
            <a:cxnLst/>
            <a:rect l="l" t="t" r="r" b="b"/>
            <a:pathLst>
              <a:path w="2905861" h="849964">
                <a:moveTo>
                  <a:pt x="0" y="0"/>
                </a:moveTo>
                <a:lnTo>
                  <a:pt x="2905860" y="0"/>
                </a:lnTo>
                <a:lnTo>
                  <a:pt x="2905860" y="849964"/>
                </a:lnTo>
                <a:lnTo>
                  <a:pt x="0" y="8499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R"/>
          </a:p>
        </p:txBody>
      </p:sp>
      <p:grpSp>
        <p:nvGrpSpPr>
          <p:cNvPr id="3" name="Group 3"/>
          <p:cNvGrpSpPr/>
          <p:nvPr/>
        </p:nvGrpSpPr>
        <p:grpSpPr>
          <a:xfrm>
            <a:off x="8316632" y="4548421"/>
            <a:ext cx="3379310" cy="865047"/>
            <a:chOff x="0" y="0"/>
            <a:chExt cx="4505747" cy="1153396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4007113" cy="652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14"/>
                </a:lnSpc>
              </a:pPr>
              <a:r>
                <a:rPr lang="en-US" sz="2867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Nicolas Berbel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27570"/>
              <a:ext cx="4505747" cy="4258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09"/>
                </a:lnSpc>
              </a:pPr>
              <a:r>
                <a:rPr lang="en-US" sz="1863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adm@fohatenergia.com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489226" y="4548421"/>
            <a:ext cx="3741245" cy="865047"/>
            <a:chOff x="0" y="0"/>
            <a:chExt cx="4988327" cy="1153396"/>
          </a:xfrm>
        </p:grpSpPr>
        <p:sp>
          <p:nvSpPr>
            <p:cNvPr id="7" name="TextBox 7"/>
            <p:cNvSpPr txBox="1"/>
            <p:nvPr/>
          </p:nvSpPr>
          <p:spPr>
            <a:xfrm>
              <a:off x="10074" y="-76200"/>
              <a:ext cx="4416139" cy="652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14"/>
                </a:lnSpc>
                <a:spcBef>
                  <a:spcPct val="0"/>
                </a:spcBef>
              </a:pPr>
              <a:r>
                <a:rPr lang="en-US" sz="2867" u="none" strike="noStrike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José Henrique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27570"/>
              <a:ext cx="4988327" cy="4258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09"/>
                </a:lnSpc>
              </a:pPr>
              <a:r>
                <a:rPr lang="en-US" sz="1863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comercial@fohatenergia.com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TextBox 3"/>
          <p:cNvSpPr txBox="1"/>
          <p:nvPr/>
        </p:nvSpPr>
        <p:spPr>
          <a:xfrm>
            <a:off x="16898088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060776"/>
            <a:ext cx="4665373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CENÁRIO ATUAL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177389"/>
            <a:ext cx="5290377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{{cenario_atual}}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503531" y="2605827"/>
            <a:ext cx="3636521" cy="503697"/>
            <a:chOff x="0" y="0"/>
            <a:chExt cx="1021481" cy="14148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21481" cy="141486"/>
            </a:xfrm>
            <a:custGeom>
              <a:avLst/>
              <a:gdLst/>
              <a:ahLst/>
              <a:cxnLst/>
              <a:rect l="l" t="t" r="r" b="b"/>
              <a:pathLst>
                <a:path w="1021481" h="141486">
                  <a:moveTo>
                    <a:pt x="70743" y="0"/>
                  </a:moveTo>
                  <a:lnTo>
                    <a:pt x="950738" y="0"/>
                  </a:lnTo>
                  <a:cubicBezTo>
                    <a:pt x="989808" y="0"/>
                    <a:pt x="1021481" y="31673"/>
                    <a:pt x="1021481" y="70743"/>
                  </a:cubicBezTo>
                  <a:lnTo>
                    <a:pt x="1021481" y="70743"/>
                  </a:lnTo>
                  <a:cubicBezTo>
                    <a:pt x="1021481" y="89505"/>
                    <a:pt x="1014027" y="107499"/>
                    <a:pt x="1000761" y="120766"/>
                  </a:cubicBezTo>
                  <a:cubicBezTo>
                    <a:pt x="987494" y="134033"/>
                    <a:pt x="969500" y="141486"/>
                    <a:pt x="950738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021481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Gasto projetado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5125624"/>
            <a:ext cx="5290377" cy="1081997"/>
            <a:chOff x="0" y="0"/>
            <a:chExt cx="2876243" cy="58825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76243" cy="588254"/>
            </a:xfrm>
            <a:custGeom>
              <a:avLst/>
              <a:gdLst/>
              <a:ahLst/>
              <a:cxnLst/>
              <a:rect l="l" t="t" r="r" b="b"/>
              <a:pathLst>
                <a:path w="2876243" h="588254">
                  <a:moveTo>
                    <a:pt x="0" y="0"/>
                  </a:moveTo>
                  <a:lnTo>
                    <a:pt x="2876243" y="0"/>
                  </a:lnTo>
                  <a:lnTo>
                    <a:pt x="2876243" y="588254"/>
                  </a:lnTo>
                  <a:lnTo>
                    <a:pt x="0" y="588254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876243" cy="635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6670932"/>
            <a:ext cx="5290377" cy="1081997"/>
            <a:chOff x="0" y="0"/>
            <a:chExt cx="2876243" cy="58825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76243" cy="588254"/>
            </a:xfrm>
            <a:custGeom>
              <a:avLst/>
              <a:gdLst/>
              <a:ahLst/>
              <a:cxnLst/>
              <a:rect l="l" t="t" r="r" b="b"/>
              <a:pathLst>
                <a:path w="2876243" h="588254">
                  <a:moveTo>
                    <a:pt x="0" y="0"/>
                  </a:moveTo>
                  <a:lnTo>
                    <a:pt x="2876243" y="0"/>
                  </a:lnTo>
                  <a:lnTo>
                    <a:pt x="2876243" y="588254"/>
                  </a:lnTo>
                  <a:lnTo>
                    <a:pt x="0" y="588254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876243" cy="635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8176303"/>
            <a:ext cx="5290377" cy="1081997"/>
            <a:chOff x="0" y="0"/>
            <a:chExt cx="2876243" cy="58825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76243" cy="588254"/>
            </a:xfrm>
            <a:custGeom>
              <a:avLst/>
              <a:gdLst/>
              <a:ahLst/>
              <a:cxnLst/>
              <a:rect l="l" t="t" r="r" b="b"/>
              <a:pathLst>
                <a:path w="2876243" h="588254">
                  <a:moveTo>
                    <a:pt x="0" y="0"/>
                  </a:moveTo>
                  <a:lnTo>
                    <a:pt x="2876243" y="0"/>
                  </a:lnTo>
                  <a:lnTo>
                    <a:pt x="2876243" y="588254"/>
                  </a:lnTo>
                  <a:lnTo>
                    <a:pt x="0" y="588254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2876243" cy="635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057211" y="4693769"/>
            <a:ext cx="5261866" cy="422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45"/>
              </a:lnSpc>
              <a:spcBef>
                <a:spcPct val="0"/>
              </a:spcBef>
            </a:pPr>
            <a:r>
              <a:rPr lang="en-US" sz="23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57020" y="6236083"/>
            <a:ext cx="5226628" cy="424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45"/>
              </a:lnSpc>
              <a:spcBef>
                <a:spcPct val="0"/>
              </a:spcBef>
            </a:pPr>
            <a:r>
              <a:rPr lang="en-US" sz="23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57020" y="7780338"/>
            <a:ext cx="5226628" cy="424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45"/>
              </a:lnSpc>
              <a:spcBef>
                <a:spcPct val="0"/>
              </a:spcBef>
            </a:pPr>
            <a:r>
              <a:rPr lang="en-US" sz="23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723360" y="5371407"/>
            <a:ext cx="3922311" cy="47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272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{{gasto_5_anos}}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66AC573A-2CB5-6126-94E5-A8BBDA075F01}"/>
              </a:ext>
            </a:extLst>
          </p:cNvPr>
          <p:cNvSpPr txBox="1"/>
          <p:nvPr/>
        </p:nvSpPr>
        <p:spPr>
          <a:xfrm>
            <a:off x="1709178" y="6917064"/>
            <a:ext cx="3922311" cy="47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272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{{gasto_10_anos}}</a:t>
            </a:r>
          </a:p>
        </p:txBody>
      </p:sp>
      <p:sp>
        <p:nvSpPr>
          <p:cNvPr id="27" name="TextBox 22">
            <a:extLst>
              <a:ext uri="{FF2B5EF4-FFF2-40B4-BE49-F238E27FC236}">
                <a16:creationId xmlns:a16="http://schemas.microsoft.com/office/drawing/2014/main" id="{D64C5F3D-1E56-1B61-7D2D-13925DE90812}"/>
              </a:ext>
            </a:extLst>
          </p:cNvPr>
          <p:cNvSpPr txBox="1"/>
          <p:nvPr/>
        </p:nvSpPr>
        <p:spPr>
          <a:xfrm>
            <a:off x="1723360" y="8438277"/>
            <a:ext cx="3922311" cy="47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272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{{gasto_25_anos}}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TextBox 3"/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060776"/>
            <a:ext cx="12390438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POR QUE MINHA ENERGIA VAI AUMENTAR?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3326" y="3177389"/>
            <a:ext cx="5229796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{{por_que_aumenta}}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3" name="Group 3"/>
          <p:cNvGrpSpPr/>
          <p:nvPr/>
        </p:nvGrpSpPr>
        <p:grpSpPr>
          <a:xfrm>
            <a:off x="10378364" y="2356333"/>
            <a:ext cx="3878435" cy="681866"/>
            <a:chOff x="0" y="-19050"/>
            <a:chExt cx="1021481" cy="1795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21481" cy="141486"/>
            </a:xfrm>
            <a:custGeom>
              <a:avLst/>
              <a:gdLst/>
              <a:ahLst/>
              <a:cxnLst/>
              <a:rect l="l" t="t" r="r" b="b"/>
              <a:pathLst>
                <a:path w="1021481" h="141486">
                  <a:moveTo>
                    <a:pt x="70743" y="0"/>
                  </a:moveTo>
                  <a:lnTo>
                    <a:pt x="950738" y="0"/>
                  </a:lnTo>
                  <a:cubicBezTo>
                    <a:pt x="989808" y="0"/>
                    <a:pt x="1021481" y="31673"/>
                    <a:pt x="1021481" y="70743"/>
                  </a:cubicBezTo>
                  <a:lnTo>
                    <a:pt x="1021481" y="70743"/>
                  </a:lnTo>
                  <a:cubicBezTo>
                    <a:pt x="1021481" y="89505"/>
                    <a:pt x="1014027" y="107499"/>
                    <a:pt x="1000761" y="120766"/>
                  </a:cubicBezTo>
                  <a:cubicBezTo>
                    <a:pt x="987494" y="134033"/>
                    <a:pt x="969500" y="141486"/>
                    <a:pt x="950738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021481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 err="1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Consumo</a:t>
              </a: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 x </a:t>
              </a:r>
              <a:r>
                <a:rPr lang="en-US" sz="1563" dirty="0" err="1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Geração</a:t>
              </a: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 (kWh/</a:t>
              </a:r>
              <a:r>
                <a:rPr lang="en-US" sz="1563" dirty="0" err="1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mês</a:t>
              </a: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)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912740"/>
            <a:ext cx="8708407" cy="659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3"/>
              </a:lnSpc>
              <a:spcBef>
                <a:spcPct val="0"/>
              </a:spcBef>
            </a:pPr>
            <a:r>
              <a:rPr lang="en-US" sz="3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COM ENERGIA SOLAR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027031"/>
            <a:ext cx="5421561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{{producao_mensal}}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1B18E896-AFC3-BFE3-47B6-4BA8C03E18CD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Freeform 3"/>
          <p:cNvSpPr/>
          <p:nvPr/>
        </p:nvSpPr>
        <p:spPr>
          <a:xfrm>
            <a:off x="8373524" y="1842781"/>
            <a:ext cx="8885776" cy="7415519"/>
          </a:xfrm>
          <a:custGeom>
            <a:avLst/>
            <a:gdLst/>
            <a:ahLst/>
            <a:cxnLst/>
            <a:rect l="l" t="t" r="r" b="b"/>
            <a:pathLst>
              <a:path w="8885776" h="7415519">
                <a:moveTo>
                  <a:pt x="0" y="0"/>
                </a:moveTo>
                <a:lnTo>
                  <a:pt x="8885776" y="0"/>
                </a:lnTo>
                <a:lnTo>
                  <a:pt x="8885776" y="7415519"/>
                </a:lnTo>
                <a:lnTo>
                  <a:pt x="0" y="74155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04"/>
            </a:stretch>
          </a:blipFill>
        </p:spPr>
        <p:txBody>
          <a:bodyPr/>
          <a:lstStyle/>
          <a:p>
            <a:endParaRPr lang="en-BR"/>
          </a:p>
        </p:txBody>
      </p:sp>
      <p:sp>
        <p:nvSpPr>
          <p:cNvPr id="5" name="TextBox 5"/>
          <p:cNvSpPr txBox="1"/>
          <p:nvPr/>
        </p:nvSpPr>
        <p:spPr>
          <a:xfrm>
            <a:off x="1028700" y="2453930"/>
            <a:ext cx="6775239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COMO FUNCIONA?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046793"/>
            <a:ext cx="4178700" cy="5151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Os painéis instalados no telhado captam a energia do Sol e a transformam em energia elétrica.</a:t>
            </a:r>
          </a:p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 inversor ou micro inversores transformam a energia num padrão idêndico ao recebido da rua.</a:t>
            </a:r>
          </a:p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 quadro de distribuição distribui a energia entre os aparelhos da casa.</a:t>
            </a:r>
          </a:p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Tudo que sobra, é enviado para a concessionária e recebido em forma de créditos para abater outras contas.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22756186-4086-5EC9-5DD1-5B876961AE04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4" name="TextBox 4"/>
          <p:cNvSpPr txBox="1"/>
          <p:nvPr/>
        </p:nvSpPr>
        <p:spPr>
          <a:xfrm>
            <a:off x="1028700" y="2060776"/>
            <a:ext cx="16230600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QUANTO EU ECONOMIZO COM ENERGIA SOLAR?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48732" y="3934083"/>
            <a:ext cx="5260228" cy="42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238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1166" y="5466957"/>
            <a:ext cx="5255392" cy="42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238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1166" y="6998208"/>
            <a:ext cx="5255392" cy="42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238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28700" y="7425405"/>
            <a:ext cx="5260228" cy="1066676"/>
            <a:chOff x="0" y="0"/>
            <a:chExt cx="1370510" cy="2779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70510" cy="277914"/>
            </a:xfrm>
            <a:custGeom>
              <a:avLst/>
              <a:gdLst/>
              <a:ahLst/>
              <a:cxnLst/>
              <a:rect l="l" t="t" r="r" b="b"/>
              <a:pathLst>
                <a:path w="1370510" h="277914">
                  <a:moveTo>
                    <a:pt x="0" y="0"/>
                  </a:moveTo>
                  <a:lnTo>
                    <a:pt x="1370510" y="0"/>
                  </a:lnTo>
                  <a:lnTo>
                    <a:pt x="1370510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370510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56330" y="5893742"/>
            <a:ext cx="5260228" cy="1066676"/>
            <a:chOff x="0" y="0"/>
            <a:chExt cx="1370510" cy="27791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70510" cy="277914"/>
            </a:xfrm>
            <a:custGeom>
              <a:avLst/>
              <a:gdLst/>
              <a:ahLst/>
              <a:cxnLst/>
              <a:rect l="l" t="t" r="r" b="b"/>
              <a:pathLst>
                <a:path w="1370510" h="277914">
                  <a:moveTo>
                    <a:pt x="0" y="0"/>
                  </a:moveTo>
                  <a:lnTo>
                    <a:pt x="1370510" y="0"/>
                  </a:lnTo>
                  <a:lnTo>
                    <a:pt x="1370510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370510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48732" y="4363719"/>
            <a:ext cx="5260228" cy="1066676"/>
            <a:chOff x="0" y="0"/>
            <a:chExt cx="1370510" cy="27791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370510" cy="277914"/>
            </a:xfrm>
            <a:custGeom>
              <a:avLst/>
              <a:gdLst/>
              <a:ahLst/>
              <a:cxnLst/>
              <a:rect l="l" t="t" r="r" b="b"/>
              <a:pathLst>
                <a:path w="1370510" h="277914">
                  <a:moveTo>
                    <a:pt x="0" y="0"/>
                  </a:moveTo>
                  <a:lnTo>
                    <a:pt x="1370510" y="0"/>
                  </a:lnTo>
                  <a:lnTo>
                    <a:pt x="1370510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1370510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457445" y="7666493"/>
            <a:ext cx="4442803" cy="49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726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{{economia_25_anos}}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10261" y="6134830"/>
            <a:ext cx="4357203" cy="49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726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{{economia_10_anos}}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67762" y="4604807"/>
            <a:ext cx="4237363" cy="49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726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{{economia_5_anos}}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01EBE5E6-5773-D1CD-7F3D-FF12DFE7EEE6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AutoShape 3"/>
          <p:cNvSpPr/>
          <p:nvPr/>
        </p:nvSpPr>
        <p:spPr>
          <a:xfrm>
            <a:off x="1028700" y="6997908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4" name="Group 4"/>
          <p:cNvGrpSpPr/>
          <p:nvPr/>
        </p:nvGrpSpPr>
        <p:grpSpPr>
          <a:xfrm>
            <a:off x="6695712" y="5670916"/>
            <a:ext cx="1075627" cy="681866"/>
            <a:chOff x="0" y="-20161"/>
            <a:chExt cx="283293" cy="17958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1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645054" y="5670916"/>
            <a:ext cx="1090583" cy="681866"/>
            <a:chOff x="0" y="-20161"/>
            <a:chExt cx="287232" cy="17958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3939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45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512852" y="5670916"/>
            <a:ext cx="1093825" cy="681866"/>
            <a:chOff x="0" y="-20161"/>
            <a:chExt cx="288086" cy="17958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4793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60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383891" y="5670916"/>
            <a:ext cx="1075627" cy="681866"/>
            <a:chOff x="0" y="-20161"/>
            <a:chExt cx="283293" cy="17958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90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83198" y="6922844"/>
            <a:ext cx="150128" cy="15012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824674" y="6922844"/>
            <a:ext cx="150128" cy="15012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695712" y="6922844"/>
            <a:ext cx="150128" cy="150128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028700" y="2060776"/>
            <a:ext cx="9478995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CRONOGRAMA DE 90 DIAS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28700" y="3642360"/>
            <a:ext cx="3384613" cy="550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Iremos cuidar de todo o processo do início ao fim.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28700" y="7606293"/>
            <a:ext cx="1875409" cy="82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Aprovação da Proposta Comercial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899738" y="7606293"/>
            <a:ext cx="1875409" cy="82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Validação do projeto pela engenharia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770776" y="7606293"/>
            <a:ext cx="1875409" cy="1379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Assinatura do contrato e pagam ento da primeira parcela ou quitação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512852" y="7606293"/>
            <a:ext cx="1875409" cy="1103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Finalização da montagem do sistema fotovoltaico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569990" y="7606293"/>
            <a:ext cx="1875409" cy="1655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Chegada dos equipamentos, recebimento e preparação da infraestrutura do local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5383891" y="7606293"/>
            <a:ext cx="1875409" cy="82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Parabéns! Você já está gerando energia limpa.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9569990" y="6922844"/>
            <a:ext cx="150128" cy="150128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2441028" y="6922844"/>
            <a:ext cx="150128" cy="150128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5308827" y="6922844"/>
            <a:ext cx="150128" cy="150128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C3407C66-F0D0-DD58-6F45-EEBF1F0DDC62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AutoShape 3"/>
          <p:cNvSpPr/>
          <p:nvPr/>
        </p:nvSpPr>
        <p:spPr>
          <a:xfrm>
            <a:off x="11706791" y="6551556"/>
            <a:ext cx="5588823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4" name="AutoShape 4"/>
          <p:cNvSpPr/>
          <p:nvPr/>
        </p:nvSpPr>
        <p:spPr>
          <a:xfrm>
            <a:off x="11706791" y="3440378"/>
            <a:ext cx="5588823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5" name="AutoShape 5"/>
          <p:cNvSpPr/>
          <p:nvPr/>
        </p:nvSpPr>
        <p:spPr>
          <a:xfrm>
            <a:off x="4046004" y="6750217"/>
            <a:ext cx="0" cy="2508083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6" name="AutoShape 6"/>
          <p:cNvSpPr/>
          <p:nvPr/>
        </p:nvSpPr>
        <p:spPr>
          <a:xfrm>
            <a:off x="7825463" y="6750217"/>
            <a:ext cx="0" cy="2508083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7" name="Group 7"/>
          <p:cNvGrpSpPr/>
          <p:nvPr/>
        </p:nvGrpSpPr>
        <p:grpSpPr>
          <a:xfrm>
            <a:off x="11706791" y="2011353"/>
            <a:ext cx="5570666" cy="681866"/>
            <a:chOff x="0" y="-16427"/>
            <a:chExt cx="1467171" cy="17958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62389" cy="141486"/>
            </a:xfrm>
            <a:custGeom>
              <a:avLst/>
              <a:gdLst/>
              <a:ahLst/>
              <a:cxnLst/>
              <a:rect l="l" t="t" r="r" b="b"/>
              <a:pathLst>
                <a:path w="1462389" h="141486">
                  <a:moveTo>
                    <a:pt x="70743" y="0"/>
                  </a:moveTo>
                  <a:lnTo>
                    <a:pt x="1391646" y="0"/>
                  </a:lnTo>
                  <a:cubicBezTo>
                    <a:pt x="1430717" y="0"/>
                    <a:pt x="1462389" y="31673"/>
                    <a:pt x="1462389" y="70743"/>
                  </a:cubicBezTo>
                  <a:lnTo>
                    <a:pt x="1462389" y="70743"/>
                  </a:lnTo>
                  <a:cubicBezTo>
                    <a:pt x="1462389" y="109813"/>
                    <a:pt x="1430717" y="141486"/>
                    <a:pt x="1391646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4782" y="-16427"/>
              <a:ext cx="1462389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PRINCIPAIS EQUIPAMENTOS INCLUSOS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385650" y="3607065"/>
            <a:ext cx="909964" cy="537205"/>
            <a:chOff x="0" y="0"/>
            <a:chExt cx="239661" cy="14148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9661" cy="141486"/>
            </a:xfrm>
            <a:custGeom>
              <a:avLst/>
              <a:gdLst/>
              <a:ahLst/>
              <a:cxnLst/>
              <a:rect l="l" t="t" r="r" b="b"/>
              <a:pathLst>
                <a:path w="239661" h="141486">
                  <a:moveTo>
                    <a:pt x="70743" y="0"/>
                  </a:moveTo>
                  <a:lnTo>
                    <a:pt x="168918" y="0"/>
                  </a:lnTo>
                  <a:cubicBezTo>
                    <a:pt x="207989" y="0"/>
                    <a:pt x="239661" y="31673"/>
                    <a:pt x="239661" y="70743"/>
                  </a:cubicBezTo>
                  <a:lnTo>
                    <a:pt x="239661" y="70743"/>
                  </a:lnTo>
                  <a:cubicBezTo>
                    <a:pt x="239661" y="89505"/>
                    <a:pt x="232208" y="107499"/>
                    <a:pt x="218941" y="120766"/>
                  </a:cubicBezTo>
                  <a:cubicBezTo>
                    <a:pt x="205674" y="134033"/>
                    <a:pt x="187681" y="141486"/>
                    <a:pt x="168918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39661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385650" y="6794443"/>
            <a:ext cx="909964" cy="537205"/>
            <a:chOff x="0" y="0"/>
            <a:chExt cx="239661" cy="14148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39661" cy="141486"/>
            </a:xfrm>
            <a:custGeom>
              <a:avLst/>
              <a:gdLst/>
              <a:ahLst/>
              <a:cxnLst/>
              <a:rect l="l" t="t" r="r" b="b"/>
              <a:pathLst>
                <a:path w="239661" h="141486">
                  <a:moveTo>
                    <a:pt x="70743" y="0"/>
                  </a:moveTo>
                  <a:lnTo>
                    <a:pt x="168918" y="0"/>
                  </a:lnTo>
                  <a:cubicBezTo>
                    <a:pt x="207989" y="0"/>
                    <a:pt x="239661" y="31673"/>
                    <a:pt x="239661" y="70743"/>
                  </a:cubicBezTo>
                  <a:lnTo>
                    <a:pt x="239661" y="70743"/>
                  </a:lnTo>
                  <a:cubicBezTo>
                    <a:pt x="239661" y="89505"/>
                    <a:pt x="232208" y="107499"/>
                    <a:pt x="218941" y="120766"/>
                  </a:cubicBezTo>
                  <a:cubicBezTo>
                    <a:pt x="205674" y="134033"/>
                    <a:pt x="187681" y="141486"/>
                    <a:pt x="168918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39661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8721095"/>
            <a:ext cx="2616845" cy="537205"/>
            <a:chOff x="0" y="0"/>
            <a:chExt cx="689210" cy="14148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89210" cy="141486"/>
            </a:xfrm>
            <a:custGeom>
              <a:avLst/>
              <a:gdLst/>
              <a:ahLst/>
              <a:cxnLst/>
              <a:rect l="l" t="t" r="r" b="b"/>
              <a:pathLst>
                <a:path w="689210" h="141486">
                  <a:moveTo>
                    <a:pt x="70743" y="0"/>
                  </a:moveTo>
                  <a:lnTo>
                    <a:pt x="618467" y="0"/>
                  </a:lnTo>
                  <a:cubicBezTo>
                    <a:pt x="637229" y="0"/>
                    <a:pt x="655223" y="7453"/>
                    <a:pt x="668490" y="20720"/>
                  </a:cubicBezTo>
                  <a:cubicBezTo>
                    <a:pt x="681757" y="33987"/>
                    <a:pt x="689210" y="51981"/>
                    <a:pt x="689210" y="70743"/>
                  </a:cubicBezTo>
                  <a:lnTo>
                    <a:pt x="689210" y="70743"/>
                  </a:lnTo>
                  <a:cubicBezTo>
                    <a:pt x="689210" y="109813"/>
                    <a:pt x="657537" y="141486"/>
                    <a:pt x="618467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689210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POTÊNCIA PROPOSTA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4450817" y="8721095"/>
            <a:ext cx="2560258" cy="537205"/>
            <a:chOff x="0" y="0"/>
            <a:chExt cx="674307" cy="14148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74307" cy="141486"/>
            </a:xfrm>
            <a:custGeom>
              <a:avLst/>
              <a:gdLst/>
              <a:ahLst/>
              <a:cxnLst/>
              <a:rect l="l" t="t" r="r" b="b"/>
              <a:pathLst>
                <a:path w="674307" h="141486">
                  <a:moveTo>
                    <a:pt x="70743" y="0"/>
                  </a:moveTo>
                  <a:lnTo>
                    <a:pt x="603564" y="0"/>
                  </a:lnTo>
                  <a:cubicBezTo>
                    <a:pt x="642634" y="0"/>
                    <a:pt x="674307" y="31673"/>
                    <a:pt x="674307" y="70743"/>
                  </a:cubicBezTo>
                  <a:lnTo>
                    <a:pt x="674307" y="70743"/>
                  </a:lnTo>
                  <a:cubicBezTo>
                    <a:pt x="674307" y="89505"/>
                    <a:pt x="666853" y="107499"/>
                    <a:pt x="653587" y="120766"/>
                  </a:cubicBezTo>
                  <a:cubicBezTo>
                    <a:pt x="640320" y="134033"/>
                    <a:pt x="622326" y="141486"/>
                    <a:pt x="603564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674307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GERAÇÃO ESTIMADA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8235389" y="8721095"/>
            <a:ext cx="1819566" cy="537205"/>
            <a:chOff x="0" y="0"/>
            <a:chExt cx="479227" cy="14148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79227" cy="141486"/>
            </a:xfrm>
            <a:custGeom>
              <a:avLst/>
              <a:gdLst/>
              <a:ahLst/>
              <a:cxnLst/>
              <a:rect l="l" t="t" r="r" b="b"/>
              <a:pathLst>
                <a:path w="479227" h="141486">
                  <a:moveTo>
                    <a:pt x="70743" y="0"/>
                  </a:moveTo>
                  <a:lnTo>
                    <a:pt x="408484" y="0"/>
                  </a:lnTo>
                  <a:cubicBezTo>
                    <a:pt x="427246" y="0"/>
                    <a:pt x="445240" y="7453"/>
                    <a:pt x="458507" y="20720"/>
                  </a:cubicBezTo>
                  <a:cubicBezTo>
                    <a:pt x="471774" y="33987"/>
                    <a:pt x="479227" y="51981"/>
                    <a:pt x="479227" y="70743"/>
                  </a:cubicBezTo>
                  <a:lnTo>
                    <a:pt x="479227" y="70743"/>
                  </a:lnTo>
                  <a:cubicBezTo>
                    <a:pt x="479227" y="109813"/>
                    <a:pt x="447555" y="141486"/>
                    <a:pt x="408484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79227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ÁREA ÚTIL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028700" y="2060776"/>
            <a:ext cx="7536742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DIMENSIONAMENTO DO SISTEMA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732447" y="3642360"/>
            <a:ext cx="4156214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{{modulos}}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77600" y="6342006"/>
            <a:ext cx="2623670" cy="4046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89"/>
              </a:lnSpc>
            </a:pPr>
            <a:r>
              <a:rPr lang="en-US" sz="75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{{potencia}}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450817" y="6342006"/>
            <a:ext cx="3369883" cy="5389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89"/>
              </a:lnSpc>
            </a:pPr>
            <a:r>
              <a:rPr lang="en-US" sz="7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{{geracao_media}}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235389" y="6342006"/>
            <a:ext cx="1657761" cy="4046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89"/>
              </a:lnSpc>
            </a:pPr>
            <a:r>
              <a:rPr lang="en-US" sz="7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{{area}}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77600" y="7620663"/>
            <a:ext cx="2623670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kWp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450817" y="7620663"/>
            <a:ext cx="1368114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kWh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235389" y="7620663"/>
            <a:ext cx="1368114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M²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135759" y="7994291"/>
            <a:ext cx="1368114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/MÊS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732447" y="6937318"/>
            <a:ext cx="2623670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{{inversor}}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1732447" y="2995849"/>
            <a:ext cx="2813906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b="1">
                <a:solidFill>
                  <a:srgbClr val="7A7A7A"/>
                </a:solidFill>
                <a:latin typeface="Poppins Bold"/>
                <a:ea typeface="Poppins Bold"/>
                <a:cs typeface="Poppins Bold"/>
                <a:sym typeface="Poppins Bold"/>
              </a:rPr>
              <a:t>MÓDULOS FOTOVOLTAICOS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1732447" y="5957866"/>
            <a:ext cx="1545667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b="1">
                <a:solidFill>
                  <a:srgbClr val="7A7A7A"/>
                </a:solidFill>
                <a:latin typeface="Poppins Bold"/>
                <a:ea typeface="Poppins Bold"/>
                <a:cs typeface="Poppins Bold"/>
                <a:sym typeface="Poppins Bold"/>
              </a:rPr>
              <a:t>INVERSOR(ES)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5888661" y="2995849"/>
            <a:ext cx="1406953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b="1">
                <a:solidFill>
                  <a:srgbClr val="7A7A7A"/>
                </a:solidFill>
                <a:latin typeface="Poppins Bold"/>
                <a:ea typeface="Poppins Bold"/>
                <a:cs typeface="Poppins Bold"/>
                <a:sym typeface="Poppins Bold"/>
              </a:rPr>
              <a:t>QUANTIDADE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28700" y="3642360"/>
            <a:ext cx="4589440" cy="1103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 sistema foi dimensionado baseando-se em análise das imagens por satélite e adotando-se como premissa que a área disponível é adequada para a instalação.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6493095" y="6937318"/>
            <a:ext cx="695073" cy="1103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{{inversor_quantidade}}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6493095" y="3719317"/>
            <a:ext cx="695073" cy="1103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{{modulos_quantidade}}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44" name="TextBox 3">
            <a:extLst>
              <a:ext uri="{FF2B5EF4-FFF2-40B4-BE49-F238E27FC236}">
                <a16:creationId xmlns:a16="http://schemas.microsoft.com/office/drawing/2014/main" id="{0AEFF1E0-AA5E-8B4F-1EED-C3EC28B130FE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AutoShape 3"/>
          <p:cNvSpPr/>
          <p:nvPr/>
        </p:nvSpPr>
        <p:spPr>
          <a:xfrm flipV="1">
            <a:off x="2544821" y="5480105"/>
            <a:ext cx="13198357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4" name="Group 4"/>
          <p:cNvGrpSpPr/>
          <p:nvPr/>
        </p:nvGrpSpPr>
        <p:grpSpPr>
          <a:xfrm>
            <a:off x="4486225" y="3143673"/>
            <a:ext cx="3092491" cy="676079"/>
            <a:chOff x="-6067" y="-23932"/>
            <a:chExt cx="814483" cy="17806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08416" cy="139962"/>
            </a:xfrm>
            <a:custGeom>
              <a:avLst/>
              <a:gdLst/>
              <a:ahLst/>
              <a:cxnLst/>
              <a:rect l="l" t="t" r="r" b="b"/>
              <a:pathLst>
                <a:path w="808416" h="139962">
                  <a:moveTo>
                    <a:pt x="69981" y="0"/>
                  </a:moveTo>
                  <a:lnTo>
                    <a:pt x="738435" y="0"/>
                  </a:lnTo>
                  <a:cubicBezTo>
                    <a:pt x="777084" y="0"/>
                    <a:pt x="808416" y="31332"/>
                    <a:pt x="808416" y="69981"/>
                  </a:cubicBezTo>
                  <a:lnTo>
                    <a:pt x="808416" y="69981"/>
                  </a:lnTo>
                  <a:cubicBezTo>
                    <a:pt x="808416" y="88541"/>
                    <a:pt x="801043" y="106341"/>
                    <a:pt x="787919" y="119465"/>
                  </a:cubicBezTo>
                  <a:cubicBezTo>
                    <a:pt x="774795" y="132589"/>
                    <a:pt x="756995" y="139962"/>
                    <a:pt x="738435" y="139962"/>
                  </a:cubicBezTo>
                  <a:lnTo>
                    <a:pt x="69981" y="139962"/>
                  </a:lnTo>
                  <a:cubicBezTo>
                    <a:pt x="51421" y="139962"/>
                    <a:pt x="33621" y="132589"/>
                    <a:pt x="20497" y="119465"/>
                  </a:cubicBezTo>
                  <a:cubicBezTo>
                    <a:pt x="7373" y="106341"/>
                    <a:pt x="0" y="88541"/>
                    <a:pt x="0" y="69981"/>
                  </a:cubicBezTo>
                  <a:lnTo>
                    <a:pt x="0" y="69981"/>
                  </a:lnTo>
                  <a:cubicBezTo>
                    <a:pt x="0" y="51421"/>
                    <a:pt x="7373" y="33621"/>
                    <a:pt x="20497" y="20497"/>
                  </a:cubicBezTo>
                  <a:cubicBezTo>
                    <a:pt x="33621" y="7373"/>
                    <a:pt x="51421" y="0"/>
                    <a:pt x="69981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6067" y="-23932"/>
              <a:ext cx="808416" cy="1780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INSTALAÇÃO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509261" y="3819753"/>
            <a:ext cx="3099944" cy="681866"/>
            <a:chOff x="0" y="-19078"/>
            <a:chExt cx="816446" cy="17958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08416" cy="141486"/>
            </a:xfrm>
            <a:custGeom>
              <a:avLst/>
              <a:gdLst/>
              <a:ahLst/>
              <a:cxnLst/>
              <a:rect l="l" t="t" r="r" b="b"/>
              <a:pathLst>
                <a:path w="808416" h="141486">
                  <a:moveTo>
                    <a:pt x="70743" y="0"/>
                  </a:moveTo>
                  <a:lnTo>
                    <a:pt x="737673" y="0"/>
                  </a:lnTo>
                  <a:cubicBezTo>
                    <a:pt x="776743" y="0"/>
                    <a:pt x="808416" y="31673"/>
                    <a:pt x="808416" y="70743"/>
                  </a:cubicBezTo>
                  <a:lnTo>
                    <a:pt x="808416" y="70743"/>
                  </a:lnTo>
                  <a:cubicBezTo>
                    <a:pt x="808416" y="109813"/>
                    <a:pt x="776743" y="141486"/>
                    <a:pt x="737673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8030" y="-19078"/>
              <a:ext cx="808416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MÓDULOS FOTOVOLTAICOS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509261" y="4477337"/>
            <a:ext cx="3069455" cy="681866"/>
            <a:chOff x="0" y="-18367"/>
            <a:chExt cx="808416" cy="17958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08416" cy="141486"/>
            </a:xfrm>
            <a:custGeom>
              <a:avLst/>
              <a:gdLst/>
              <a:ahLst/>
              <a:cxnLst/>
              <a:rect l="l" t="t" r="r" b="b"/>
              <a:pathLst>
                <a:path w="808416" h="141486">
                  <a:moveTo>
                    <a:pt x="70743" y="0"/>
                  </a:moveTo>
                  <a:lnTo>
                    <a:pt x="737673" y="0"/>
                  </a:lnTo>
                  <a:cubicBezTo>
                    <a:pt x="776743" y="0"/>
                    <a:pt x="808416" y="31673"/>
                    <a:pt x="808416" y="70743"/>
                  </a:cubicBezTo>
                  <a:lnTo>
                    <a:pt x="808416" y="70743"/>
                  </a:lnTo>
                  <a:cubicBezTo>
                    <a:pt x="808416" y="109813"/>
                    <a:pt x="776743" y="141486"/>
                    <a:pt x="737673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8367"/>
              <a:ext cx="808416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INVERSORES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304355" y="6304239"/>
            <a:ext cx="3069455" cy="681866"/>
            <a:chOff x="0" y="-18185"/>
            <a:chExt cx="808416" cy="17958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08416" cy="141486"/>
            </a:xfrm>
            <a:custGeom>
              <a:avLst/>
              <a:gdLst/>
              <a:ahLst/>
              <a:cxnLst/>
              <a:rect l="l" t="t" r="r" b="b"/>
              <a:pathLst>
                <a:path w="808416" h="141486">
                  <a:moveTo>
                    <a:pt x="70743" y="0"/>
                  </a:moveTo>
                  <a:lnTo>
                    <a:pt x="737673" y="0"/>
                  </a:lnTo>
                  <a:cubicBezTo>
                    <a:pt x="776743" y="0"/>
                    <a:pt x="808416" y="31673"/>
                    <a:pt x="808416" y="70743"/>
                  </a:cubicBezTo>
                  <a:lnTo>
                    <a:pt x="808416" y="70743"/>
                  </a:lnTo>
                  <a:cubicBezTo>
                    <a:pt x="808416" y="109813"/>
                    <a:pt x="776743" y="141486"/>
                    <a:pt x="737673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8185"/>
              <a:ext cx="808416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DURANTE A INSTALAÇÃO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627103" y="6267273"/>
            <a:ext cx="3076580" cy="681866"/>
            <a:chOff x="-2846" y="-19712"/>
            <a:chExt cx="810293" cy="17958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07447" cy="141486"/>
            </a:xfrm>
            <a:custGeom>
              <a:avLst/>
              <a:gdLst/>
              <a:ahLst/>
              <a:cxnLst/>
              <a:rect l="l" t="t" r="r" b="b"/>
              <a:pathLst>
                <a:path w="807447" h="141486">
                  <a:moveTo>
                    <a:pt x="70743" y="0"/>
                  </a:moveTo>
                  <a:lnTo>
                    <a:pt x="736704" y="0"/>
                  </a:lnTo>
                  <a:cubicBezTo>
                    <a:pt x="775774" y="0"/>
                    <a:pt x="807447" y="31673"/>
                    <a:pt x="807447" y="70743"/>
                  </a:cubicBezTo>
                  <a:lnTo>
                    <a:pt x="807447" y="70743"/>
                  </a:lnTo>
                  <a:cubicBezTo>
                    <a:pt x="807447" y="89505"/>
                    <a:pt x="799993" y="107499"/>
                    <a:pt x="786726" y="120766"/>
                  </a:cubicBezTo>
                  <a:cubicBezTo>
                    <a:pt x="773460" y="134033"/>
                    <a:pt x="755466" y="141486"/>
                    <a:pt x="736704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-2846" y="-19712"/>
              <a:ext cx="807447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APÓS A INSTALAÇÃO</a:t>
              </a:r>
            </a:p>
          </p:txBody>
        </p:sp>
      </p:grpSp>
      <p:sp>
        <p:nvSpPr>
          <p:cNvPr id="19" name="AutoShape 19"/>
          <p:cNvSpPr/>
          <p:nvPr/>
        </p:nvSpPr>
        <p:spPr>
          <a:xfrm>
            <a:off x="8395386" y="6559890"/>
            <a:ext cx="0" cy="269841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21" name="TextBox 21"/>
          <p:cNvSpPr txBox="1"/>
          <p:nvPr/>
        </p:nvSpPr>
        <p:spPr>
          <a:xfrm>
            <a:off x="1028700" y="2060776"/>
            <a:ext cx="7377977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GARANTIAS E SEGUROS: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233143" y="5641918"/>
            <a:ext cx="4821126" cy="435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9"/>
              </a:lnSpc>
            </a:pPr>
            <a:r>
              <a:rPr lang="en-US" sz="23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SEGURO SOLAR INCLUSO 1 ANO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699445" y="7050123"/>
            <a:ext cx="2250022" cy="2208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TOMBAMENTO DE PALLETS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QUEDA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ROUBO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FURTO QUALIFICADO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VENDAVAL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ALAGAMENTO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737456" y="3348480"/>
            <a:ext cx="2583079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1 ANO DE GARANTIA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737456" y="3985544"/>
            <a:ext cx="4610534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10 ANOS DE EQUIPAMENTO / 25 PERFORMANCE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737456" y="4659325"/>
            <a:ext cx="2868437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10 ANOS DE GARANTIA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949466" y="7050123"/>
            <a:ext cx="2250022" cy="1931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INCÊNDIO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GRANIZO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DANOS NO COMISIONAMENTO E DURANTE IÇAMENTO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OUTROS...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013388" y="7018956"/>
            <a:ext cx="2216237" cy="2208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QUEDA DE RAIOS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EXPLOSÃO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INCÊNDIOS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VENDAVAL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GRANIZO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IMPACTO DE VEÍCULOS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INUNDAÇÃO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229625" y="7018956"/>
            <a:ext cx="1882343" cy="2208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FURACÃO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CICLONE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ALAGAMENTO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ROUBO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FURTO QUALIFICADO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DANOS ELÉTRICOS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762511" y="7018956"/>
            <a:ext cx="2133749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7648" lvl="1" indent="-168824" algn="l">
              <a:lnSpc>
                <a:spcPts val="2189"/>
              </a:lnSpc>
              <a:spcBef>
                <a:spcPct val="0"/>
              </a:spcBef>
              <a:buFont typeface="Arial"/>
              <a:buChar char="•"/>
            </a:pPr>
            <a:r>
              <a:rPr lang="en-US" sz="1563" u="none" strike="noStrike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DESPESAS EXTRAS*</a:t>
            </a:r>
          </a:p>
        </p:txBody>
      </p:sp>
      <p:sp>
        <p:nvSpPr>
          <p:cNvPr id="32" name="AutoShape 32"/>
          <p:cNvSpPr/>
          <p:nvPr/>
        </p:nvSpPr>
        <p:spPr>
          <a:xfrm flipV="1">
            <a:off x="8597164" y="4488234"/>
            <a:ext cx="4750826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3" name="AutoShape 33"/>
          <p:cNvSpPr/>
          <p:nvPr/>
        </p:nvSpPr>
        <p:spPr>
          <a:xfrm flipV="1">
            <a:off x="8597164" y="3795556"/>
            <a:ext cx="4750826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4" name="TextBox 34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8357E729-DCF2-DBD5-BF70-4F5A5B4D33F2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792</Words>
  <Application>Microsoft Macintosh PowerPoint</Application>
  <PresentationFormat>Custom</PresentationFormat>
  <Paragraphs>182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Arial</vt:lpstr>
      <vt:lpstr>Poppins Bold</vt:lpstr>
      <vt:lpstr>Poppins</vt:lpstr>
      <vt:lpstr>Canva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Base</dc:title>
  <cp:lastModifiedBy>jose henrique nogueira</cp:lastModifiedBy>
  <cp:revision>13</cp:revision>
  <dcterms:created xsi:type="dcterms:W3CDTF">2006-08-16T00:00:00Z</dcterms:created>
  <dcterms:modified xsi:type="dcterms:W3CDTF">2025-06-13T01:34:22Z</dcterms:modified>
  <dc:identifier>DAGjVPm-C8s</dc:identifier>
</cp:coreProperties>
</file>