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" panose="020B0503030501040103" pitchFamily="34" charset="0"/>
      <p:regular r:id="rId15"/>
    </p:embeddedFont>
    <p:embeddedFont>
      <p:font typeface="Poppins" pitchFamily="2" charset="77"/>
      <p:regular r:id="rId16"/>
      <p:bold r:id="rId17"/>
      <p:italic r:id="rId18"/>
      <p:boldItalic r:id="rId19"/>
    </p:embeddedFont>
    <p:embeddedFont>
      <p:font typeface="Poppins Bold" pitchFamily="2" charset="77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56" autoAdjust="0"/>
    <p:restoredTop sz="94453" autoAdjust="0"/>
  </p:normalViewPr>
  <p:slideViewPr>
    <p:cSldViewPr>
      <p:cViewPr varScale="1">
        <p:scale>
          <a:sx n="70" d="100"/>
          <a:sy n="70" d="100"/>
        </p:scale>
        <p:origin x="58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8491650"/>
            <a:ext cx="16230600" cy="0"/>
          </a:xfrm>
          <a:prstGeom prst="line">
            <a:avLst/>
          </a:prstGeom>
          <a:ln w="9525" cap="flat">
            <a:solidFill>
              <a:srgbClr val="CCFBF1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14999838" y="8876789"/>
            <a:ext cx="2259462" cy="660893"/>
          </a:xfrm>
          <a:custGeom>
            <a:avLst/>
            <a:gdLst/>
            <a:ahLst/>
            <a:cxnLst/>
            <a:rect l="l" t="t" r="r" b="b"/>
            <a:pathLst>
              <a:path w="2259462" h="660893">
                <a:moveTo>
                  <a:pt x="0" y="0"/>
                </a:moveTo>
                <a:lnTo>
                  <a:pt x="2259462" y="0"/>
                </a:lnTo>
                <a:lnTo>
                  <a:pt x="2259462" y="660892"/>
                </a:lnTo>
                <a:lnTo>
                  <a:pt x="0" y="66089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952500"/>
            <a:ext cx="11620500" cy="371948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132"/>
              </a:lnSpc>
            </a:pPr>
            <a:r>
              <a:rPr lang="en-US" sz="12182" dirty="0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Sistema</a:t>
            </a:r>
          </a:p>
          <a:p>
            <a:pPr algn="l">
              <a:lnSpc>
                <a:spcPts val="14132"/>
              </a:lnSpc>
            </a:pPr>
            <a:r>
              <a:rPr lang="en-US" sz="12182" dirty="0" err="1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Fotovoltaico</a:t>
            </a:r>
            <a:endParaRPr lang="en-US" sz="12182" dirty="0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28700" y="8696960"/>
            <a:ext cx="4288131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{{representante_nome}}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769397" y="8696960"/>
            <a:ext cx="3374603" cy="3956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{{CLIENTE}}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9220200"/>
            <a:ext cx="4059027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{{cargo}}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69397" y="9220200"/>
            <a:ext cx="3374603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{{projeto_tipo}}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077823" y="8696960"/>
            <a:ext cx="2894112" cy="4066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Data de </a:t>
            </a:r>
            <a:r>
              <a:rPr lang="en-US" sz="2363" dirty="0" err="1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elaboração</a:t>
            </a:r>
            <a:r>
              <a:rPr lang="en-US" sz="23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077823" y="9220200"/>
            <a:ext cx="2894112" cy="3146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9"/>
              </a:lnSpc>
            </a:pPr>
            <a:r>
              <a:rPr lang="en-US" sz="1863" dirty="0">
                <a:solidFill>
                  <a:srgbClr val="CCFBF1"/>
                </a:solidFill>
                <a:latin typeface="Canva Sans"/>
                <a:ea typeface="Canva Sans"/>
                <a:cs typeface="Canva Sans"/>
                <a:sym typeface="Canva Sans"/>
              </a:rPr>
              <a:t>{{data}}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3757483" y="5787845"/>
            <a:ext cx="344786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3757483" y="5019675"/>
            <a:ext cx="3428649" cy="752491"/>
            <a:chOff x="0" y="0"/>
            <a:chExt cx="1266287" cy="27791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90600" y="4915432"/>
            <a:ext cx="3377992" cy="800790"/>
            <a:chOff x="0" y="0"/>
            <a:chExt cx="2083011" cy="49380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990600" y="6013268"/>
            <a:ext cx="3377992" cy="800790"/>
            <a:chOff x="0" y="0"/>
            <a:chExt cx="2083011" cy="493801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990600" y="7141672"/>
            <a:ext cx="3377992" cy="800790"/>
            <a:chOff x="0" y="0"/>
            <a:chExt cx="2083011" cy="493801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083011" cy="493801"/>
            </a:xfrm>
            <a:custGeom>
              <a:avLst/>
              <a:gdLst/>
              <a:ahLst/>
              <a:cxnLst/>
              <a:rect l="l" t="t" r="r" b="b"/>
              <a:pathLst>
                <a:path w="2083011" h="493801">
                  <a:moveTo>
                    <a:pt x="0" y="0"/>
                  </a:moveTo>
                  <a:lnTo>
                    <a:pt x="2083011" y="0"/>
                  </a:lnTo>
                  <a:lnTo>
                    <a:pt x="2083011" y="493801"/>
                  </a:lnTo>
                  <a:lnTo>
                    <a:pt x="0" y="493801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083011" cy="5414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VISÃO GERAL: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3757483" y="4706473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757483" y="6866351"/>
            <a:ext cx="3404146" cy="313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60"/>
              </a:lnSpc>
            </a:pPr>
            <a:r>
              <a:rPr lang="en-US" sz="1685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21" name="Group 21"/>
          <p:cNvGrpSpPr/>
          <p:nvPr/>
        </p:nvGrpSpPr>
        <p:grpSpPr>
          <a:xfrm>
            <a:off x="13732981" y="7189972"/>
            <a:ext cx="3428649" cy="752491"/>
            <a:chOff x="0" y="0"/>
            <a:chExt cx="1266287" cy="277914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3878502" y="7372898"/>
            <a:ext cx="3121789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grpSp>
        <p:nvGrpSpPr>
          <p:cNvPr id="25" name="Group 25"/>
          <p:cNvGrpSpPr/>
          <p:nvPr/>
        </p:nvGrpSpPr>
        <p:grpSpPr>
          <a:xfrm>
            <a:off x="13732981" y="6136028"/>
            <a:ext cx="3428649" cy="752491"/>
            <a:chOff x="0" y="0"/>
            <a:chExt cx="1266287" cy="277914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1266287" cy="277914"/>
            </a:xfrm>
            <a:custGeom>
              <a:avLst/>
              <a:gdLst/>
              <a:ahLst/>
              <a:cxnLst/>
              <a:rect l="l" t="t" r="r" b="b"/>
              <a:pathLst>
                <a:path w="1266287" h="277914">
                  <a:moveTo>
                    <a:pt x="0" y="0"/>
                  </a:moveTo>
                  <a:lnTo>
                    <a:pt x="1266287" y="0"/>
                  </a:lnTo>
                  <a:lnTo>
                    <a:pt x="1266287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7" name="TextBox 27"/>
            <p:cNvSpPr txBox="1"/>
            <p:nvPr/>
          </p:nvSpPr>
          <p:spPr>
            <a:xfrm>
              <a:off x="0" y="-47625"/>
              <a:ext cx="1266287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28" name="TextBox 28"/>
          <p:cNvSpPr txBox="1"/>
          <p:nvPr/>
        </p:nvSpPr>
        <p:spPr>
          <a:xfrm>
            <a:off x="13920522" y="6318955"/>
            <a:ext cx="3102572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4057705" y="5239016"/>
            <a:ext cx="2947248" cy="3390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92"/>
              </a:lnSpc>
            </a:pPr>
            <a:r>
              <a:rPr lang="en-US" sz="1923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990600" y="4605059"/>
            <a:ext cx="3377992" cy="3094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990600" y="5701179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90600" y="6838160"/>
            <a:ext cx="3377992" cy="3136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65"/>
              </a:lnSpc>
              <a:spcBef>
                <a:spcPct val="0"/>
              </a:spcBef>
            </a:pPr>
            <a:r>
              <a:rPr lang="en-US" sz="16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095375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CUSTOS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3686168" y="3662941"/>
            <a:ext cx="3506457" cy="5099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19"/>
              </a:lnSpc>
            </a:pPr>
            <a:r>
              <a:rPr lang="en-US" sz="279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ECONOMIA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9" name="TextBox 3">
            <a:extLst>
              <a:ext uri="{FF2B5EF4-FFF2-40B4-BE49-F238E27FC236}">
                <a16:creationId xmlns:a16="http://schemas.microsoft.com/office/drawing/2014/main" id="{76AD2811-4253-122F-0918-C4BE1A07CCB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10</a:t>
            </a:r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FB276B36-D8EB-F88A-AD0B-90EE516ACE4E}"/>
              </a:ext>
            </a:extLst>
          </p:cNvPr>
          <p:cNvSpPr txBox="1"/>
          <p:nvPr/>
        </p:nvSpPr>
        <p:spPr>
          <a:xfrm>
            <a:off x="718439" y="5096151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C693E6A-CE5A-230D-4A07-5C3A10B4A035}"/>
              </a:ext>
            </a:extLst>
          </p:cNvPr>
          <p:cNvSpPr txBox="1"/>
          <p:nvPr/>
        </p:nvSpPr>
        <p:spPr>
          <a:xfrm>
            <a:off x="738288" y="620017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41" name="TextBox 22">
            <a:extLst>
              <a:ext uri="{FF2B5EF4-FFF2-40B4-BE49-F238E27FC236}">
                <a16:creationId xmlns:a16="http://schemas.microsoft.com/office/drawing/2014/main" id="{F31E1116-D5B4-BBFA-3301-75B197EAF483}"/>
              </a:ext>
            </a:extLst>
          </p:cNvPr>
          <p:cNvSpPr txBox="1"/>
          <p:nvPr/>
        </p:nvSpPr>
        <p:spPr>
          <a:xfrm>
            <a:off x="646856" y="7282066"/>
            <a:ext cx="3922311" cy="4393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192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E4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1451191" y="3078120"/>
            <a:ext cx="2546784" cy="537205"/>
            <a:chOff x="0" y="0"/>
            <a:chExt cx="670758" cy="1414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Valor total (12x)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1481477" y="7579767"/>
            <a:ext cx="2546784" cy="537205"/>
            <a:chOff x="0" y="0"/>
            <a:chExt cx="670758" cy="1414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Parcelas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1481477" y="5328943"/>
            <a:ext cx="2546784" cy="537205"/>
            <a:chOff x="0" y="0"/>
            <a:chExt cx="670758" cy="141486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670758" cy="141486"/>
            </a:xfrm>
            <a:custGeom>
              <a:avLst/>
              <a:gdLst/>
              <a:ahLst/>
              <a:cxnLst/>
              <a:rect l="l" t="t" r="r" b="b"/>
              <a:pathLst>
                <a:path w="670758" h="141486">
                  <a:moveTo>
                    <a:pt x="70743" y="0"/>
                  </a:moveTo>
                  <a:lnTo>
                    <a:pt x="600015" y="0"/>
                  </a:lnTo>
                  <a:cubicBezTo>
                    <a:pt x="639085" y="0"/>
                    <a:pt x="670758" y="31673"/>
                    <a:pt x="670758" y="70743"/>
                  </a:cubicBezTo>
                  <a:lnTo>
                    <a:pt x="670758" y="70743"/>
                  </a:lnTo>
                  <a:cubicBezTo>
                    <a:pt x="670758" y="89505"/>
                    <a:pt x="663305" y="107499"/>
                    <a:pt x="650038" y="120766"/>
                  </a:cubicBezTo>
                  <a:cubicBezTo>
                    <a:pt x="636771" y="134033"/>
                    <a:pt x="618777" y="141486"/>
                    <a:pt x="600015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670758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 vista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16983901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11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VALOR DO PROJETO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555817" y="3811752"/>
            <a:ext cx="6068963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{{valor_total}}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1635803" y="6062575"/>
            <a:ext cx="5460456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{{a_vista}}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481477" y="8313399"/>
            <a:ext cx="5682424" cy="788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43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{{parcelas}}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3020970"/>
            <a:ext cx="5543837" cy="6072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Kit gerador fotovoltaíco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Importação de equipamentos e logística de entrega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Instalação do sistema fotovoltaico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Homologação e agendamento de vistoria junto á concessionária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Desenvolvimento do projeto de engenharia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Ativação do sistema</a:t>
            </a:r>
          </a:p>
          <a:p>
            <a:pPr algn="l">
              <a:lnSpc>
                <a:spcPts val="2838"/>
              </a:lnSpc>
            </a:pPr>
            <a:endParaRPr lang="en-US" sz="2027">
              <a:solidFill>
                <a:srgbClr val="CCFBF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algn="l">
              <a:lnSpc>
                <a:spcPts val="2838"/>
              </a:lnSpc>
            </a:pPr>
            <a:r>
              <a:rPr lang="en-US" sz="2027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Instalação de software de. gestão de balanço energético</a:t>
            </a:r>
          </a:p>
        </p:txBody>
      </p:sp>
      <p:sp>
        <p:nvSpPr>
          <p:cNvPr id="19" name="AutoShape 19"/>
          <p:cNvSpPr/>
          <p:nvPr/>
        </p:nvSpPr>
        <p:spPr>
          <a:xfrm flipH="1" flipV="1">
            <a:off x="9011864" y="3086159"/>
            <a:ext cx="0" cy="6015722"/>
          </a:xfrm>
          <a:prstGeom prst="line">
            <a:avLst/>
          </a:prstGeom>
          <a:ln w="952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20" name="TextBox 2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CCFBF1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7550577" y="8809020"/>
            <a:ext cx="452489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7550577" y="6854768"/>
            <a:ext cx="97087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12991612" y="8809020"/>
            <a:ext cx="4267688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7" name="TextBox 7"/>
          <p:cNvSpPr txBox="1"/>
          <p:nvPr/>
        </p:nvSpPr>
        <p:spPr>
          <a:xfrm>
            <a:off x="1028700" y="2060776"/>
            <a:ext cx="4501994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TERMOS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46836" y="6032479"/>
            <a:ext cx="52572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Proposta valida por 7 dias após data de elaboração.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576233" y="7365824"/>
            <a:ext cx="223051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clente: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991612" y="7365824"/>
            <a:ext cx="3143648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Assinatura do responsavel: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3109772"/>
            <a:ext cx="5502572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Após a aprovação informados em proposta podem ser alterados para outras marcas similares devido a disponibilidade, mas sem afetar a eficiência do projeto. Esta proposta refere-se à aquisição de material do kit fotovoltaico, e Projeto e instalação do mesmo.</a:t>
            </a:r>
          </a:p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 mesma </a:t>
            </a: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NÃO*</a:t>
            </a: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contempla os seguintes serviços descritos abaixo: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984699"/>
            <a:ext cx="5502572" cy="30368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Obras civis, reforço de estrutura e reforma para instalação do sistema; 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Terraplanagem, limpeza e preparo do tereno; 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Materiais elétricos para alterações ou correções da rede elétrica existente que irá receber o sistema, bem como a mão de obra para esta alteração.  *Salvo um acordo entre ambas as partes assinado no final do contrato. 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Os prazos de entrega dos produtos deverão ser confirmados após a fase de apresentação da proposta final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5" name="TextBox 3">
            <a:extLst>
              <a:ext uri="{FF2B5EF4-FFF2-40B4-BE49-F238E27FC236}">
                <a16:creationId xmlns:a16="http://schemas.microsoft.com/office/drawing/2014/main" id="{4904C3F1-96B3-C040-DEAD-DC76F55FDCD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922650" y="4718518"/>
            <a:ext cx="2905861" cy="849964"/>
          </a:xfrm>
          <a:custGeom>
            <a:avLst/>
            <a:gdLst/>
            <a:ahLst/>
            <a:cxnLst/>
            <a:rect l="l" t="t" r="r" b="b"/>
            <a:pathLst>
              <a:path w="2905861" h="849964">
                <a:moveTo>
                  <a:pt x="0" y="0"/>
                </a:moveTo>
                <a:lnTo>
                  <a:pt x="2905860" y="0"/>
                </a:lnTo>
                <a:lnTo>
                  <a:pt x="2905860" y="849964"/>
                </a:lnTo>
                <a:lnTo>
                  <a:pt x="0" y="8499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8316632" y="4548421"/>
            <a:ext cx="3379310" cy="865047"/>
            <a:chOff x="0" y="0"/>
            <a:chExt cx="4505747" cy="1153396"/>
          </a:xfrm>
        </p:grpSpPr>
        <p:sp>
          <p:nvSpPr>
            <p:cNvPr id="4" name="TextBox 4"/>
            <p:cNvSpPr txBox="1"/>
            <p:nvPr/>
          </p:nvSpPr>
          <p:spPr>
            <a:xfrm>
              <a:off x="0" y="-76200"/>
              <a:ext cx="4007113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014"/>
                </a:lnSpc>
              </a:pPr>
              <a:r>
                <a:rPr lang="en-US" sz="2867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Nicolas Berbel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27570"/>
              <a:ext cx="450574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adm@fohatenergia.com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489226" y="4548421"/>
            <a:ext cx="3741245" cy="865047"/>
            <a:chOff x="0" y="0"/>
            <a:chExt cx="4988327" cy="1153396"/>
          </a:xfrm>
        </p:grpSpPr>
        <p:sp>
          <p:nvSpPr>
            <p:cNvPr id="7" name="TextBox 7"/>
            <p:cNvSpPr txBox="1"/>
            <p:nvPr/>
          </p:nvSpPr>
          <p:spPr>
            <a:xfrm>
              <a:off x="10074" y="-76200"/>
              <a:ext cx="4416139" cy="6521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4014"/>
                </a:lnSpc>
                <a:spcBef>
                  <a:spcPct val="0"/>
                </a:spcBef>
              </a:pPr>
              <a:r>
                <a:rPr lang="en-US" sz="2867" u="none" strike="noStrike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José Henrique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727570"/>
              <a:ext cx="4988327" cy="42582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609"/>
                </a:lnSpc>
              </a:pPr>
              <a:r>
                <a:rPr lang="en-US" sz="18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comercial@fohatenergia.com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8088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4665373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CENÁRIO ATUAL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177389"/>
            <a:ext cx="5290377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{{cenario_atual}}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10503531" y="2605827"/>
            <a:ext cx="3636521" cy="503697"/>
            <a:chOff x="0" y="0"/>
            <a:chExt cx="1021481" cy="1414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Gasto projetado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028700" y="5125624"/>
            <a:ext cx="5290377" cy="1081997"/>
            <a:chOff x="0" y="0"/>
            <a:chExt cx="2876243" cy="588254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028700" y="6670932"/>
            <a:ext cx="5290377" cy="1081997"/>
            <a:chOff x="0" y="0"/>
            <a:chExt cx="2876243" cy="588254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176303"/>
            <a:ext cx="5290377" cy="1081997"/>
            <a:chOff x="0" y="0"/>
            <a:chExt cx="2876243" cy="58825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2876243" cy="588254"/>
            </a:xfrm>
            <a:custGeom>
              <a:avLst/>
              <a:gdLst/>
              <a:ahLst/>
              <a:cxnLst/>
              <a:rect l="l" t="t" r="r" b="b"/>
              <a:pathLst>
                <a:path w="2876243" h="588254">
                  <a:moveTo>
                    <a:pt x="0" y="0"/>
                  </a:moveTo>
                  <a:lnTo>
                    <a:pt x="2876243" y="0"/>
                  </a:lnTo>
                  <a:lnTo>
                    <a:pt x="2876243" y="588254"/>
                  </a:lnTo>
                  <a:lnTo>
                    <a:pt x="0" y="588254"/>
                  </a:lnTo>
                  <a:close/>
                </a:path>
              </a:pathLst>
            </a:custGeom>
            <a:solidFill>
              <a:srgbClr val="C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47625"/>
              <a:ext cx="2876243" cy="635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30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057211" y="4693769"/>
            <a:ext cx="5261866" cy="422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057020" y="6236083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057020" y="7780338"/>
            <a:ext cx="5226628" cy="4245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345"/>
              </a:lnSpc>
              <a:spcBef>
                <a:spcPct val="0"/>
              </a:spcBef>
            </a:pPr>
            <a:r>
              <a:rPr lang="en-US" sz="2389" u="none" strike="noStrike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723360" y="537140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{{gasto_5_anos}}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6" name="TextBox 22">
            <a:extLst>
              <a:ext uri="{FF2B5EF4-FFF2-40B4-BE49-F238E27FC236}">
                <a16:creationId xmlns:a16="http://schemas.microsoft.com/office/drawing/2014/main" id="{66AC573A-2CB5-6126-94E5-A8BBDA075F01}"/>
              </a:ext>
            </a:extLst>
          </p:cNvPr>
          <p:cNvSpPr txBox="1"/>
          <p:nvPr/>
        </p:nvSpPr>
        <p:spPr>
          <a:xfrm>
            <a:off x="1709178" y="6917064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{{gasto_10_anos}}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D64C5F3D-1E56-1B61-7D2D-13925DE90812}"/>
              </a:ext>
            </a:extLst>
          </p:cNvPr>
          <p:cNvSpPr txBox="1"/>
          <p:nvPr/>
        </p:nvSpPr>
        <p:spPr>
          <a:xfrm>
            <a:off x="1723360" y="8438277"/>
            <a:ext cx="3922311" cy="470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821"/>
              </a:lnSpc>
              <a:spcBef>
                <a:spcPct val="0"/>
              </a:spcBef>
            </a:pPr>
            <a:r>
              <a:rPr lang="en-US" sz="2729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{{gasto_25_anos}}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E5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TextBox 3"/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2390438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POR QUE MINHA ENERGIA VAI AUMENTAR?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3177389"/>
            <a:ext cx="5229796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{{por_que_aumenta}}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3" name="Group 3"/>
          <p:cNvGrpSpPr/>
          <p:nvPr/>
        </p:nvGrpSpPr>
        <p:grpSpPr>
          <a:xfrm>
            <a:off x="10378364" y="2356333"/>
            <a:ext cx="3878435" cy="681866"/>
            <a:chOff x="0" y="-19050"/>
            <a:chExt cx="1021481" cy="1795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21481" cy="141486"/>
            </a:xfrm>
            <a:custGeom>
              <a:avLst/>
              <a:gdLst/>
              <a:ahLst/>
              <a:cxnLst/>
              <a:rect l="l" t="t" r="r" b="b"/>
              <a:pathLst>
                <a:path w="1021481" h="141486">
                  <a:moveTo>
                    <a:pt x="70743" y="0"/>
                  </a:moveTo>
                  <a:lnTo>
                    <a:pt x="950738" y="0"/>
                  </a:lnTo>
                  <a:cubicBezTo>
                    <a:pt x="989808" y="0"/>
                    <a:pt x="1021481" y="31673"/>
                    <a:pt x="1021481" y="70743"/>
                  </a:cubicBezTo>
                  <a:lnTo>
                    <a:pt x="1021481" y="70743"/>
                  </a:lnTo>
                  <a:cubicBezTo>
                    <a:pt x="1021481" y="89505"/>
                    <a:pt x="1014027" y="107499"/>
                    <a:pt x="1000761" y="120766"/>
                  </a:cubicBezTo>
                  <a:cubicBezTo>
                    <a:pt x="987494" y="134033"/>
                    <a:pt x="969500" y="141486"/>
                    <a:pt x="95073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102148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Consumo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x 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Geração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 (kWh/</a:t>
              </a:r>
              <a:r>
                <a:rPr lang="en-US" sz="1563" dirty="0" err="1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mês</a:t>
              </a: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)</a:t>
              </a:r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912740"/>
            <a:ext cx="8708407" cy="659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3"/>
              </a:lnSpc>
              <a:spcBef>
                <a:spcPct val="0"/>
              </a:spcBef>
            </a:pPr>
            <a:r>
              <a:rPr lang="en-US" sz="3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 ENERGIA SOLAR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027031"/>
            <a:ext cx="5421561" cy="325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{{producao_mensal}}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1" name="TextBox 3">
            <a:extLst>
              <a:ext uri="{FF2B5EF4-FFF2-40B4-BE49-F238E27FC236}">
                <a16:creationId xmlns:a16="http://schemas.microsoft.com/office/drawing/2014/main" id="{1B18E896-AFC3-BFE3-47B6-4BA8C03E18CD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Freeform 3"/>
          <p:cNvSpPr/>
          <p:nvPr/>
        </p:nvSpPr>
        <p:spPr>
          <a:xfrm>
            <a:off x="8373524" y="1842781"/>
            <a:ext cx="8885776" cy="7415519"/>
          </a:xfrm>
          <a:custGeom>
            <a:avLst/>
            <a:gdLst/>
            <a:ahLst/>
            <a:cxnLst/>
            <a:rect l="l" t="t" r="r" b="b"/>
            <a:pathLst>
              <a:path w="8885776" h="7415519">
                <a:moveTo>
                  <a:pt x="0" y="0"/>
                </a:moveTo>
                <a:lnTo>
                  <a:pt x="8885776" y="0"/>
                </a:lnTo>
                <a:lnTo>
                  <a:pt x="8885776" y="7415519"/>
                </a:lnTo>
                <a:lnTo>
                  <a:pt x="0" y="74155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b="-804"/>
            </a:stretch>
          </a:blipFill>
        </p:spPr>
        <p:txBody>
          <a:bodyPr/>
          <a:lstStyle/>
          <a:p>
            <a:endParaRPr lang="en-BR"/>
          </a:p>
        </p:txBody>
      </p:sp>
      <p:sp>
        <p:nvSpPr>
          <p:cNvPr id="5" name="TextBox 5"/>
          <p:cNvSpPr txBox="1"/>
          <p:nvPr/>
        </p:nvSpPr>
        <p:spPr>
          <a:xfrm>
            <a:off x="1028700" y="2453930"/>
            <a:ext cx="6775239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COMO FUNCIONA?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046793"/>
            <a:ext cx="4178700" cy="51511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 Os painéis instalados no telhado captam a energia do Sol e a transformam em energia elétrica.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inversor ou micro inversores transformam a energia num padrão idêndico ao recebido da rua.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quadro de distribuição distribui a energia entre os aparelhos da casa.</a:t>
            </a:r>
          </a:p>
          <a:p>
            <a:pPr marL="388620" lvl="1" indent="-194310" algn="l">
              <a:lnSpc>
                <a:spcPts val="2700"/>
              </a:lnSpc>
              <a:buAutoNum type="arabicPeriod"/>
            </a:pPr>
            <a:r>
              <a:rPr lang="en-US" sz="1800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Tudo que sobra, é enviado para a concessionária e recebido em forma de créditos para abater outras contas.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10" name="TextBox 3">
            <a:extLst>
              <a:ext uri="{FF2B5EF4-FFF2-40B4-BE49-F238E27FC236}">
                <a16:creationId xmlns:a16="http://schemas.microsoft.com/office/drawing/2014/main" id="{22756186-4086-5EC9-5DD1-5B876961AE04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TextBox 4"/>
          <p:cNvSpPr txBox="1"/>
          <p:nvPr/>
        </p:nvSpPr>
        <p:spPr>
          <a:xfrm>
            <a:off x="1028700" y="2060776"/>
            <a:ext cx="16230600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QUANTO EU ECONOMIZO COM ENERGIA SOLAR?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48732" y="3934083"/>
            <a:ext cx="5260228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5 anos: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1166" y="5466957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10 anos 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1166" y="6998208"/>
            <a:ext cx="5255392" cy="4296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5"/>
              </a:lnSpc>
            </a:pPr>
            <a:r>
              <a:rPr lang="en-US" sz="238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Em 25 anos :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028700" y="7425405"/>
            <a:ext cx="5260228" cy="1066676"/>
            <a:chOff x="0" y="0"/>
            <a:chExt cx="1370510" cy="277914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56330" y="5893742"/>
            <a:ext cx="5260228" cy="1066676"/>
            <a:chOff x="0" y="0"/>
            <a:chExt cx="1370510" cy="27791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8732" y="4363719"/>
            <a:ext cx="5260228" cy="1066676"/>
            <a:chOff x="0" y="0"/>
            <a:chExt cx="1370510" cy="27791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70510" cy="277914"/>
            </a:xfrm>
            <a:custGeom>
              <a:avLst/>
              <a:gdLst/>
              <a:ahLst/>
              <a:cxnLst/>
              <a:rect l="l" t="t" r="r" b="b"/>
              <a:pathLst>
                <a:path w="1370510" h="277914">
                  <a:moveTo>
                    <a:pt x="0" y="0"/>
                  </a:moveTo>
                  <a:lnTo>
                    <a:pt x="1370510" y="0"/>
                  </a:lnTo>
                  <a:lnTo>
                    <a:pt x="1370510" y="277914"/>
                  </a:lnTo>
                  <a:lnTo>
                    <a:pt x="0" y="277914"/>
                  </a:lnTo>
                  <a:close/>
                </a:path>
              </a:pathLst>
            </a:custGeom>
            <a:solidFill>
              <a:srgbClr val="CCFBF1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370510" cy="325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09"/>
                </a:lnSpc>
              </a:pPr>
              <a:endParaRPr/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1457445" y="7666493"/>
            <a:ext cx="44428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{{economia_25_anos}}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10261" y="6134830"/>
            <a:ext cx="435720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{{economia_10_anos}}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567762" y="4604807"/>
            <a:ext cx="4237363" cy="49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17"/>
              </a:lnSpc>
            </a:pPr>
            <a:r>
              <a:rPr lang="en-US" sz="2726" b="1">
                <a:solidFill>
                  <a:srgbClr val="134E4A"/>
                </a:solidFill>
                <a:latin typeface="Poppins Bold"/>
                <a:ea typeface="Poppins Bold"/>
                <a:cs typeface="Poppins Bold"/>
                <a:sym typeface="Poppins Bold"/>
              </a:rPr>
              <a:t>{{economia_5_anos}}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22" name="TextBox 3">
            <a:extLst>
              <a:ext uri="{FF2B5EF4-FFF2-40B4-BE49-F238E27FC236}">
                <a16:creationId xmlns:a16="http://schemas.microsoft.com/office/drawing/2014/main" id="{01EBE5E6-5773-D1CD-7F3D-FF12DFE7EEE6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1028700" y="6997908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/>
          <p:cNvGrpSpPr/>
          <p:nvPr/>
        </p:nvGrpSpPr>
        <p:grpSpPr>
          <a:xfrm>
            <a:off x="6695712" y="5670916"/>
            <a:ext cx="1075627" cy="681866"/>
            <a:chOff x="0" y="-20161"/>
            <a:chExt cx="283293" cy="17958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9645054" y="5670916"/>
            <a:ext cx="1090583" cy="681866"/>
            <a:chOff x="0" y="-20161"/>
            <a:chExt cx="287232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3939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45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512852" y="5670916"/>
            <a:ext cx="1093825" cy="681866"/>
            <a:chOff x="0" y="-20161"/>
            <a:chExt cx="288086" cy="1795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4793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60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5383891" y="5670916"/>
            <a:ext cx="1075627" cy="681866"/>
            <a:chOff x="0" y="-20161"/>
            <a:chExt cx="283293" cy="1795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83293" cy="141486"/>
            </a:xfrm>
            <a:custGeom>
              <a:avLst/>
              <a:gdLst/>
              <a:ahLst/>
              <a:cxnLst/>
              <a:rect l="l" t="t" r="r" b="b"/>
              <a:pathLst>
                <a:path w="283293" h="141486">
                  <a:moveTo>
                    <a:pt x="70743" y="0"/>
                  </a:moveTo>
                  <a:lnTo>
                    <a:pt x="212550" y="0"/>
                  </a:lnTo>
                  <a:cubicBezTo>
                    <a:pt x="251620" y="0"/>
                    <a:pt x="283293" y="31673"/>
                    <a:pt x="283293" y="70743"/>
                  </a:cubicBezTo>
                  <a:lnTo>
                    <a:pt x="283293" y="70743"/>
                  </a:lnTo>
                  <a:cubicBezTo>
                    <a:pt x="283293" y="109813"/>
                    <a:pt x="251620" y="141486"/>
                    <a:pt x="212550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20161"/>
              <a:ext cx="283293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134E4A"/>
                  </a:solidFill>
                  <a:latin typeface="Poppins"/>
                  <a:ea typeface="Poppins"/>
                  <a:cs typeface="Poppins"/>
                  <a:sym typeface="Poppins"/>
                </a:rPr>
                <a:t>DIA 90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983198" y="6922844"/>
            <a:ext cx="150128" cy="150128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824674" y="6922844"/>
            <a:ext cx="150128" cy="150128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6695712" y="6922844"/>
            <a:ext cx="150128" cy="150128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2060776"/>
            <a:ext cx="9478995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CRONOGRAMA DE 90 DIAS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28700" y="3642360"/>
            <a:ext cx="3384613" cy="5508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Iremos cuidar de todo o processo do início ao fim.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28700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Aprovação da Proposta Comercial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899738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Validação do projeto pela engenharia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6770776" y="7606293"/>
            <a:ext cx="1875409" cy="13795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Assinatura do contrato e pagam ento da primeira parcela ou quitação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512852" y="7606293"/>
            <a:ext cx="1875409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Finalização da montagem do sistema fotovoltaico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9569990" y="7606293"/>
            <a:ext cx="1875409" cy="1655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Chegada dos equipamentos, recebimento e preparação da infraestrutura do local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5383891" y="7606293"/>
            <a:ext cx="1875409" cy="8270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Parabéns! Você já está gerando energia limpa.</a:t>
            </a:r>
          </a:p>
        </p:txBody>
      </p:sp>
      <p:grpSp>
        <p:nvGrpSpPr>
          <p:cNvPr id="34" name="Group 34"/>
          <p:cNvGrpSpPr/>
          <p:nvPr/>
        </p:nvGrpSpPr>
        <p:grpSpPr>
          <a:xfrm>
            <a:off x="9569990" y="6922844"/>
            <a:ext cx="150128" cy="150128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6" name="TextBox 36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37" name="Group 37"/>
          <p:cNvGrpSpPr/>
          <p:nvPr/>
        </p:nvGrpSpPr>
        <p:grpSpPr>
          <a:xfrm>
            <a:off x="12441028" y="6922844"/>
            <a:ext cx="150128" cy="150128"/>
            <a:chOff x="0" y="0"/>
            <a:chExt cx="812800" cy="812800"/>
          </a:xfrm>
        </p:grpSpPr>
        <p:sp>
          <p:nvSpPr>
            <p:cNvPr id="38" name="Freeform 3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39" name="TextBox 39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40" name="Group 40"/>
          <p:cNvGrpSpPr/>
          <p:nvPr/>
        </p:nvGrpSpPr>
        <p:grpSpPr>
          <a:xfrm>
            <a:off x="15308827" y="6922844"/>
            <a:ext cx="150128" cy="150128"/>
            <a:chOff x="0" y="0"/>
            <a:chExt cx="812800" cy="812800"/>
          </a:xfrm>
        </p:grpSpPr>
        <p:sp>
          <p:nvSpPr>
            <p:cNvPr id="41" name="Freeform 4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42" name="TextBox 4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sp>
        <p:nvSpPr>
          <p:cNvPr id="43" name="TextBox 43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5" name="TextBox 3">
            <a:extLst>
              <a:ext uri="{FF2B5EF4-FFF2-40B4-BE49-F238E27FC236}">
                <a16:creationId xmlns:a16="http://schemas.microsoft.com/office/drawing/2014/main" id="{C3407C66-F0D0-DD58-6F45-EEBF1F0DDC6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>
            <a:off x="11706791" y="6551556"/>
            <a:ext cx="55888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4" name="AutoShape 4"/>
          <p:cNvSpPr/>
          <p:nvPr/>
        </p:nvSpPr>
        <p:spPr>
          <a:xfrm>
            <a:off x="11706791" y="3440378"/>
            <a:ext cx="5588823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5" name="AutoShape 5"/>
          <p:cNvSpPr/>
          <p:nvPr/>
        </p:nvSpPr>
        <p:spPr>
          <a:xfrm>
            <a:off x="4046004" y="6750217"/>
            <a:ext cx="0" cy="2508083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6" name="AutoShape 6"/>
          <p:cNvSpPr/>
          <p:nvPr/>
        </p:nvSpPr>
        <p:spPr>
          <a:xfrm>
            <a:off x="7825463" y="6750217"/>
            <a:ext cx="0" cy="2508083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7" name="Group 7"/>
          <p:cNvGrpSpPr/>
          <p:nvPr/>
        </p:nvGrpSpPr>
        <p:grpSpPr>
          <a:xfrm>
            <a:off x="11706791" y="2011353"/>
            <a:ext cx="5570666" cy="681866"/>
            <a:chOff x="0" y="-16427"/>
            <a:chExt cx="1467171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62389" cy="141486"/>
            </a:xfrm>
            <a:custGeom>
              <a:avLst/>
              <a:gdLst/>
              <a:ahLst/>
              <a:cxnLst/>
              <a:rect l="l" t="t" r="r" b="b"/>
              <a:pathLst>
                <a:path w="1462389" h="141486">
                  <a:moveTo>
                    <a:pt x="70743" y="0"/>
                  </a:moveTo>
                  <a:lnTo>
                    <a:pt x="1391646" y="0"/>
                  </a:lnTo>
                  <a:cubicBezTo>
                    <a:pt x="1430717" y="0"/>
                    <a:pt x="1462389" y="31673"/>
                    <a:pt x="1462389" y="70743"/>
                  </a:cubicBezTo>
                  <a:lnTo>
                    <a:pt x="1462389" y="70743"/>
                  </a:lnTo>
                  <a:cubicBezTo>
                    <a:pt x="1462389" y="109813"/>
                    <a:pt x="1430717" y="141486"/>
                    <a:pt x="1391646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4782" y="-16427"/>
              <a:ext cx="1462389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PRINCIPAIS EQUIPAMENTOS INCLUSOS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6385650" y="3607065"/>
            <a:ext cx="909964" cy="537205"/>
            <a:chOff x="0" y="0"/>
            <a:chExt cx="239661" cy="1414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39661" cy="141486"/>
            </a:xfrm>
            <a:custGeom>
              <a:avLst/>
              <a:gdLst/>
              <a:ahLst/>
              <a:cxnLst/>
              <a:rect l="l" t="t" r="r" b="b"/>
              <a:pathLst>
                <a:path w="239661" h="141486">
                  <a:moveTo>
                    <a:pt x="70743" y="0"/>
                  </a:moveTo>
                  <a:lnTo>
                    <a:pt x="168918" y="0"/>
                  </a:lnTo>
                  <a:cubicBezTo>
                    <a:pt x="207989" y="0"/>
                    <a:pt x="239661" y="31673"/>
                    <a:pt x="239661" y="70743"/>
                  </a:cubicBezTo>
                  <a:lnTo>
                    <a:pt x="239661" y="70743"/>
                  </a:lnTo>
                  <a:cubicBezTo>
                    <a:pt x="239661" y="89505"/>
                    <a:pt x="232208" y="107499"/>
                    <a:pt x="218941" y="120766"/>
                  </a:cubicBezTo>
                  <a:cubicBezTo>
                    <a:pt x="205674" y="134033"/>
                    <a:pt x="187681" y="141486"/>
                    <a:pt x="16891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3966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6385650" y="6794443"/>
            <a:ext cx="909964" cy="537205"/>
            <a:chOff x="0" y="0"/>
            <a:chExt cx="239661" cy="1414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239661" cy="141486"/>
            </a:xfrm>
            <a:custGeom>
              <a:avLst/>
              <a:gdLst/>
              <a:ahLst/>
              <a:cxnLst/>
              <a:rect l="l" t="t" r="r" b="b"/>
              <a:pathLst>
                <a:path w="239661" h="141486">
                  <a:moveTo>
                    <a:pt x="70743" y="0"/>
                  </a:moveTo>
                  <a:lnTo>
                    <a:pt x="168918" y="0"/>
                  </a:lnTo>
                  <a:cubicBezTo>
                    <a:pt x="207989" y="0"/>
                    <a:pt x="239661" y="31673"/>
                    <a:pt x="239661" y="70743"/>
                  </a:cubicBezTo>
                  <a:lnTo>
                    <a:pt x="239661" y="70743"/>
                  </a:lnTo>
                  <a:cubicBezTo>
                    <a:pt x="239661" y="89505"/>
                    <a:pt x="232208" y="107499"/>
                    <a:pt x="218941" y="120766"/>
                  </a:cubicBezTo>
                  <a:cubicBezTo>
                    <a:pt x="205674" y="134033"/>
                    <a:pt x="187681" y="141486"/>
                    <a:pt x="168918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134E4A"/>
              </a:solidFill>
              <a:prstDash val="solid"/>
              <a:round/>
            </a:ln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239661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028700" y="8721095"/>
            <a:ext cx="2616845" cy="537205"/>
            <a:chOff x="0" y="0"/>
            <a:chExt cx="689210" cy="1414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89210" cy="141486"/>
            </a:xfrm>
            <a:custGeom>
              <a:avLst/>
              <a:gdLst/>
              <a:ahLst/>
              <a:cxnLst/>
              <a:rect l="l" t="t" r="r" b="b"/>
              <a:pathLst>
                <a:path w="689210" h="141486">
                  <a:moveTo>
                    <a:pt x="70743" y="0"/>
                  </a:moveTo>
                  <a:lnTo>
                    <a:pt x="618467" y="0"/>
                  </a:lnTo>
                  <a:cubicBezTo>
                    <a:pt x="637229" y="0"/>
                    <a:pt x="655223" y="7453"/>
                    <a:pt x="668490" y="20720"/>
                  </a:cubicBezTo>
                  <a:cubicBezTo>
                    <a:pt x="681757" y="33987"/>
                    <a:pt x="689210" y="51981"/>
                    <a:pt x="689210" y="70743"/>
                  </a:cubicBezTo>
                  <a:lnTo>
                    <a:pt x="689210" y="70743"/>
                  </a:lnTo>
                  <a:cubicBezTo>
                    <a:pt x="689210" y="109813"/>
                    <a:pt x="657537" y="141486"/>
                    <a:pt x="618467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689210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POTÊNCIA PROPOSTA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4450817" y="8721095"/>
            <a:ext cx="2560258" cy="537205"/>
            <a:chOff x="0" y="0"/>
            <a:chExt cx="674307" cy="141486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674307" cy="141486"/>
            </a:xfrm>
            <a:custGeom>
              <a:avLst/>
              <a:gdLst/>
              <a:ahLst/>
              <a:cxnLst/>
              <a:rect l="l" t="t" r="r" b="b"/>
              <a:pathLst>
                <a:path w="674307" h="141486">
                  <a:moveTo>
                    <a:pt x="70743" y="0"/>
                  </a:moveTo>
                  <a:lnTo>
                    <a:pt x="603564" y="0"/>
                  </a:lnTo>
                  <a:cubicBezTo>
                    <a:pt x="642634" y="0"/>
                    <a:pt x="674307" y="31673"/>
                    <a:pt x="674307" y="70743"/>
                  </a:cubicBezTo>
                  <a:lnTo>
                    <a:pt x="674307" y="70743"/>
                  </a:lnTo>
                  <a:cubicBezTo>
                    <a:pt x="674307" y="89505"/>
                    <a:pt x="666853" y="107499"/>
                    <a:pt x="653587" y="120766"/>
                  </a:cubicBezTo>
                  <a:cubicBezTo>
                    <a:pt x="640320" y="134033"/>
                    <a:pt x="622326" y="141486"/>
                    <a:pt x="603564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674307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GERAÇÃO ESTIMADA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8235389" y="8721095"/>
            <a:ext cx="1819566" cy="537205"/>
            <a:chOff x="0" y="0"/>
            <a:chExt cx="479227" cy="141486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479227" cy="141486"/>
            </a:xfrm>
            <a:custGeom>
              <a:avLst/>
              <a:gdLst/>
              <a:ahLst/>
              <a:cxnLst/>
              <a:rect l="l" t="t" r="r" b="b"/>
              <a:pathLst>
                <a:path w="479227" h="141486">
                  <a:moveTo>
                    <a:pt x="70743" y="0"/>
                  </a:moveTo>
                  <a:lnTo>
                    <a:pt x="408484" y="0"/>
                  </a:lnTo>
                  <a:cubicBezTo>
                    <a:pt x="427246" y="0"/>
                    <a:pt x="445240" y="7453"/>
                    <a:pt x="458507" y="20720"/>
                  </a:cubicBezTo>
                  <a:cubicBezTo>
                    <a:pt x="471774" y="33987"/>
                    <a:pt x="479227" y="51981"/>
                    <a:pt x="479227" y="70743"/>
                  </a:cubicBezTo>
                  <a:lnTo>
                    <a:pt x="479227" y="70743"/>
                  </a:lnTo>
                  <a:cubicBezTo>
                    <a:pt x="479227" y="109813"/>
                    <a:pt x="447555" y="141486"/>
                    <a:pt x="408484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24" name="TextBox 24"/>
            <p:cNvSpPr txBox="1"/>
            <p:nvPr/>
          </p:nvSpPr>
          <p:spPr>
            <a:xfrm>
              <a:off x="0" y="-38100"/>
              <a:ext cx="479227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ÁREA ÚTIL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028700" y="2060776"/>
            <a:ext cx="7536742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DIMENSIONAMENTO DO SISTEMA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732447" y="3642360"/>
            <a:ext cx="415621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{{modulos}}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077600" y="6342006"/>
            <a:ext cx="2623670" cy="4046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{{potencia}}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450817" y="6342006"/>
            <a:ext cx="3369883" cy="53895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{{geracao_media}}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8235389" y="6342006"/>
            <a:ext cx="1657761" cy="40465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589"/>
              </a:lnSpc>
            </a:pPr>
            <a:r>
              <a:rPr lang="en-US" sz="75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{{area}}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077600" y="7620663"/>
            <a:ext cx="2623670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kWp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450817" y="7620663"/>
            <a:ext cx="1368114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kWh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8235389" y="7620663"/>
            <a:ext cx="1368114" cy="901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M²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6135759" y="7994291"/>
            <a:ext cx="1368114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/MÊS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1732447" y="6937318"/>
            <a:ext cx="2623670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{{inversor}}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11732447" y="2995849"/>
            <a:ext cx="2813906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MÓDULOS FOTOVOLTAICOS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1732447" y="5957866"/>
            <a:ext cx="154566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INVERSOR(ES)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5888661" y="2995849"/>
            <a:ext cx="1406953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 b="1">
                <a:solidFill>
                  <a:srgbClr val="7A7A7A"/>
                </a:solidFill>
                <a:latin typeface="Poppins Bold"/>
                <a:ea typeface="Poppins Bold"/>
                <a:cs typeface="Poppins Bold"/>
                <a:sym typeface="Poppins Bold"/>
              </a:rPr>
              <a:t>QUANTIDADE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28700" y="3642360"/>
            <a:ext cx="4589440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 sistema foi dimensionado baseando-se em análise das imagens por satélite e adotando-se como premissa que a área disponível é adequada para a instalação.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6493095" y="6937318"/>
            <a:ext cx="695073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{{inversor_quantidade}}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6493095" y="3719317"/>
            <a:ext cx="695073" cy="1103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{{modulos_quantidade}}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44" name="TextBox 3">
            <a:extLst>
              <a:ext uri="{FF2B5EF4-FFF2-40B4-BE49-F238E27FC236}">
                <a16:creationId xmlns:a16="http://schemas.microsoft.com/office/drawing/2014/main" id="{0AEFF1E0-AA5E-8B4F-1EED-C3EC28B130FE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645942"/>
            <a:ext cx="16230600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" name="AutoShape 3"/>
          <p:cNvSpPr/>
          <p:nvPr/>
        </p:nvSpPr>
        <p:spPr>
          <a:xfrm flipV="1">
            <a:off x="2544821" y="5480105"/>
            <a:ext cx="13198357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grpSp>
        <p:nvGrpSpPr>
          <p:cNvPr id="4" name="Group 4"/>
          <p:cNvGrpSpPr/>
          <p:nvPr/>
        </p:nvGrpSpPr>
        <p:grpSpPr>
          <a:xfrm>
            <a:off x="4486225" y="3143673"/>
            <a:ext cx="3092491" cy="676079"/>
            <a:chOff x="-6067" y="-23932"/>
            <a:chExt cx="814483" cy="178062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08416" cy="139962"/>
            </a:xfrm>
            <a:custGeom>
              <a:avLst/>
              <a:gdLst/>
              <a:ahLst/>
              <a:cxnLst/>
              <a:rect l="l" t="t" r="r" b="b"/>
              <a:pathLst>
                <a:path w="808416" h="139962">
                  <a:moveTo>
                    <a:pt x="69981" y="0"/>
                  </a:moveTo>
                  <a:lnTo>
                    <a:pt x="738435" y="0"/>
                  </a:lnTo>
                  <a:cubicBezTo>
                    <a:pt x="777084" y="0"/>
                    <a:pt x="808416" y="31332"/>
                    <a:pt x="808416" y="69981"/>
                  </a:cubicBezTo>
                  <a:lnTo>
                    <a:pt x="808416" y="69981"/>
                  </a:lnTo>
                  <a:cubicBezTo>
                    <a:pt x="808416" y="88541"/>
                    <a:pt x="801043" y="106341"/>
                    <a:pt x="787919" y="119465"/>
                  </a:cubicBezTo>
                  <a:cubicBezTo>
                    <a:pt x="774795" y="132589"/>
                    <a:pt x="756995" y="139962"/>
                    <a:pt x="738435" y="139962"/>
                  </a:cubicBezTo>
                  <a:lnTo>
                    <a:pt x="69981" y="139962"/>
                  </a:lnTo>
                  <a:cubicBezTo>
                    <a:pt x="51421" y="139962"/>
                    <a:pt x="33621" y="132589"/>
                    <a:pt x="20497" y="119465"/>
                  </a:cubicBezTo>
                  <a:cubicBezTo>
                    <a:pt x="7373" y="106341"/>
                    <a:pt x="0" y="88541"/>
                    <a:pt x="0" y="69981"/>
                  </a:cubicBezTo>
                  <a:lnTo>
                    <a:pt x="0" y="69981"/>
                  </a:lnTo>
                  <a:cubicBezTo>
                    <a:pt x="0" y="51421"/>
                    <a:pt x="7373" y="33621"/>
                    <a:pt x="20497" y="20497"/>
                  </a:cubicBezTo>
                  <a:cubicBezTo>
                    <a:pt x="33621" y="7373"/>
                    <a:pt x="51421" y="0"/>
                    <a:pt x="69981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-6067" y="-23932"/>
              <a:ext cx="808416" cy="1780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INSTALAÇÃO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509261" y="3819753"/>
            <a:ext cx="3099944" cy="681866"/>
            <a:chOff x="0" y="-19078"/>
            <a:chExt cx="816446" cy="17958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8030" y="-19078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MÓDULOS FOTOVOLTAICOS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4509261" y="4477337"/>
            <a:ext cx="3069455" cy="681866"/>
            <a:chOff x="0" y="-18367"/>
            <a:chExt cx="808416" cy="179586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18367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INVERSORES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304355" y="6304239"/>
            <a:ext cx="3069455" cy="681866"/>
            <a:chOff x="0" y="-18185"/>
            <a:chExt cx="808416" cy="179586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08416" cy="141486"/>
            </a:xfrm>
            <a:custGeom>
              <a:avLst/>
              <a:gdLst/>
              <a:ahLst/>
              <a:cxnLst/>
              <a:rect l="l" t="t" r="r" b="b"/>
              <a:pathLst>
                <a:path w="808416" h="141486">
                  <a:moveTo>
                    <a:pt x="70743" y="0"/>
                  </a:moveTo>
                  <a:lnTo>
                    <a:pt x="737673" y="0"/>
                  </a:lnTo>
                  <a:cubicBezTo>
                    <a:pt x="776743" y="0"/>
                    <a:pt x="808416" y="31673"/>
                    <a:pt x="808416" y="70743"/>
                  </a:cubicBezTo>
                  <a:lnTo>
                    <a:pt x="808416" y="70743"/>
                  </a:lnTo>
                  <a:cubicBezTo>
                    <a:pt x="808416" y="109813"/>
                    <a:pt x="776743" y="141486"/>
                    <a:pt x="737673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18185"/>
              <a:ext cx="808416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DURANTE A INSTALAÇÃO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11627103" y="6267273"/>
            <a:ext cx="3076580" cy="681866"/>
            <a:chOff x="-2846" y="-19712"/>
            <a:chExt cx="810293" cy="179586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07447" cy="141486"/>
            </a:xfrm>
            <a:custGeom>
              <a:avLst/>
              <a:gdLst/>
              <a:ahLst/>
              <a:cxnLst/>
              <a:rect l="l" t="t" r="r" b="b"/>
              <a:pathLst>
                <a:path w="807447" h="141486">
                  <a:moveTo>
                    <a:pt x="70743" y="0"/>
                  </a:moveTo>
                  <a:lnTo>
                    <a:pt x="736704" y="0"/>
                  </a:lnTo>
                  <a:cubicBezTo>
                    <a:pt x="775774" y="0"/>
                    <a:pt x="807447" y="31673"/>
                    <a:pt x="807447" y="70743"/>
                  </a:cubicBezTo>
                  <a:lnTo>
                    <a:pt x="807447" y="70743"/>
                  </a:lnTo>
                  <a:cubicBezTo>
                    <a:pt x="807447" y="89505"/>
                    <a:pt x="799993" y="107499"/>
                    <a:pt x="786726" y="120766"/>
                  </a:cubicBezTo>
                  <a:cubicBezTo>
                    <a:pt x="773460" y="134033"/>
                    <a:pt x="755466" y="141486"/>
                    <a:pt x="736704" y="141486"/>
                  </a:cubicBezTo>
                  <a:lnTo>
                    <a:pt x="70743" y="141486"/>
                  </a:lnTo>
                  <a:cubicBezTo>
                    <a:pt x="31673" y="141486"/>
                    <a:pt x="0" y="109813"/>
                    <a:pt x="0" y="70743"/>
                  </a:cubicBezTo>
                  <a:lnTo>
                    <a:pt x="0" y="70743"/>
                  </a:lnTo>
                  <a:cubicBezTo>
                    <a:pt x="0" y="31673"/>
                    <a:pt x="31673" y="0"/>
                    <a:pt x="70743" y="0"/>
                  </a:cubicBezTo>
                  <a:close/>
                </a:path>
              </a:pathLst>
            </a:custGeom>
            <a:solidFill>
              <a:srgbClr val="134E4A"/>
            </a:solidFill>
          </p:spPr>
          <p:txBody>
            <a:bodyPr/>
            <a:lstStyle/>
            <a:p>
              <a:endParaRPr lang="en-BR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-2846" y="-19712"/>
              <a:ext cx="807447" cy="1795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89"/>
                </a:lnSpc>
              </a:pPr>
              <a:r>
                <a:rPr lang="en-US" sz="1563" dirty="0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APÓS A INSTALAÇÃO</a:t>
              </a:r>
            </a:p>
          </p:txBody>
        </p:sp>
      </p:grpSp>
      <p:sp>
        <p:nvSpPr>
          <p:cNvPr id="19" name="AutoShape 19"/>
          <p:cNvSpPr/>
          <p:nvPr/>
        </p:nvSpPr>
        <p:spPr>
          <a:xfrm>
            <a:off x="8395386" y="6559890"/>
            <a:ext cx="0" cy="269841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21" name="TextBox 21"/>
          <p:cNvSpPr txBox="1"/>
          <p:nvPr/>
        </p:nvSpPr>
        <p:spPr>
          <a:xfrm>
            <a:off x="1028700" y="2060776"/>
            <a:ext cx="7377977" cy="659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129"/>
              </a:lnSpc>
            </a:pPr>
            <a:r>
              <a:rPr lang="en-US" sz="3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GARANTIAS E SEGUROS: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133326" y="981075"/>
            <a:ext cx="1566118" cy="3006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329"/>
              </a:lnSpc>
            </a:pPr>
            <a:r>
              <a:rPr lang="en-US" sz="16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PROJETO PARA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4233143" y="5641918"/>
            <a:ext cx="4821126" cy="4352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09"/>
              </a:lnSpc>
            </a:pPr>
            <a:r>
              <a:rPr lang="en-US" sz="2363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SEGURO SOLAR INCLUSO 1 ANO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699445" y="7050123"/>
            <a:ext cx="2250022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TOMBAMENTO DE PALLETS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QUEDA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ROUBO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FURTO QUALIFICADO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VENDAVAL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ALAGAMENTO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737456" y="3348480"/>
            <a:ext cx="2583079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 ANO DE GARANTIA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8737456" y="3985544"/>
            <a:ext cx="4610534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EQUIPAMENTO / 25 PERFORMANCE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737456" y="4659325"/>
            <a:ext cx="2868437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189"/>
              </a:lnSpc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10 ANOS DE GARANTIA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949466" y="7050123"/>
            <a:ext cx="2250022" cy="19319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INCÊNDIO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GRANIZO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DANOS NO COMISIONAMENTO E DURANTE IÇAMENTO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OUTROS...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013388" y="7018956"/>
            <a:ext cx="2216237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QUEDA DE RAIOS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EXPLOSÃO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INCÊNDIOS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VENDAVAL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GRANIZO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IMPACTO DE VEÍCULOS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INUNDAÇÃO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229625" y="7018956"/>
            <a:ext cx="1882343" cy="2208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FURACÃO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CICLONE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ALAGAMENTO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ROUBO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FURTO QUALIFICADO</a:t>
            </a:r>
          </a:p>
          <a:p>
            <a:pPr marL="337648" lvl="1" indent="-168824" algn="l">
              <a:lnSpc>
                <a:spcPts val="2189"/>
              </a:lnSpc>
              <a:buFont typeface="Arial"/>
              <a:buChar char="•"/>
            </a:pPr>
            <a:r>
              <a:rPr lang="en-US" sz="1563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DANOS ELÉTRICOS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762511" y="7018956"/>
            <a:ext cx="2133749" cy="274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37648" lvl="1" indent="-168824" algn="l">
              <a:lnSpc>
                <a:spcPts val="2189"/>
              </a:lnSpc>
              <a:spcBef>
                <a:spcPct val="0"/>
              </a:spcBef>
              <a:buFont typeface="Arial"/>
              <a:buChar char="•"/>
            </a:pPr>
            <a:r>
              <a:rPr lang="en-US" sz="1563" u="none" strike="noStrike">
                <a:solidFill>
                  <a:srgbClr val="7A7A7A"/>
                </a:solidFill>
                <a:latin typeface="Poppins"/>
                <a:ea typeface="Poppins"/>
                <a:cs typeface="Poppins"/>
                <a:sym typeface="Poppins"/>
              </a:rPr>
              <a:t>DESPESAS EXTRAS*</a:t>
            </a:r>
          </a:p>
        </p:txBody>
      </p:sp>
      <p:sp>
        <p:nvSpPr>
          <p:cNvPr id="32" name="AutoShape 32"/>
          <p:cNvSpPr/>
          <p:nvPr/>
        </p:nvSpPr>
        <p:spPr>
          <a:xfrm flipV="1">
            <a:off x="8597164" y="4488234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3" name="AutoShape 33"/>
          <p:cNvSpPr/>
          <p:nvPr/>
        </p:nvSpPr>
        <p:spPr>
          <a:xfrm flipV="1">
            <a:off x="8597164" y="3795556"/>
            <a:ext cx="4750826" cy="0"/>
          </a:xfrm>
          <a:prstGeom prst="line">
            <a:avLst/>
          </a:prstGeom>
          <a:ln w="9525" cap="flat">
            <a:solidFill>
              <a:srgbClr val="134E4A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BR"/>
          </a:p>
        </p:txBody>
      </p:sp>
      <p:sp>
        <p:nvSpPr>
          <p:cNvPr id="34" name="TextBox 34"/>
          <p:cNvSpPr txBox="1"/>
          <p:nvPr/>
        </p:nvSpPr>
        <p:spPr>
          <a:xfrm>
            <a:off x="2759351" y="985788"/>
            <a:ext cx="3619633" cy="2912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3"/>
              </a:lnSpc>
              <a:spcBef>
                <a:spcPct val="0"/>
              </a:spcBef>
            </a:pPr>
            <a:r>
              <a:rPr lang="en-US" sz="1659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{{CLIENTE}}</a:t>
            </a:r>
          </a:p>
        </p:txBody>
      </p:sp>
      <p:sp>
        <p:nvSpPr>
          <p:cNvPr id="35" name="TextBox 3">
            <a:extLst>
              <a:ext uri="{FF2B5EF4-FFF2-40B4-BE49-F238E27FC236}">
                <a16:creationId xmlns:a16="http://schemas.microsoft.com/office/drawing/2014/main" id="{8357E729-DCF2-DBD5-BF70-4F5A5B4D33F2}"/>
              </a:ext>
            </a:extLst>
          </p:cNvPr>
          <p:cNvSpPr txBox="1"/>
          <p:nvPr/>
        </p:nvSpPr>
        <p:spPr>
          <a:xfrm>
            <a:off x="16899300" y="981075"/>
            <a:ext cx="360000" cy="2852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329"/>
              </a:lnSpc>
            </a:pPr>
            <a:r>
              <a:rPr lang="en-US" sz="1663" dirty="0">
                <a:solidFill>
                  <a:srgbClr val="134E4A"/>
                </a:solidFill>
                <a:latin typeface="Poppins"/>
                <a:ea typeface="Poppins"/>
                <a:cs typeface="Poppins"/>
                <a:sym typeface="Poppins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792</Words>
  <Application>Microsoft Macintosh PowerPoint</Application>
  <PresentationFormat>Custom</PresentationFormat>
  <Paragraphs>182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Poppins Bold</vt:lpstr>
      <vt:lpstr>Poppins</vt:lpstr>
      <vt:lpstr>Arial</vt:lpstr>
      <vt:lpstr>Canva Sans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Base</dc:title>
  <cp:lastModifiedBy>jose henrique nogueira</cp:lastModifiedBy>
  <cp:revision>12</cp:revision>
  <dcterms:created xsi:type="dcterms:W3CDTF">2006-08-16T00:00:00Z</dcterms:created>
  <dcterms:modified xsi:type="dcterms:W3CDTF">2025-06-11T19:35:41Z</dcterms:modified>
  <dc:identifier>DAGjVPm-C8s</dc:identifier>
</cp:coreProperties>
</file>