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old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2" autoAdjust="0"/>
    <p:restoredTop sz="94548" autoAdjust="0"/>
  </p:normalViewPr>
  <p:slideViewPr>
    <p:cSldViewPr>
      <p:cViewPr varScale="1">
        <p:scale>
          <a:sx n="114" d="100"/>
          <a:sy n="114" d="100"/>
        </p:scale>
        <p:origin x="184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29200" y="869696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29200" y="922020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1451191" y="3078120"/>
            <a:ext cx="2546784" cy="537205"/>
            <a:chOff x="0" y="0"/>
            <a:chExt cx="670758" cy="1414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 (12x)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81477" y="7579767"/>
            <a:ext cx="2546784" cy="537205"/>
            <a:chOff x="0" y="0"/>
            <a:chExt cx="670758" cy="1414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Parcelas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1477" y="5328943"/>
            <a:ext cx="2546784" cy="537205"/>
            <a:chOff x="0" y="0"/>
            <a:chExt cx="670758" cy="1414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 DO PROJETO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55817" y="3811752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35803" y="6062575"/>
            <a:ext cx="5460456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1477" y="8313399"/>
            <a:ext cx="5682424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{{parcelas}}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970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Kit gerador fotovoltaíco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Importação de equipamentos e logística de entrega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do sistema fotovoltaico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Homologação e agendamento de vistoria junto á concessionária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Desenvolvimento do projeto de engenharia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Ativação do sistema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de software de. gestão de balanço energético</a:t>
            </a:r>
          </a:p>
        </p:txBody>
      </p:sp>
      <p:sp>
        <p:nvSpPr>
          <p:cNvPr id="19" name="AutoShape 19"/>
          <p:cNvSpPr/>
          <p:nvPr/>
        </p:nvSpPr>
        <p:spPr>
          <a:xfrm flipH="1" flipV="1">
            <a:off x="9011864" y="3086159"/>
            <a:ext cx="0" cy="601572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 a aprovação informados em proposta podem ser alterados para outras marcas similares devido a disponibilidade, mas sem afetar a eficiência do projeto. Esta proposta refere-se à aquisição de material do kit fotovoltaico, e Projeto e instalação do mesmo.</a:t>
            </a:r>
          </a:p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mesma </a:t>
            </a: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contempla os seguintes serviços descritos abaixo: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 QUE 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91274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Os painéis instalados no telhado captam a energia do Sol e a transformam em energia elétrica.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ou micro inversores transformam a energia num padrão idêndico ao recebido da rua.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quadro de distribuição distribui a energia entre os aparelhos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 que sobra, é enviado para a concessionária e recebido em forma de créditos para abater outras contas.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 do projeto pela engenharia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1706791" y="6551556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11706791" y="3440378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4046004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" name="AutoShape 6"/>
          <p:cNvSpPr/>
          <p:nvPr/>
        </p:nvSpPr>
        <p:spPr>
          <a:xfrm>
            <a:off x="7825463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7" name="Group 7"/>
          <p:cNvGrpSpPr/>
          <p:nvPr/>
        </p:nvGrpSpPr>
        <p:grpSpPr>
          <a:xfrm>
            <a:off x="11706791" y="2011353"/>
            <a:ext cx="5570666" cy="681866"/>
            <a:chOff x="0" y="-16427"/>
            <a:chExt cx="1467171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PRINCIPAIS EQUIPAMENTOS INCLUSOS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85650" y="3607065"/>
            <a:ext cx="909964" cy="537205"/>
            <a:chOff x="0" y="0"/>
            <a:chExt cx="239661" cy="141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5650" y="6794443"/>
            <a:ext cx="909964" cy="537205"/>
            <a:chOff x="0" y="0"/>
            <a:chExt cx="239661" cy="141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721095"/>
            <a:ext cx="2616845" cy="537205"/>
            <a:chOff x="0" y="0"/>
            <a:chExt cx="689210" cy="141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9210" cy="141486"/>
            </a:xfrm>
            <a:custGeom>
              <a:avLst/>
              <a:gdLst/>
              <a:ahLst/>
              <a:cxnLst/>
              <a:rect l="l" t="t" r="r" b="b"/>
              <a:pathLst>
                <a:path w="689210" h="141486">
                  <a:moveTo>
                    <a:pt x="70743" y="0"/>
                  </a:moveTo>
                  <a:lnTo>
                    <a:pt x="618467" y="0"/>
                  </a:lnTo>
                  <a:cubicBezTo>
                    <a:pt x="637229" y="0"/>
                    <a:pt x="655223" y="7453"/>
                    <a:pt x="668490" y="20720"/>
                  </a:cubicBezTo>
                  <a:cubicBezTo>
                    <a:pt x="681757" y="33987"/>
                    <a:pt x="689210" y="51981"/>
                    <a:pt x="689210" y="70743"/>
                  </a:cubicBezTo>
                  <a:lnTo>
                    <a:pt x="689210" y="70743"/>
                  </a:lnTo>
                  <a:cubicBezTo>
                    <a:pt x="689210" y="109813"/>
                    <a:pt x="657537" y="141486"/>
                    <a:pt x="618467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89210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POTÊNCIA PROPOSTA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450817" y="8721095"/>
            <a:ext cx="2560258" cy="537205"/>
            <a:chOff x="0" y="0"/>
            <a:chExt cx="674307" cy="141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74307" cy="141486"/>
            </a:xfrm>
            <a:custGeom>
              <a:avLst/>
              <a:gdLst/>
              <a:ahLst/>
              <a:cxnLst/>
              <a:rect l="l" t="t" r="r" b="b"/>
              <a:pathLst>
                <a:path w="674307" h="141486">
                  <a:moveTo>
                    <a:pt x="70743" y="0"/>
                  </a:moveTo>
                  <a:lnTo>
                    <a:pt x="603564" y="0"/>
                  </a:lnTo>
                  <a:cubicBezTo>
                    <a:pt x="642634" y="0"/>
                    <a:pt x="674307" y="31673"/>
                    <a:pt x="674307" y="70743"/>
                  </a:cubicBezTo>
                  <a:lnTo>
                    <a:pt x="674307" y="70743"/>
                  </a:lnTo>
                  <a:cubicBezTo>
                    <a:pt x="674307" y="89505"/>
                    <a:pt x="666853" y="107499"/>
                    <a:pt x="653587" y="120766"/>
                  </a:cubicBezTo>
                  <a:cubicBezTo>
                    <a:pt x="640320" y="134033"/>
                    <a:pt x="622326" y="141486"/>
                    <a:pt x="60356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7430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GERAÇÃO ESTIMADA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35389" y="8721095"/>
            <a:ext cx="1819566" cy="537205"/>
            <a:chOff x="0" y="0"/>
            <a:chExt cx="479227" cy="141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9227" cy="141486"/>
            </a:xfrm>
            <a:custGeom>
              <a:avLst/>
              <a:gdLst/>
              <a:ahLst/>
              <a:cxnLst/>
              <a:rect l="l" t="t" r="r" b="b"/>
              <a:pathLst>
                <a:path w="479227" h="141486">
                  <a:moveTo>
                    <a:pt x="70743" y="0"/>
                  </a:moveTo>
                  <a:lnTo>
                    <a:pt x="408484" y="0"/>
                  </a:lnTo>
                  <a:cubicBezTo>
                    <a:pt x="427246" y="0"/>
                    <a:pt x="445240" y="7453"/>
                    <a:pt x="458507" y="20720"/>
                  </a:cubicBezTo>
                  <a:cubicBezTo>
                    <a:pt x="471774" y="33987"/>
                    <a:pt x="479227" y="51981"/>
                    <a:pt x="479227" y="70743"/>
                  </a:cubicBezTo>
                  <a:lnTo>
                    <a:pt x="479227" y="70743"/>
                  </a:lnTo>
                  <a:cubicBezTo>
                    <a:pt x="479227" y="109813"/>
                    <a:pt x="447555" y="141486"/>
                    <a:pt x="40848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922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ÁREA ÚTIL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7536742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DIMENSIONAMENTO DO SISTEMA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2447" y="3642360"/>
            <a:ext cx="415621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7600" y="6342006"/>
            <a:ext cx="2623670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{{potencia}}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50817" y="6342006"/>
            <a:ext cx="3369883" cy="53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{{geracao_media}}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35389" y="6342006"/>
            <a:ext cx="1657761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{{area}}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600" y="7620663"/>
            <a:ext cx="26236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50817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35389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M²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35759" y="7994291"/>
            <a:ext cx="136811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/MÊS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32447" y="6937318"/>
            <a:ext cx="2623670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32447" y="2995849"/>
            <a:ext cx="281390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FOTOVOLTAICOS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32447" y="5957866"/>
            <a:ext cx="15456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INVERSOR(ES)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888661" y="2995849"/>
            <a:ext cx="1406953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QUANTIDADE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642360"/>
            <a:ext cx="4589440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sistema foi dimensionado baseando-se em análise das imagens por satélite e adotando-se como premissa que a área disponível é adequada para a instalação.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493095" y="6937318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493095" y="3719317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 flipV="1">
            <a:off x="2544821" y="5480105"/>
            <a:ext cx="13198357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4486225" y="3143673"/>
            <a:ext cx="3092491" cy="676079"/>
            <a:chOff x="-6067" y="-23932"/>
            <a:chExt cx="814483" cy="178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09261" y="3819753"/>
            <a:ext cx="3099944" cy="681866"/>
            <a:chOff x="0" y="-19078"/>
            <a:chExt cx="816446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09261" y="4477337"/>
            <a:ext cx="3069455" cy="681866"/>
            <a:chOff x="0" y="-18367"/>
            <a:chExt cx="80841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04355" y="6304239"/>
            <a:ext cx="3069455" cy="681866"/>
            <a:chOff x="0" y="-18185"/>
            <a:chExt cx="808416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8185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DURANTE A INSTALAÇÃO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27103" y="6267273"/>
            <a:ext cx="3076580" cy="681866"/>
            <a:chOff x="-2846" y="-19712"/>
            <a:chExt cx="810293" cy="1795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07447" cy="141486"/>
            </a:xfrm>
            <a:custGeom>
              <a:avLst/>
              <a:gdLst/>
              <a:ahLst/>
              <a:cxnLst/>
              <a:rect l="l" t="t" r="r" b="b"/>
              <a:pathLst>
                <a:path w="807447" h="141486">
                  <a:moveTo>
                    <a:pt x="70743" y="0"/>
                  </a:moveTo>
                  <a:lnTo>
                    <a:pt x="736704" y="0"/>
                  </a:lnTo>
                  <a:cubicBezTo>
                    <a:pt x="775774" y="0"/>
                    <a:pt x="807447" y="31673"/>
                    <a:pt x="807447" y="70743"/>
                  </a:cubicBezTo>
                  <a:lnTo>
                    <a:pt x="807447" y="70743"/>
                  </a:lnTo>
                  <a:cubicBezTo>
                    <a:pt x="807447" y="89505"/>
                    <a:pt x="799993" y="107499"/>
                    <a:pt x="786726" y="120766"/>
                  </a:cubicBezTo>
                  <a:cubicBezTo>
                    <a:pt x="773460" y="134033"/>
                    <a:pt x="755466" y="141486"/>
                    <a:pt x="73670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2846" y="-19712"/>
              <a:ext cx="80744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APÓS A INSTALAÇÃO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8395386" y="6559890"/>
            <a:ext cx="0" cy="269841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1" name="TextBox 21"/>
          <p:cNvSpPr txBox="1"/>
          <p:nvPr/>
        </p:nvSpPr>
        <p:spPr>
          <a:xfrm>
            <a:off x="1028700" y="2060776"/>
            <a:ext cx="7377977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GARANTIAS E SEGUROS: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233143" y="5641918"/>
            <a:ext cx="4821126" cy="4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SEGURO SOLAR INCLUSO 1 ANO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99445" y="7050123"/>
            <a:ext cx="225002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TOMBAMENTO DE PALLETS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37456" y="3348480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 ANO DE GARANTIA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37456" y="3985544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EQUIPAMENTO / 25 PERFORMANCE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37456" y="4659325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49466" y="7050123"/>
            <a:ext cx="2250022" cy="193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NO COMISIONAMENTO E DURANTE IÇAMENTO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OUTROS...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13388" y="7018956"/>
            <a:ext cx="2216237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 DE RAIOS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EXPLOSÃO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IMPACTO DE VEÍCULOS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INUNDAÇÃO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29625" y="7018956"/>
            <a:ext cx="1882343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FURACÃO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CICLONE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ELÉTRICOS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762511" y="7018956"/>
            <a:ext cx="213374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spcBef>
                <a:spcPct val="0"/>
              </a:spcBef>
              <a:buFont typeface="Arial"/>
              <a:buChar char="•"/>
            </a:pPr>
            <a:r>
              <a:rPr lang="en-US" sz="1563" u="none" strike="noStrike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DESPESAS EXTRAS*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8597164" y="4488234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3" name="AutoShape 33"/>
          <p:cNvSpPr/>
          <p:nvPr/>
        </p:nvSpPr>
        <p:spPr>
          <a:xfrm flipV="1">
            <a:off x="8597164" y="379555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4" name="TextBox 3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357E729-DCF2-DBD5-BF70-4F5A5B4D33F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794</Words>
  <Application>Microsoft Macintosh PowerPoint</Application>
  <PresentationFormat>Custom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Poppins Bold</vt:lpstr>
      <vt:lpstr>Poppins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17</cp:revision>
  <dcterms:created xsi:type="dcterms:W3CDTF">2006-08-16T00:00:00Z</dcterms:created>
  <dcterms:modified xsi:type="dcterms:W3CDTF">2025-06-14T18:12:51Z</dcterms:modified>
  <dc:identifier>DAGjVPm-C8s</dc:identifier>
</cp:coreProperties>
</file>