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3" r:id="rId16"/>
    <p:sldId id="272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>
        <p:scale>
          <a:sx n="75" d="100"/>
          <a:sy n="75" d="100"/>
        </p:scale>
        <p:origin x="-198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_(programming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cran.r-project.org/" TargetMode="External"/><Relationship Id="rId7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2:</a:t>
            </a:r>
            <a:br>
              <a:rPr lang="en-US" dirty="0" smtClean="0"/>
            </a:br>
            <a:r>
              <a:rPr lang="en-US" dirty="0" smtClean="0"/>
              <a:t>Using R for genomic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2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help: ?, vignettes(), and data()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any </a:t>
            </a:r>
            <a:r>
              <a:rPr lang="en-US" dirty="0"/>
              <a:t>programming language, you need to use various variables to store various information. </a:t>
            </a:r>
            <a:r>
              <a:rPr lang="en-US" dirty="0" smtClean="0"/>
              <a:t>When </a:t>
            </a:r>
            <a:r>
              <a:rPr lang="en-US" dirty="0"/>
              <a:t>you create a variable you reserve some space in </a:t>
            </a:r>
            <a:r>
              <a:rPr lang="en-US" dirty="0" smtClean="0"/>
              <a:t>memory and keep a record of its location for later retrieval and use.</a:t>
            </a:r>
            <a:endParaRPr lang="en-US" dirty="0"/>
          </a:p>
          <a:p>
            <a:r>
              <a:rPr lang="en-US" dirty="0" smtClean="0"/>
              <a:t>The information you wish to store might be characters (e.g., text), integers, </a:t>
            </a:r>
            <a:r>
              <a:rPr lang="en-US" dirty="0" err="1" smtClean="0"/>
              <a:t>boolean</a:t>
            </a:r>
            <a:r>
              <a:rPr lang="en-US" dirty="0" smtClean="0"/>
              <a:t> (e.g., True/False) </a:t>
            </a:r>
            <a:r>
              <a:rPr lang="en-US" dirty="0"/>
              <a:t>etc. </a:t>
            </a:r>
          </a:p>
          <a:p>
            <a:r>
              <a:rPr lang="en-US" dirty="0"/>
              <a:t>In contrast to other </a:t>
            </a:r>
            <a:r>
              <a:rPr lang="en-US" dirty="0" smtClean="0"/>
              <a:t>many programming languages (e.g., C, java,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/>
              <a:t>in R</a:t>
            </a:r>
            <a:r>
              <a:rPr lang="en-US" dirty="0" smtClean="0"/>
              <a:t>, </a:t>
            </a:r>
            <a:r>
              <a:rPr lang="en-US" dirty="0"/>
              <a:t>variables are not declared as </a:t>
            </a:r>
            <a:r>
              <a:rPr lang="en-US" dirty="0" smtClean="0"/>
              <a:t>a specific data </a:t>
            </a:r>
            <a:r>
              <a:rPr lang="en-US" dirty="0"/>
              <a:t>type.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variables are assigned with R-Objects and the data type of the R-object becomes the data type of the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used </a:t>
            </a:r>
            <a:r>
              <a:rPr lang="en-US" dirty="0" smtClean="0"/>
              <a:t>R-Objects include: Vectors, Lists, Matrices, Arrays, Factors, Data </a:t>
            </a:r>
            <a:r>
              <a:rPr lang="en-US" dirty="0"/>
              <a:t>Frames</a:t>
            </a:r>
          </a:p>
          <a:p>
            <a:r>
              <a:rPr lang="en-US" dirty="0"/>
              <a:t>The simplest </a:t>
            </a:r>
            <a:r>
              <a:rPr lang="en-US" dirty="0" smtClean="0"/>
              <a:t>R-object </a:t>
            </a:r>
            <a:r>
              <a:rPr lang="en-US" dirty="0"/>
              <a:t>is the </a:t>
            </a:r>
            <a:r>
              <a:rPr lang="en-US" dirty="0" smtClean="0"/>
              <a:t>atomic vector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six data types </a:t>
            </a:r>
            <a:r>
              <a:rPr lang="en-US" dirty="0" smtClean="0"/>
              <a:t>for </a:t>
            </a:r>
            <a:r>
              <a:rPr lang="en-US" dirty="0"/>
              <a:t>atomic vectors, also termed as six classes of </a:t>
            </a:r>
            <a:r>
              <a:rPr lang="en-US" dirty="0" smtClean="0"/>
              <a:t>vectors: logical, numerical, integer, complex, character, and raw</a:t>
            </a:r>
          </a:p>
          <a:p>
            <a:r>
              <a:rPr lang="en-US" dirty="0" smtClean="0"/>
              <a:t>The </a:t>
            </a:r>
            <a:r>
              <a:rPr lang="en-US" dirty="0"/>
              <a:t>other R-Objects are built upon </a:t>
            </a:r>
            <a:r>
              <a:rPr lang="en-US" dirty="0" smtClean="0"/>
              <a:t>atomic vectors</a:t>
            </a:r>
          </a:p>
          <a:p>
            <a:r>
              <a:rPr lang="en-US" dirty="0" smtClean="0"/>
              <a:t>Lists are also vectors but are not atomic vectors, meaning that they can include multiple data types and can be recursive (contain lists of lists)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&lt;- </a:t>
            </a:r>
            <a:r>
              <a:rPr lang="en-US" dirty="0" err="1" smtClean="0"/>
              <a:t>vs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(R objects)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data and object types with class(), </a:t>
            </a:r>
            <a:r>
              <a:rPr lang="en-US" dirty="0" err="1" smtClean="0"/>
              <a:t>typeof</a:t>
            </a:r>
            <a:r>
              <a:rPr lang="en-US" dirty="0" smtClean="0"/>
              <a:t>() and is.*()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58947"/>
              </p:ext>
            </p:extLst>
          </p:nvPr>
        </p:nvGraphicFramePr>
        <p:xfrm>
          <a:off x="260879" y="2980228"/>
          <a:ext cx="816870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44"/>
                <a:gridCol w="1173480"/>
                <a:gridCol w="2184400"/>
                <a:gridCol w="2546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is.*(x)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is.numeric</a:t>
                      </a:r>
                      <a:r>
                        <a:rPr lang="en-US" dirty="0" smtClean="0"/>
                        <a:t>(x)=TRUE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is.double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“a”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is.character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is.logical</a:t>
                      </a:r>
                      <a:r>
                        <a:rPr lang="en-US" dirty="0" smtClean="0"/>
                        <a:t>(x)=</a:t>
                      </a:r>
                      <a:r>
                        <a:rPr lang="en-US" baseline="0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</a:t>
                      </a:r>
                      <a:r>
                        <a:rPr lang="en-US" dirty="0" err="1" smtClean="0"/>
                        <a:t>charToRaw</a:t>
                      </a:r>
                      <a:r>
                        <a:rPr lang="en-US" dirty="0" smtClean="0"/>
                        <a:t>(“a”)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is.raw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 &lt;- 4 + 4i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is.complex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7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5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 err="1" smtClean="0"/>
              <a:t>vs</a:t>
            </a:r>
            <a:r>
              <a:rPr lang="en-US" dirty="0" smtClean="0"/>
              <a:t> long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6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graphics with 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Optimizing a graphic often requires multiple iterative alterations</a:t>
            </a:r>
          </a:p>
          <a:p>
            <a:r>
              <a:rPr lang="en-US" sz="2800" dirty="0" smtClean="0"/>
              <a:t>Analysis and interpretation often benefits from active filtering, variable selection, and parameterization</a:t>
            </a:r>
          </a:p>
          <a:p>
            <a:r>
              <a:rPr lang="en-US" sz="2800" dirty="0" smtClean="0"/>
              <a:t>Interactive graphics allow end-users, especially non-experts, to more effectively explore data</a:t>
            </a:r>
          </a:p>
          <a:p>
            <a:r>
              <a:rPr lang="en-US" sz="2800" dirty="0" smtClean="0"/>
              <a:t>The R shiny package allows you to quickly and easily create sophisticated web-accessible interactive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84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organization of a shiny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5463" y="2379940"/>
            <a:ext cx="11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shinyUI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ui.R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3276" y="1032941"/>
            <a:ext cx="1758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shinyServer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server.R</a:t>
            </a:r>
            <a:endParaRPr lang="en-US" sz="2400" dirty="0"/>
          </a:p>
        </p:txBody>
      </p:sp>
      <p:sp>
        <p:nvSpPr>
          <p:cNvPr id="9" name="Curved Left Arrow 8"/>
          <p:cNvSpPr/>
          <p:nvPr/>
        </p:nvSpPr>
        <p:spPr>
          <a:xfrm>
            <a:off x="5529772" y="1337735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282658"/>
            <a:ext cx="7772400" cy="273710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2685031" y="1236140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28" y="1630070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input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0127" y="1647003"/>
            <a:ext cx="152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output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2962" y="6144335"/>
            <a:ext cx="68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Interactive User Interface (UI) =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6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b="1" dirty="0"/>
              <a:t>: Using R for genomic data visualization and </a:t>
            </a:r>
            <a:r>
              <a:rPr lang="en-US" b="1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R usage</a:t>
            </a:r>
          </a:p>
          <a:p>
            <a:r>
              <a:rPr lang="en-US" dirty="0" smtClean="0"/>
              <a:t>Learn </a:t>
            </a:r>
            <a:r>
              <a:rPr lang="en-US" dirty="0"/>
              <a:t>to use R for basic data manipulation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publication quality graphs to display data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interactive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implementation of the S programming language combined with lexical scoping semantics inspired by Scheme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</a:t>
            </a:r>
            <a:r>
              <a:rPr lang="en-US" dirty="0"/>
              <a:t>was created by John Chambers while at Bell </a:t>
            </a:r>
            <a:r>
              <a:rPr lang="en-US" dirty="0" smtClean="0"/>
              <a:t>Labs</a:t>
            </a:r>
          </a:p>
          <a:p>
            <a:r>
              <a:rPr lang="en-US" dirty="0" smtClean="0"/>
              <a:t>There </a:t>
            </a:r>
            <a:r>
              <a:rPr lang="en-US" dirty="0"/>
              <a:t>are some important differences, but much of the code written for S runs unaltered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 was created by Ross </a:t>
            </a:r>
            <a:r>
              <a:rPr lang="en-US" dirty="0" err="1"/>
              <a:t>Ihaka</a:t>
            </a:r>
            <a:r>
              <a:rPr lang="en-US" dirty="0"/>
              <a:t> and Robert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developed by the R Development Core Team, of which Chambers is a member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 project </a:t>
            </a:r>
            <a:r>
              <a:rPr lang="en-US" dirty="0"/>
              <a:t>was conceived in 1992, with an initial version released in 1995 and a stable beta version in </a:t>
            </a: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1087" y="6268682"/>
            <a:ext cx="6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https://en.wikipedia.org/wiki/R_(programming_language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is available via command-line or a number of integrated development environments (IDE)</a:t>
            </a:r>
            <a:endParaRPr lang="en-US" dirty="0"/>
          </a:p>
        </p:txBody>
      </p:sp>
      <p:pic>
        <p:nvPicPr>
          <p:cNvPr id="6" name="Content Placeholder 5" descr="Screenshot 2017-09-08 09.15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94" b="-37294"/>
          <a:stretch>
            <a:fillRect/>
          </a:stretch>
        </p:blipFill>
        <p:spPr>
          <a:xfrm>
            <a:off x="226786" y="1565718"/>
            <a:ext cx="4197112" cy="5119235"/>
          </a:xfrm>
        </p:spPr>
      </p:pic>
      <p:pic>
        <p:nvPicPr>
          <p:cNvPr id="9" name="Content Placeholder 8" descr="Screenshot 2017-09-08 09.16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2" b="-45202"/>
          <a:stretch>
            <a:fillRect/>
          </a:stretch>
        </p:blipFill>
        <p:spPr>
          <a:xfrm>
            <a:off x="4648200" y="1565718"/>
            <a:ext cx="4214586" cy="51192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5" y="914404"/>
            <a:ext cx="1791975" cy="1388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33" y="914404"/>
            <a:ext cx="1388533" cy="1388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6786" y="5784339"/>
            <a:ext cx="400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6"/>
              </a:rPr>
              <a:t>https://cran.r-project.org/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784339"/>
            <a:ext cx="390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https://www.rstudio.com</a:t>
            </a:r>
            <a:r>
              <a:rPr lang="en-US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671" y="178585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Rstudio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8760" y="1779717"/>
            <a:ext cx="16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Project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6786" y="636694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non-profit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5933" y="6366940"/>
            <a:ext cx="35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free + 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9754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684</TotalTime>
  <Words>866</Words>
  <Application>Microsoft Macintosh PowerPoint</Application>
  <PresentationFormat>On-screen Show (4:3)</PresentationFormat>
  <Paragraphs>109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  <vt:lpstr>A brief history of R</vt:lpstr>
      <vt:lpstr>R is available via command-line or a number of integrated development environments (IDE)</vt:lpstr>
      <vt:lpstr>Installation</vt:lpstr>
      <vt:lpstr>Version issues?</vt:lpstr>
      <vt:lpstr>CRAN</vt:lpstr>
      <vt:lpstr>BioConductor</vt:lpstr>
      <vt:lpstr>Getting help: ?, vignettes(), and data()</vt:lpstr>
      <vt:lpstr>Variables and Data types</vt:lpstr>
      <vt:lpstr>&lt;- vs =</vt:lpstr>
      <vt:lpstr>Data structures (R objects)</vt:lpstr>
      <vt:lpstr>Understanding data and object types with class(), typeof() and is.*()</vt:lpstr>
      <vt:lpstr>Vectors</vt:lpstr>
      <vt:lpstr>Factors</vt:lpstr>
      <vt:lpstr>Lists</vt:lpstr>
      <vt:lpstr>Attributes</vt:lpstr>
      <vt:lpstr>Importing and Exporting Data</vt:lpstr>
      <vt:lpstr>Dataframes</vt:lpstr>
      <vt:lpstr>Apply functions</vt:lpstr>
      <vt:lpstr>Custom functions</vt:lpstr>
      <vt:lpstr>Introducing ggplot2</vt:lpstr>
      <vt:lpstr>Wide vs long format</vt:lpstr>
      <vt:lpstr>PowerPoint Presentation</vt:lpstr>
      <vt:lpstr>Interactive graphics with R shiny</vt:lpstr>
      <vt:lpstr>Basic organization of a shiny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37</cp:revision>
  <cp:lastPrinted>2017-09-08T23:22:07Z</cp:lastPrinted>
  <dcterms:created xsi:type="dcterms:W3CDTF">2015-05-07T20:45:54Z</dcterms:created>
  <dcterms:modified xsi:type="dcterms:W3CDTF">2017-09-08T23:22:18Z</dcterms:modified>
</cp:coreProperties>
</file>