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68" r:id="rId13"/>
    <p:sldId id="270" r:id="rId14"/>
    <p:sldId id="273" r:id="rId15"/>
    <p:sldId id="272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6" r:id="rId27"/>
    <p:sldId id="287" r:id="rId28"/>
    <p:sldId id="288" r:id="rId29"/>
    <p:sldId id="289" r:id="rId30"/>
    <p:sldId id="282" r:id="rId31"/>
    <p:sldId id="283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7" autoAdjust="0"/>
    <p:restoredTop sz="94602"/>
  </p:normalViewPr>
  <p:slideViewPr>
    <p:cSldViewPr snapToGrid="0" snapToObjects="1">
      <p:cViewPr>
        <p:scale>
          <a:sx n="75" d="100"/>
          <a:sy n="75" d="100"/>
        </p:scale>
        <p:origin x="-198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9/8/17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_(programming_languag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s://cran.r-project.org/" TargetMode="External"/><Relationship Id="rId7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2:</a:t>
            </a:r>
            <a:br>
              <a:rPr lang="en-US" dirty="0" smtClean="0"/>
            </a:br>
            <a:r>
              <a:rPr lang="en-US" dirty="0" smtClean="0"/>
              <a:t>Using R for genomic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v</a:t>
            </a:r>
            <a:r>
              <a:rPr lang="en-US" dirty="0" smtClean="0"/>
              <a:t>isualization and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help: ?, vignettes(), and data()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 with any </a:t>
            </a:r>
            <a:r>
              <a:rPr lang="en-US" dirty="0"/>
              <a:t>programming language, you need to use various variables to store various information. </a:t>
            </a:r>
            <a:r>
              <a:rPr lang="en-US" dirty="0" smtClean="0"/>
              <a:t>When </a:t>
            </a:r>
            <a:r>
              <a:rPr lang="en-US" dirty="0"/>
              <a:t>you create a variable you reserve some space in </a:t>
            </a:r>
            <a:r>
              <a:rPr lang="en-US" dirty="0" smtClean="0"/>
              <a:t>memory and keep a record of its location for later retrieval and use.</a:t>
            </a:r>
            <a:endParaRPr lang="en-US" dirty="0"/>
          </a:p>
          <a:p>
            <a:r>
              <a:rPr lang="en-US" dirty="0" smtClean="0"/>
              <a:t>The information you wish to store might be characters (e.g., text), integers, </a:t>
            </a:r>
            <a:r>
              <a:rPr lang="en-US" dirty="0" err="1" smtClean="0"/>
              <a:t>boolean</a:t>
            </a:r>
            <a:r>
              <a:rPr lang="en-US" dirty="0" smtClean="0"/>
              <a:t> (e.g., True/False) </a:t>
            </a:r>
            <a:r>
              <a:rPr lang="en-US" dirty="0"/>
              <a:t>etc. </a:t>
            </a:r>
          </a:p>
          <a:p>
            <a:r>
              <a:rPr lang="en-US" dirty="0"/>
              <a:t>In contrast to other </a:t>
            </a:r>
            <a:r>
              <a:rPr lang="en-US" dirty="0" smtClean="0"/>
              <a:t>many programming languages (e.g., C, java,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  <a:r>
              <a:rPr lang="en-US" dirty="0"/>
              <a:t>in R</a:t>
            </a:r>
            <a:r>
              <a:rPr lang="en-US" dirty="0" smtClean="0"/>
              <a:t>, </a:t>
            </a:r>
            <a:r>
              <a:rPr lang="en-US" dirty="0"/>
              <a:t>variables are not declared as </a:t>
            </a:r>
            <a:r>
              <a:rPr lang="en-US" dirty="0" smtClean="0"/>
              <a:t>a specific data </a:t>
            </a:r>
            <a:r>
              <a:rPr lang="en-US" dirty="0"/>
              <a:t>type.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variables are assigned with R-Objects and the data type of the R-object becomes the data type of the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Frequently </a:t>
            </a:r>
            <a:r>
              <a:rPr lang="en-US" dirty="0"/>
              <a:t>used </a:t>
            </a:r>
            <a:r>
              <a:rPr lang="en-US" dirty="0" smtClean="0"/>
              <a:t>R-Objects include: Vectors, Lists, Matrices, Arrays, Factors, Data </a:t>
            </a:r>
            <a:r>
              <a:rPr lang="en-US" dirty="0"/>
              <a:t>Frames</a:t>
            </a:r>
          </a:p>
          <a:p>
            <a:r>
              <a:rPr lang="en-US" dirty="0"/>
              <a:t>The simplest </a:t>
            </a:r>
            <a:r>
              <a:rPr lang="en-US" dirty="0" smtClean="0"/>
              <a:t>R-object </a:t>
            </a:r>
            <a:r>
              <a:rPr lang="en-US" dirty="0"/>
              <a:t>is the </a:t>
            </a:r>
            <a:r>
              <a:rPr lang="en-US" dirty="0" smtClean="0"/>
              <a:t>atomic vector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six data types </a:t>
            </a:r>
            <a:r>
              <a:rPr lang="en-US" dirty="0" smtClean="0"/>
              <a:t>for </a:t>
            </a:r>
            <a:r>
              <a:rPr lang="en-US" dirty="0"/>
              <a:t>atomic vectors, also termed as six classes of </a:t>
            </a:r>
            <a:r>
              <a:rPr lang="en-US" dirty="0" smtClean="0"/>
              <a:t>vectors: logical, numerical, integer, complex, character, and raw</a:t>
            </a:r>
          </a:p>
          <a:p>
            <a:r>
              <a:rPr lang="en-US" dirty="0" smtClean="0"/>
              <a:t>The </a:t>
            </a:r>
            <a:r>
              <a:rPr lang="en-US" dirty="0"/>
              <a:t>other R-Objects are built upon </a:t>
            </a:r>
            <a:r>
              <a:rPr lang="en-US" dirty="0" smtClean="0"/>
              <a:t>atomic vectors</a:t>
            </a:r>
          </a:p>
          <a:p>
            <a:r>
              <a:rPr lang="en-US" dirty="0" smtClean="0"/>
              <a:t>Lists are also vectors but are not atomic vectors, meaning that they can include multiple data types and can be recursive (contain lists of lists)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7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&lt;- </a:t>
            </a:r>
            <a:r>
              <a:rPr lang="en-US" dirty="0" err="1" smtClean="0"/>
              <a:t>vs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6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(R objects)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5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data and object types with class(), </a:t>
            </a:r>
            <a:r>
              <a:rPr lang="en-US" dirty="0" err="1" smtClean="0"/>
              <a:t>typeof</a:t>
            </a:r>
            <a:r>
              <a:rPr lang="en-US" dirty="0" smtClean="0"/>
              <a:t>() and is.*()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11003"/>
              </p:ext>
            </p:extLst>
          </p:nvPr>
        </p:nvGraphicFramePr>
        <p:xfrm>
          <a:off x="379415" y="1269960"/>
          <a:ext cx="855286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985"/>
                <a:gridCol w="1757517"/>
                <a:gridCol w="1173480"/>
                <a:gridCol w="2546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typeof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is.*(x)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&lt;- 1.0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is.numeric</a:t>
                      </a:r>
                      <a:r>
                        <a:rPr lang="en-US" dirty="0" smtClean="0"/>
                        <a:t>(x)=TRUE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is.double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&lt;- 1L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is.integer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“a”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is.character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is.logical</a:t>
                      </a:r>
                      <a:r>
                        <a:rPr lang="en-US" dirty="0" smtClean="0"/>
                        <a:t>(x)=</a:t>
                      </a:r>
                      <a:r>
                        <a:rPr lang="en-US" baseline="0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</a:t>
                      </a:r>
                      <a:r>
                        <a:rPr lang="en-US" dirty="0" err="1" smtClean="0"/>
                        <a:t>charToRaw</a:t>
                      </a:r>
                      <a:r>
                        <a:rPr lang="en-US" dirty="0" smtClean="0"/>
                        <a:t>(“a”)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is.raw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 &lt;- 4 + 4i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is.complex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 &lt;- </a:t>
                      </a:r>
                      <a:r>
                        <a:rPr lang="it-IT" dirty="0" err="1" smtClean="0"/>
                        <a:t>matrix</a:t>
                      </a:r>
                      <a:r>
                        <a:rPr lang="it-IT" dirty="0" smtClean="0"/>
                        <a:t>(1:4, </a:t>
                      </a:r>
                      <a:r>
                        <a:rPr lang="it-IT" dirty="0" err="1" smtClean="0"/>
                        <a:t>nrow</a:t>
                      </a:r>
                      <a:r>
                        <a:rPr lang="it-IT" dirty="0" smtClean="0"/>
                        <a:t>=2)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is.matrix</a:t>
                      </a:r>
                      <a:r>
                        <a:rPr lang="en-US" dirty="0" smtClean="0"/>
                        <a:t>(x)=TRUE</a:t>
                      </a:r>
                    </a:p>
                    <a:p>
                      <a:pPr algn="ctr"/>
                      <a:r>
                        <a:rPr lang="en-US" dirty="0" err="1" smtClean="0"/>
                        <a:t>Is.integer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x &lt;- </a:t>
                      </a:r>
                      <a:r>
                        <a:rPr lang="es-ES_tradnl" dirty="0" err="1" smtClean="0"/>
                        <a:t>data.frame</a:t>
                      </a:r>
                      <a:r>
                        <a:rPr lang="es-ES_tradnl" dirty="0" smtClean="0"/>
                        <a:t>(x=1:2, y=c(“a”, “b”))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data.frame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is.data.frame</a:t>
                      </a:r>
                      <a:r>
                        <a:rPr lang="en-US" dirty="0" smtClean="0"/>
                        <a:t>(x)=TRUE</a:t>
                      </a:r>
                    </a:p>
                    <a:p>
                      <a:pPr algn="ctr"/>
                      <a:r>
                        <a:rPr lang="en-US" dirty="0" err="1" smtClean="0"/>
                        <a:t>is.list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677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1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9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0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and Exporting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8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68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9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ggplot2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5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</a:t>
            </a:r>
            <a:r>
              <a:rPr lang="en-US" dirty="0" err="1" smtClean="0"/>
              <a:t>vs</a:t>
            </a:r>
            <a:r>
              <a:rPr lang="en-US" dirty="0" smtClean="0"/>
              <a:t> long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03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79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options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3 primary graphics options in R</a:t>
            </a:r>
          </a:p>
          <a:p>
            <a:pPr lvl="1"/>
            <a:r>
              <a:rPr lang="en-US" dirty="0" smtClean="0"/>
              <a:t>base R graphics</a:t>
            </a:r>
          </a:p>
          <a:p>
            <a:pPr lvl="2"/>
            <a:r>
              <a:rPr lang="en-US" dirty="0" smtClean="0"/>
              <a:t>plot(), par(),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lattice</a:t>
            </a:r>
          </a:p>
          <a:p>
            <a:pPr lvl="1"/>
            <a:r>
              <a:rPr lang="en-US" dirty="0" smtClean="0"/>
              <a:t>ggplot2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816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ggplot2?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0267" y="62208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base 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282267" y="6220861"/>
            <a:ext cx="120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ggplot2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7912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syntax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6785" y="887582"/>
            <a:ext cx="8771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ggplot</a:t>
            </a:r>
            <a:r>
              <a:rPr lang="en-US" sz="2000" dirty="0"/>
              <a:t>(data=</a:t>
            </a:r>
            <a:r>
              <a:rPr lang="en-US" sz="2000" dirty="0" err="1"/>
              <a:t>variantData</a:t>
            </a:r>
            <a:r>
              <a:rPr lang="en-US" sz="2000" dirty="0"/>
              <a:t>, </a:t>
            </a:r>
            <a:r>
              <a:rPr lang="en-US" sz="2000" dirty="0" err="1"/>
              <a:t>aes</a:t>
            </a:r>
            <a:r>
              <a:rPr lang="en-US" sz="2000" dirty="0"/>
              <a:t>(x=</a:t>
            </a:r>
            <a:r>
              <a:rPr lang="en-US" sz="2000" dirty="0" err="1"/>
              <a:t>tumor_VAF</a:t>
            </a:r>
            <a:r>
              <a:rPr lang="en-US" sz="2000" dirty="0"/>
              <a:t>, y=</a:t>
            </a:r>
            <a:r>
              <a:rPr lang="en-US" sz="2000" dirty="0" err="1"/>
              <a:t>tumor_COV</a:t>
            </a:r>
            <a:r>
              <a:rPr lang="en-US" sz="2000" dirty="0"/>
              <a:t>)) + </a:t>
            </a:r>
            <a:r>
              <a:rPr lang="en-US" sz="2000" dirty="0" err="1"/>
              <a:t>geom_point</a:t>
            </a:r>
            <a:r>
              <a:rPr lang="en-US" sz="2000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1468" y="2476293"/>
            <a:ext cx="4047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Aesthetic mappings describe how variables in the data are mapped to visual properties (aesthetics) of </a:t>
            </a:r>
            <a:r>
              <a:rPr lang="en-US" dirty="0" smtClean="0"/>
              <a:t>geometric objects (</a:t>
            </a:r>
            <a:r>
              <a:rPr lang="en-US" dirty="0" err="1" smtClean="0"/>
              <a:t>geoms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366000" y="1355424"/>
            <a:ext cx="147985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68132" y="1355424"/>
            <a:ext cx="3742268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02266" y="1355424"/>
            <a:ext cx="18288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21" idx="0"/>
          </p:cNvCxnSpPr>
          <p:nvPr/>
        </p:nvCxnSpPr>
        <p:spPr>
          <a:xfrm flipH="1">
            <a:off x="1205594" y="1355424"/>
            <a:ext cx="928007" cy="541124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5986" y="1896548"/>
            <a:ext cx="20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dataframe</a:t>
            </a:r>
            <a:r>
              <a:rPr lang="en-US" dirty="0" smtClean="0"/>
              <a:t> with data to be plotted</a:t>
            </a:r>
            <a:endParaRPr lang="en-US" dirty="0"/>
          </a:p>
        </p:txBody>
      </p:sp>
      <p:cxnSp>
        <p:nvCxnSpPr>
          <p:cNvPr id="22" name="Straight Connector 21"/>
          <p:cNvCxnSpPr>
            <a:endCxn id="8" idx="0"/>
          </p:cNvCxnSpPr>
          <p:nvPr/>
        </p:nvCxnSpPr>
        <p:spPr>
          <a:xfrm flipH="1">
            <a:off x="4445004" y="1355424"/>
            <a:ext cx="550329" cy="1120869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 flipH="1">
            <a:off x="7782380" y="1355424"/>
            <a:ext cx="294821" cy="528202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52772" y="1883626"/>
            <a:ext cx="2059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geometric objects specify how data should be plotted</a:t>
            </a:r>
            <a:endParaRPr lang="en-US" dirty="0"/>
          </a:p>
        </p:txBody>
      </p:sp>
      <p:pic>
        <p:nvPicPr>
          <p:cNvPr id="31" name="Picture 30" descr="R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49" y="3778220"/>
            <a:ext cx="3300751" cy="307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88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Module 1: </a:t>
            </a:r>
            <a:r>
              <a:rPr lang="en-US" dirty="0"/>
              <a:t>Introduction to genomic data visualization and interpretation</a:t>
            </a:r>
            <a:endParaRPr lang="en-US" dirty="0" smtClean="0"/>
          </a:p>
          <a:p>
            <a:r>
              <a:rPr lang="en-US" b="1" dirty="0" smtClean="0"/>
              <a:t>Module 2</a:t>
            </a:r>
            <a:r>
              <a:rPr lang="en-US" b="1" dirty="0"/>
              <a:t>: Using R for genomic data visualization and </a:t>
            </a:r>
            <a:r>
              <a:rPr lang="en-US" b="1" dirty="0" smtClean="0"/>
              <a:t>interpretation</a:t>
            </a:r>
          </a:p>
          <a:p>
            <a:r>
              <a:rPr lang="en-US" dirty="0" smtClean="0"/>
              <a:t>Module 3: </a:t>
            </a:r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 smtClean="0"/>
          </a:p>
          <a:p>
            <a:r>
              <a:rPr lang="en-US" dirty="0"/>
              <a:t>Module 4: Expression profiling, visualization, and interpretation</a:t>
            </a:r>
            <a:endParaRPr lang="en-US" dirty="0" smtClean="0"/>
          </a:p>
          <a:p>
            <a:r>
              <a:rPr lang="en-US" dirty="0" smtClean="0"/>
              <a:t>Module 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dirty="0" smtClean="0"/>
              <a:t>Module 6</a:t>
            </a:r>
            <a:r>
              <a:rPr lang="en-US" dirty="0"/>
              <a:t>: Q &amp; A, discussion, integrated assignments, and working with your own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graphics with R 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Optimizing a graphic often requires multiple iterative alterations</a:t>
            </a:r>
          </a:p>
          <a:p>
            <a:r>
              <a:rPr lang="en-US" sz="2800" dirty="0" smtClean="0"/>
              <a:t>Analysis and interpretation often benefits from active filtering, variable selection, and parameterization</a:t>
            </a:r>
          </a:p>
          <a:p>
            <a:r>
              <a:rPr lang="en-US" sz="2800" dirty="0" smtClean="0"/>
              <a:t>Interactive graphics allow end-users, especially non-experts, to more effectively explore data</a:t>
            </a:r>
          </a:p>
          <a:p>
            <a:r>
              <a:rPr lang="en-US" sz="2800" dirty="0" smtClean="0"/>
              <a:t>The R shiny package allows you to quickly and easily create sophisticated web-accessible interactive graphics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1840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organization of a shiny application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45463" y="2379940"/>
            <a:ext cx="1170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shinyUI</a:t>
            </a:r>
            <a:endParaRPr lang="en-US" sz="2400" dirty="0" smtClean="0"/>
          </a:p>
          <a:p>
            <a:pPr algn="ctr"/>
            <a:r>
              <a:rPr lang="en-US" sz="2400" dirty="0" err="1" smtClean="0"/>
              <a:t>ui.R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33276" y="1032941"/>
            <a:ext cx="1758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shinyServer</a:t>
            </a:r>
            <a:endParaRPr lang="en-US" sz="2400" dirty="0" smtClean="0"/>
          </a:p>
          <a:p>
            <a:pPr algn="ctr"/>
            <a:r>
              <a:rPr lang="en-US" sz="2400" dirty="0" err="1" smtClean="0"/>
              <a:t>server.R</a:t>
            </a:r>
            <a:endParaRPr lang="en-US" sz="2400" dirty="0"/>
          </a:p>
        </p:txBody>
      </p:sp>
      <p:sp>
        <p:nvSpPr>
          <p:cNvPr id="9" name="Curved Left Arrow 8"/>
          <p:cNvSpPr/>
          <p:nvPr/>
        </p:nvSpPr>
        <p:spPr>
          <a:xfrm>
            <a:off x="5529772" y="1337735"/>
            <a:ext cx="853657" cy="1659469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3282658"/>
            <a:ext cx="7772400" cy="2737104"/>
          </a:xfrm>
          <a:prstGeom prst="rect">
            <a:avLst/>
          </a:prstGeom>
        </p:spPr>
      </p:pic>
      <p:sp>
        <p:nvSpPr>
          <p:cNvPr id="16" name="Curved Left Arrow 15"/>
          <p:cNvSpPr/>
          <p:nvPr/>
        </p:nvSpPr>
        <p:spPr>
          <a:xfrm rot="10800000">
            <a:off x="2685031" y="1236140"/>
            <a:ext cx="853657" cy="1659469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7728" y="1630070"/>
            <a:ext cx="111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User input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570127" y="1647003"/>
            <a:ext cx="1524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 output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202962" y="6144335"/>
            <a:ext cx="6806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Interactive User Interface (UI) = website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3662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RMarkdown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basic R usage</a:t>
            </a:r>
          </a:p>
          <a:p>
            <a:r>
              <a:rPr lang="en-US" dirty="0" smtClean="0"/>
              <a:t>Learn </a:t>
            </a:r>
            <a:r>
              <a:rPr lang="en-US" dirty="0"/>
              <a:t>to use R for basic data manipulation</a:t>
            </a:r>
          </a:p>
          <a:p>
            <a:r>
              <a:rPr lang="en-US" dirty="0" smtClean="0"/>
              <a:t>Learn </a:t>
            </a:r>
            <a:r>
              <a:rPr lang="en-US" dirty="0"/>
              <a:t>to create publication quality graphs to display data</a:t>
            </a:r>
          </a:p>
          <a:p>
            <a:r>
              <a:rPr lang="en-US" dirty="0" smtClean="0"/>
              <a:t>Learn </a:t>
            </a:r>
            <a:r>
              <a:rPr lang="en-US" dirty="0"/>
              <a:t>to create interactive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an implementation of the S programming language combined with lexical scoping semantics inspired by Scheme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</a:t>
            </a:r>
            <a:r>
              <a:rPr lang="en-US" dirty="0"/>
              <a:t>was created by John Chambers while at Bell </a:t>
            </a:r>
            <a:r>
              <a:rPr lang="en-US" dirty="0" smtClean="0"/>
              <a:t>Labs</a:t>
            </a:r>
          </a:p>
          <a:p>
            <a:r>
              <a:rPr lang="en-US" dirty="0" smtClean="0"/>
              <a:t>There </a:t>
            </a:r>
            <a:r>
              <a:rPr lang="en-US" dirty="0"/>
              <a:t>are some important differences, but much of the code written for S runs unaltered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 was created by Ross </a:t>
            </a:r>
            <a:r>
              <a:rPr lang="en-US" dirty="0" err="1"/>
              <a:t>Ihaka</a:t>
            </a:r>
            <a:r>
              <a:rPr lang="en-US" dirty="0"/>
              <a:t> and Robert </a:t>
            </a:r>
            <a:r>
              <a:rPr lang="en-US" dirty="0" smtClean="0"/>
              <a:t>Gentleman at </a:t>
            </a:r>
            <a:r>
              <a:rPr lang="en-US" dirty="0"/>
              <a:t>the University of Auckland, New </a:t>
            </a:r>
            <a:r>
              <a:rPr lang="en-US" dirty="0" smtClean="0"/>
              <a:t>Zealand</a:t>
            </a:r>
          </a:p>
          <a:p>
            <a:r>
              <a:rPr lang="en-US" dirty="0" smtClean="0"/>
              <a:t>Currently </a:t>
            </a:r>
            <a:r>
              <a:rPr lang="en-US" dirty="0"/>
              <a:t>developed by the R Development Core Team, of which Chambers is a member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 project </a:t>
            </a:r>
            <a:r>
              <a:rPr lang="en-US" dirty="0"/>
              <a:t>was conceived in 1992, with an initial version released in 1995 and a stable beta version in </a:t>
            </a:r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1087" y="6268682"/>
            <a:ext cx="6568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https://en.wikipedia.org/wiki/R_(programming_language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5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 is available via command-line or a number of integrated development environments (IDE)</a:t>
            </a:r>
            <a:endParaRPr lang="en-US" dirty="0"/>
          </a:p>
        </p:txBody>
      </p:sp>
      <p:pic>
        <p:nvPicPr>
          <p:cNvPr id="6" name="Content Placeholder 5" descr="Screenshot 2017-09-08 09.15.26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294" b="-37294"/>
          <a:stretch>
            <a:fillRect/>
          </a:stretch>
        </p:blipFill>
        <p:spPr>
          <a:xfrm>
            <a:off x="226786" y="1565718"/>
            <a:ext cx="4197112" cy="5119235"/>
          </a:xfrm>
        </p:spPr>
      </p:pic>
      <p:pic>
        <p:nvPicPr>
          <p:cNvPr id="9" name="Content Placeholder 8" descr="Screenshot 2017-09-08 09.16.35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02" b="-45202"/>
          <a:stretch>
            <a:fillRect/>
          </a:stretch>
        </p:blipFill>
        <p:spPr>
          <a:xfrm>
            <a:off x="4648200" y="1565718"/>
            <a:ext cx="4214586" cy="511923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85" y="914404"/>
            <a:ext cx="1791975" cy="1388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933" y="914404"/>
            <a:ext cx="1388533" cy="13885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6786" y="5784339"/>
            <a:ext cx="4001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hlinkClick r:id="rId6"/>
              </a:rPr>
              <a:t>https://cran.r-project.org/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5784339"/>
            <a:ext cx="3902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7"/>
              </a:rPr>
              <a:t>https://www.rstudio.com</a:t>
            </a:r>
            <a:r>
              <a:rPr lang="en-US" sz="2400" dirty="0" smtClean="0">
                <a:hlinkClick r:id="rId7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80671" y="1785850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Rstudio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018760" y="1779717"/>
            <a:ext cx="166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Project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26786" y="6366940"/>
            <a:ext cx="267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Open-source, non-profit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15933" y="6366940"/>
            <a:ext cx="35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Open-source, free + commercial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4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issues?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5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CRAN and </a:t>
            </a:r>
            <a:r>
              <a:rPr lang="en-US" dirty="0" err="1" smtClean="0"/>
              <a:t>BioConductor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9754"/>
      </p:ext>
    </p:extLst>
  </p:cSld>
  <p:clrMapOvr>
    <a:masterClrMapping/>
  </p:clrMapOvr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969</TotalTime>
  <Words>1028</Words>
  <Application>Microsoft Macintosh PowerPoint</Application>
  <PresentationFormat>On-screen Show (4:3)</PresentationFormat>
  <Paragraphs>135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MGI_PPT_template_4-3_v1b</vt:lpstr>
      <vt:lpstr>GenViz Module 2: Using R for genomic data visualization and interpretation</vt:lpstr>
      <vt:lpstr>PowerPoint Presentation</vt:lpstr>
      <vt:lpstr>Learning objectives of the course</vt:lpstr>
      <vt:lpstr>Learning objectives of module 2</vt:lpstr>
      <vt:lpstr>A brief history of R</vt:lpstr>
      <vt:lpstr>R is available via command-line or a number of integrated development environments (IDE)</vt:lpstr>
      <vt:lpstr>Installation</vt:lpstr>
      <vt:lpstr>Version issues?</vt:lpstr>
      <vt:lpstr>CRAN and BioConductor</vt:lpstr>
      <vt:lpstr>Getting help: ?, vignettes(), and data()</vt:lpstr>
      <vt:lpstr>Variables and Data types</vt:lpstr>
      <vt:lpstr>&lt;- vs =</vt:lpstr>
      <vt:lpstr>Data structures (R objects)</vt:lpstr>
      <vt:lpstr>Understanding data and object types with class(), typeof() and is.*()</vt:lpstr>
      <vt:lpstr>Vectors</vt:lpstr>
      <vt:lpstr>Factors</vt:lpstr>
      <vt:lpstr>Lists</vt:lpstr>
      <vt:lpstr>Attributes</vt:lpstr>
      <vt:lpstr>Importing and Exporting Data</vt:lpstr>
      <vt:lpstr>Dataframes</vt:lpstr>
      <vt:lpstr>Apply functions</vt:lpstr>
      <vt:lpstr>Custom functions</vt:lpstr>
      <vt:lpstr>Introducing ggplot2</vt:lpstr>
      <vt:lpstr>Wide vs long format</vt:lpstr>
      <vt:lpstr>Graphics options in R</vt:lpstr>
      <vt:lpstr>Why use ggplot2?</vt:lpstr>
      <vt:lpstr>ggplot2 syntax</vt:lpstr>
      <vt:lpstr>Faceting</vt:lpstr>
      <vt:lpstr>Themes</vt:lpstr>
      <vt:lpstr>Interactive graphics with R shiny</vt:lpstr>
      <vt:lpstr>Basic organization of a shiny application</vt:lpstr>
      <vt:lpstr>RMarkdown?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Obi Griffith</cp:lastModifiedBy>
  <cp:revision>45</cp:revision>
  <cp:lastPrinted>2017-09-08T23:22:07Z</cp:lastPrinted>
  <dcterms:created xsi:type="dcterms:W3CDTF">2015-05-07T20:45:54Z</dcterms:created>
  <dcterms:modified xsi:type="dcterms:W3CDTF">2017-09-09T04:07:29Z</dcterms:modified>
</cp:coreProperties>
</file>