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2D050"/>
    <a:srgbClr val="FFC000"/>
    <a:srgbClr val="B2B2B2"/>
    <a:srgbClr val="68A2D7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72" autoAdjust="0"/>
    <p:restoredTop sz="94660"/>
  </p:normalViewPr>
  <p:slideViewPr>
    <p:cSldViewPr snapToGrid="0">
      <p:cViewPr>
        <p:scale>
          <a:sx n="66" d="100"/>
          <a:sy n="66" d="100"/>
        </p:scale>
        <p:origin x="10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97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48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74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23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43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89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80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1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74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89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06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93AF-29D6-4A8A-8B01-64542FC5381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32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2779271" y="4014880"/>
            <a:ext cx="3923030" cy="992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013125" y="4268065"/>
            <a:ext cx="3436576" cy="18879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986142" y="4030039"/>
            <a:ext cx="1793129" cy="2228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4384455" y="5018037"/>
            <a:ext cx="2341747" cy="1105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2370441" y="4472288"/>
            <a:ext cx="2250603" cy="5246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手繪多邊形 33"/>
          <p:cNvSpPr/>
          <p:nvPr/>
        </p:nvSpPr>
        <p:spPr>
          <a:xfrm>
            <a:off x="2418354" y="2391138"/>
            <a:ext cx="3001819" cy="2057554"/>
          </a:xfrm>
          <a:custGeom>
            <a:avLst/>
            <a:gdLst>
              <a:gd name="connsiteX0" fmla="*/ 0 w 3648364"/>
              <a:gd name="connsiteY0" fmla="*/ 1512609 h 2057554"/>
              <a:gd name="connsiteX1" fmla="*/ 2687782 w 3648364"/>
              <a:gd name="connsiteY1" fmla="*/ 7082 h 2057554"/>
              <a:gd name="connsiteX2" fmla="*/ 3648364 w 3648364"/>
              <a:gd name="connsiteY2" fmla="*/ 2057554 h 205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364" h="2057554">
                <a:moveTo>
                  <a:pt x="0" y="1512609"/>
                </a:moveTo>
                <a:cubicBezTo>
                  <a:pt x="1039860" y="714433"/>
                  <a:pt x="2079721" y="-83742"/>
                  <a:pt x="2687782" y="7082"/>
                </a:cubicBezTo>
                <a:cubicBezTo>
                  <a:pt x="3295843" y="97906"/>
                  <a:pt x="3472103" y="1077730"/>
                  <a:pt x="3648364" y="2057554"/>
                </a:cubicBezTo>
              </a:path>
            </a:pathLst>
          </a:custGeom>
          <a:noFill/>
          <a:ln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11" b="2631"/>
          <a:stretch/>
        </p:blipFill>
        <p:spPr>
          <a:xfrm rot="21337387">
            <a:off x="2131533" y="3764206"/>
            <a:ext cx="393933" cy="870218"/>
          </a:xfrm>
          <a:prstGeom prst="rect">
            <a:avLst/>
          </a:prstGeom>
        </p:spPr>
      </p:pic>
      <p:sp>
        <p:nvSpPr>
          <p:cNvPr id="60" name="橢圓 59"/>
          <p:cNvSpPr/>
          <p:nvPr/>
        </p:nvSpPr>
        <p:spPr>
          <a:xfrm>
            <a:off x="2462516" y="382124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2846691" y="345873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3275316" y="308316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3686479" y="275402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4073674" y="250558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4416574" y="237824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697038" y="240117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907692" y="257707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5065412" y="285459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5163546" y="317370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5249531" y="353495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5322342" y="394619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接點 85"/>
          <p:cNvCxnSpPr>
            <a:stCxn id="60" idx="6"/>
          </p:cNvCxnSpPr>
          <p:nvPr/>
        </p:nvCxnSpPr>
        <p:spPr>
          <a:xfrm flipV="1">
            <a:off x="2508235" y="2577078"/>
            <a:ext cx="8868484" cy="126702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62" idx="5"/>
          </p:cNvCxnSpPr>
          <p:nvPr/>
        </p:nvCxnSpPr>
        <p:spPr>
          <a:xfrm flipV="1">
            <a:off x="2885715" y="2577078"/>
            <a:ext cx="8491004" cy="920676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stCxn id="63" idx="5"/>
          </p:cNvCxnSpPr>
          <p:nvPr/>
        </p:nvCxnSpPr>
        <p:spPr>
          <a:xfrm flipV="1">
            <a:off x="3314340" y="2577078"/>
            <a:ext cx="8062379" cy="545114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65" idx="5"/>
          </p:cNvCxnSpPr>
          <p:nvPr/>
        </p:nvCxnSpPr>
        <p:spPr>
          <a:xfrm flipV="1">
            <a:off x="3725503" y="2577078"/>
            <a:ext cx="7651216" cy="215974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67" idx="5"/>
          </p:cNvCxnSpPr>
          <p:nvPr/>
        </p:nvCxnSpPr>
        <p:spPr>
          <a:xfrm>
            <a:off x="4112698" y="2544612"/>
            <a:ext cx="7264021" cy="32466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69" idx="5"/>
          </p:cNvCxnSpPr>
          <p:nvPr/>
        </p:nvCxnSpPr>
        <p:spPr>
          <a:xfrm>
            <a:off x="4455598" y="2417267"/>
            <a:ext cx="6921121" cy="159811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>
            <a:stCxn id="84" idx="5"/>
          </p:cNvCxnSpPr>
          <p:nvPr/>
        </p:nvCxnSpPr>
        <p:spPr>
          <a:xfrm flipV="1">
            <a:off x="5441970" y="2577078"/>
            <a:ext cx="5934749" cy="187993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82" idx="5"/>
          </p:cNvCxnSpPr>
          <p:nvPr/>
        </p:nvCxnSpPr>
        <p:spPr>
          <a:xfrm flipV="1">
            <a:off x="5361366" y="2577078"/>
            <a:ext cx="6015353" cy="1408139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80" idx="5"/>
          </p:cNvCxnSpPr>
          <p:nvPr/>
        </p:nvCxnSpPr>
        <p:spPr>
          <a:xfrm flipV="1">
            <a:off x="5288555" y="2577078"/>
            <a:ext cx="6088164" cy="996899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78" idx="5"/>
          </p:cNvCxnSpPr>
          <p:nvPr/>
        </p:nvCxnSpPr>
        <p:spPr>
          <a:xfrm flipV="1">
            <a:off x="5202570" y="2577078"/>
            <a:ext cx="6174149" cy="635647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76" idx="5"/>
          </p:cNvCxnSpPr>
          <p:nvPr/>
        </p:nvCxnSpPr>
        <p:spPr>
          <a:xfrm flipV="1">
            <a:off x="5104436" y="2577078"/>
            <a:ext cx="6272283" cy="316543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74" idx="5"/>
          </p:cNvCxnSpPr>
          <p:nvPr/>
        </p:nvCxnSpPr>
        <p:spPr>
          <a:xfrm flipV="1">
            <a:off x="4946716" y="2577078"/>
            <a:ext cx="6430003" cy="39024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72" idx="5"/>
          </p:cNvCxnSpPr>
          <p:nvPr/>
        </p:nvCxnSpPr>
        <p:spPr>
          <a:xfrm>
            <a:off x="4736062" y="2440196"/>
            <a:ext cx="6640657" cy="136882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群組 414"/>
          <p:cNvGrpSpPr/>
          <p:nvPr/>
        </p:nvGrpSpPr>
        <p:grpSpPr>
          <a:xfrm>
            <a:off x="8248640" y="1336759"/>
            <a:ext cx="2864319" cy="3492818"/>
            <a:chOff x="8462649" y="-127510"/>
            <a:chExt cx="2864319" cy="3492818"/>
          </a:xfrm>
        </p:grpSpPr>
        <p:cxnSp>
          <p:nvCxnSpPr>
            <p:cNvPr id="189" name="直線接點 188"/>
            <p:cNvCxnSpPr/>
            <p:nvPr/>
          </p:nvCxnSpPr>
          <p:spPr>
            <a:xfrm>
              <a:off x="8462649" y="917364"/>
              <a:ext cx="879417" cy="24324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/>
          </p:nvCxnSpPr>
          <p:spPr>
            <a:xfrm flipV="1">
              <a:off x="8462649" y="-124391"/>
              <a:ext cx="2231097" cy="10608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/>
            <p:nvPr/>
          </p:nvCxnSpPr>
          <p:spPr>
            <a:xfrm flipV="1">
              <a:off x="9342066" y="1250419"/>
              <a:ext cx="1984902" cy="21148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>
              <a:off x="10689257" y="-127510"/>
              <a:ext cx="637711" cy="13779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" name="手繪多邊形 367"/>
          <p:cNvSpPr/>
          <p:nvPr/>
        </p:nvSpPr>
        <p:spPr>
          <a:xfrm>
            <a:off x="9611558" y="2529300"/>
            <a:ext cx="537633" cy="425102"/>
          </a:xfrm>
          <a:custGeom>
            <a:avLst/>
            <a:gdLst>
              <a:gd name="connsiteX0" fmla="*/ 0 w 537633"/>
              <a:gd name="connsiteY0" fmla="*/ 302336 h 425102"/>
              <a:gd name="connsiteX1" fmla="*/ 173566 w 537633"/>
              <a:gd name="connsiteY1" fmla="*/ 1769 h 425102"/>
              <a:gd name="connsiteX2" fmla="*/ 537633 w 537633"/>
              <a:gd name="connsiteY2" fmla="*/ 425102 h 42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633" h="425102">
                <a:moveTo>
                  <a:pt x="0" y="302336"/>
                </a:moveTo>
                <a:cubicBezTo>
                  <a:pt x="41980" y="141822"/>
                  <a:pt x="83961" y="-18692"/>
                  <a:pt x="173566" y="1769"/>
                </a:cubicBezTo>
                <a:cubicBezTo>
                  <a:pt x="263172" y="22230"/>
                  <a:pt x="400402" y="223666"/>
                  <a:pt x="537633" y="425102"/>
                </a:cubicBezTo>
              </a:path>
            </a:pathLst>
          </a:custGeom>
          <a:noFill/>
          <a:ln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2" name="群組 411"/>
          <p:cNvGrpSpPr/>
          <p:nvPr/>
        </p:nvGrpSpPr>
        <p:grpSpPr>
          <a:xfrm>
            <a:off x="9310991" y="2235517"/>
            <a:ext cx="1165350" cy="1562844"/>
            <a:chOff x="9525000" y="3275538"/>
            <a:chExt cx="1165350" cy="1562844"/>
          </a:xfrm>
        </p:grpSpPr>
        <p:cxnSp>
          <p:nvCxnSpPr>
            <p:cNvPr id="401" name="直線接點 400"/>
            <p:cNvCxnSpPr/>
            <p:nvPr/>
          </p:nvCxnSpPr>
          <p:spPr>
            <a:xfrm flipH="1">
              <a:off x="9525002" y="3275538"/>
              <a:ext cx="475961" cy="28727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接點 401"/>
            <p:cNvCxnSpPr/>
            <p:nvPr/>
          </p:nvCxnSpPr>
          <p:spPr>
            <a:xfrm flipH="1">
              <a:off x="9825567" y="4027023"/>
              <a:ext cx="864783" cy="8113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接點 402"/>
            <p:cNvCxnSpPr/>
            <p:nvPr/>
          </p:nvCxnSpPr>
          <p:spPr>
            <a:xfrm>
              <a:off x="9525000" y="3562815"/>
              <a:ext cx="307982" cy="12755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接點 403"/>
            <p:cNvCxnSpPr/>
            <p:nvPr/>
          </p:nvCxnSpPr>
          <p:spPr>
            <a:xfrm>
              <a:off x="10003900" y="3288183"/>
              <a:ext cx="685357" cy="738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7" name="直線接點 416"/>
          <p:cNvCxnSpPr/>
          <p:nvPr/>
        </p:nvCxnSpPr>
        <p:spPr>
          <a:xfrm>
            <a:off x="2485375" y="3866965"/>
            <a:ext cx="0" cy="696104"/>
          </a:xfrm>
          <a:prstGeom prst="line">
            <a:avLst/>
          </a:prstGeom>
          <a:ln w="28575">
            <a:solidFill>
              <a:srgbClr val="0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>
            <a:off x="5426090" y="4382960"/>
            <a:ext cx="0" cy="970684"/>
          </a:xfrm>
          <a:prstGeom prst="line">
            <a:avLst/>
          </a:prstGeom>
          <a:ln w="28575">
            <a:solidFill>
              <a:srgbClr val="0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橢圓 425"/>
          <p:cNvSpPr/>
          <p:nvPr/>
        </p:nvSpPr>
        <p:spPr>
          <a:xfrm>
            <a:off x="2418037" y="4541899"/>
            <a:ext cx="137594" cy="688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7" name="橢圓 426"/>
          <p:cNvSpPr/>
          <p:nvPr/>
        </p:nvSpPr>
        <p:spPr>
          <a:xfrm>
            <a:off x="5358318" y="5324229"/>
            <a:ext cx="137594" cy="688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2701" y1="3741" x2="78832" y2="30952"/>
                        <a14:foregroundMark x1="53285" y1="41156" x2="32847" y2="43878"/>
                      </a14:backgroundRemoval>
                    </a14:imgEffect>
                  </a14:imgLayer>
                </a14:imgProps>
              </a:ext>
            </a:extLst>
          </a:blip>
          <a:srcRect l="5411" b="2631"/>
          <a:stretch/>
        </p:blipFill>
        <p:spPr>
          <a:xfrm rot="1831557" flipH="1">
            <a:off x="5148540" y="4368614"/>
            <a:ext cx="527473" cy="1165214"/>
          </a:xfrm>
          <a:prstGeom prst="rect">
            <a:avLst/>
          </a:prstGeom>
          <a:ln>
            <a:noFill/>
            <a:prstDash val="lgDash"/>
          </a:ln>
        </p:spPr>
      </p:pic>
      <p:sp>
        <p:nvSpPr>
          <p:cNvPr id="84" name="橢圓 83"/>
          <p:cNvSpPr/>
          <p:nvPr/>
        </p:nvSpPr>
        <p:spPr>
          <a:xfrm>
            <a:off x="5402946" y="44179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6" name="直線接點 445"/>
          <p:cNvCxnSpPr/>
          <p:nvPr/>
        </p:nvCxnSpPr>
        <p:spPr>
          <a:xfrm flipV="1">
            <a:off x="6966512" y="1741360"/>
            <a:ext cx="0" cy="4026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flipV="1">
            <a:off x="630366" y="70614"/>
            <a:ext cx="0" cy="4026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>
            <a:off x="630366" y="79493"/>
            <a:ext cx="6336146" cy="168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橢圓 450"/>
          <p:cNvSpPr/>
          <p:nvPr/>
        </p:nvSpPr>
        <p:spPr>
          <a:xfrm>
            <a:off x="11385962" y="2542843"/>
            <a:ext cx="72952" cy="79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2" name="文字方塊 451"/>
          <p:cNvSpPr txBox="1"/>
          <p:nvPr/>
        </p:nvSpPr>
        <p:spPr>
          <a:xfrm rot="20048604">
            <a:off x="9128057" y="1336759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Image plane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3" name="文字方塊 452"/>
          <p:cNvSpPr txBox="1"/>
          <p:nvPr/>
        </p:nvSpPr>
        <p:spPr>
          <a:xfrm>
            <a:off x="11132394" y="2201051"/>
            <a:ext cx="6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ocal</a:t>
            </a:r>
            <a:endParaRPr lang="zh-TW" altLang="en-US" dirty="0"/>
          </a:p>
        </p:txBody>
      </p:sp>
      <p:cxnSp>
        <p:nvCxnSpPr>
          <p:cNvPr id="456" name="直線接點 455"/>
          <p:cNvCxnSpPr/>
          <p:nvPr/>
        </p:nvCxnSpPr>
        <p:spPr>
          <a:xfrm>
            <a:off x="630366" y="4079445"/>
            <a:ext cx="6360047" cy="169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>
            <a:off x="2538961" y="4569342"/>
            <a:ext cx="2840841" cy="756995"/>
          </a:xfrm>
          <a:prstGeom prst="line">
            <a:avLst/>
          </a:prstGeom>
          <a:ln w="28575">
            <a:solidFill>
              <a:srgbClr val="FFC000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文字方塊 460"/>
          <p:cNvSpPr txBox="1"/>
          <p:nvPr/>
        </p:nvSpPr>
        <p:spPr>
          <a:xfrm rot="861241">
            <a:off x="5577850" y="1217389"/>
            <a:ext cx="149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68A2D7"/>
                </a:solidFill>
              </a:rPr>
              <a:t>T</a:t>
            </a:r>
            <a:r>
              <a:rPr lang="en-US" altLang="zh-TW" dirty="0" err="1" smtClean="0">
                <a:solidFill>
                  <a:srgbClr val="68A2D7"/>
                </a:solidFill>
              </a:rPr>
              <a:t>racklet</a:t>
            </a:r>
            <a:r>
              <a:rPr lang="en-US" altLang="zh-TW" dirty="0" smtClean="0">
                <a:solidFill>
                  <a:srgbClr val="68A2D7"/>
                </a:solidFill>
              </a:rPr>
              <a:t> plane</a:t>
            </a:r>
            <a:endParaRPr lang="zh-TW" altLang="en-US" dirty="0">
              <a:solidFill>
                <a:srgbClr val="68A2D7"/>
              </a:solidFill>
            </a:endParaRPr>
          </a:p>
        </p:txBody>
      </p:sp>
      <p:sp>
        <p:nvSpPr>
          <p:cNvPr id="463" name="文字方塊 462"/>
          <p:cNvSpPr txBox="1"/>
          <p:nvPr/>
        </p:nvSpPr>
        <p:spPr>
          <a:xfrm>
            <a:off x="4700127" y="1777221"/>
            <a:ext cx="356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B2B2B2"/>
                </a:solidFill>
              </a:rPr>
              <a:t>Optical rays </a:t>
            </a:r>
            <a:r>
              <a:rPr lang="en-US" altLang="zh-TW" dirty="0" smtClean="0"/>
              <a:t>of 2d </a:t>
            </a:r>
            <a:r>
              <a:rPr lang="en-US" altLang="zh-TW" dirty="0" err="1" smtClean="0"/>
              <a:t>tracklet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B2B2B2"/>
                </a:solidFill>
              </a:rPr>
              <a:t>V</a:t>
            </a:r>
            <a:r>
              <a:rPr lang="en-US" altLang="zh-TW" baseline="-25000" dirty="0" smtClean="0">
                <a:solidFill>
                  <a:srgbClr val="B2B2B2"/>
                </a:solidFill>
              </a:rPr>
              <a:t>i </a:t>
            </a:r>
            <a:r>
              <a:rPr lang="en-US" altLang="zh-TW" dirty="0" smtClean="0">
                <a:solidFill>
                  <a:srgbClr val="B2B2B2"/>
                </a:solidFill>
              </a:rPr>
              <a:t>=  </a:t>
            </a:r>
            <a:r>
              <a:rPr lang="el-GR" altLang="zh-TW" dirty="0" smtClean="0">
                <a:solidFill>
                  <a:srgbClr val="B2B2B2"/>
                </a:solidFill>
              </a:rPr>
              <a:t>ρ</a:t>
            </a:r>
            <a:r>
              <a:rPr lang="en-US" altLang="zh-TW" dirty="0" smtClean="0">
                <a:solidFill>
                  <a:srgbClr val="B2B2B2"/>
                </a:solidFill>
              </a:rPr>
              <a:t>P</a:t>
            </a:r>
            <a:r>
              <a:rPr lang="en-US" altLang="zh-TW" baseline="-25000" dirty="0" smtClean="0">
                <a:solidFill>
                  <a:srgbClr val="B2B2B2"/>
                </a:solidFill>
              </a:rPr>
              <a:t>2d_i</a:t>
            </a:r>
            <a:r>
              <a:rPr lang="en-US" altLang="zh-TW" dirty="0" smtClean="0"/>
              <a:t>, where </a:t>
            </a:r>
            <a:r>
              <a:rPr lang="el-GR" altLang="zh-TW" dirty="0" smtClean="0"/>
              <a:t>ρ</a:t>
            </a:r>
            <a:r>
              <a:rPr lang="en-US" altLang="zh-TW" dirty="0" smtClean="0"/>
              <a:t> is scaling factor</a:t>
            </a:r>
            <a:r>
              <a:rPr lang="en-US" altLang="zh-TW" dirty="0" smtClean="0"/>
              <a:t> </a:t>
            </a:r>
            <a:endParaRPr lang="zh-TW" altLang="en-US" baseline="-25000" dirty="0"/>
          </a:p>
        </p:txBody>
      </p:sp>
      <p:sp>
        <p:nvSpPr>
          <p:cNvPr id="464" name="文字方塊 463"/>
          <p:cNvSpPr txBox="1"/>
          <p:nvPr/>
        </p:nvSpPr>
        <p:spPr>
          <a:xfrm>
            <a:off x="8733330" y="3776622"/>
            <a:ext cx="3458670" cy="147732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2d </a:t>
            </a:r>
            <a:r>
              <a:rPr lang="en-US" altLang="zh-TW" dirty="0" err="1" smtClean="0">
                <a:solidFill>
                  <a:srgbClr val="7030A0"/>
                </a:solidFill>
              </a:rPr>
              <a:t>tracklet</a:t>
            </a:r>
            <a:r>
              <a:rPr lang="en-US" altLang="zh-TW" dirty="0" smtClean="0">
                <a:solidFill>
                  <a:srgbClr val="7030A0"/>
                </a:solidFill>
              </a:rPr>
              <a:t> points </a:t>
            </a:r>
            <a:r>
              <a:rPr lang="en-US" altLang="zh-TW" dirty="0" smtClean="0"/>
              <a:t>in CCW space can be describe as </a:t>
            </a:r>
            <a:r>
              <a:rPr lang="en-US" altLang="zh-TW" dirty="0" smtClean="0">
                <a:solidFill>
                  <a:srgbClr val="7030A0"/>
                </a:solidFill>
              </a:rPr>
              <a:t>P</a:t>
            </a:r>
            <a:r>
              <a:rPr lang="en-US" altLang="zh-TW" baseline="-25000" dirty="0" smtClean="0">
                <a:solidFill>
                  <a:srgbClr val="7030A0"/>
                </a:solidFill>
              </a:rPr>
              <a:t>2d_i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= (x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, f), where x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 is the 2d coordinate of points in image and f is the focal length of camera</a:t>
            </a:r>
            <a:endParaRPr lang="zh-TW" altLang="en-US" baseline="-25000" dirty="0"/>
          </a:p>
        </p:txBody>
      </p:sp>
      <p:sp>
        <p:nvSpPr>
          <p:cNvPr id="466" name="文字方塊 465"/>
          <p:cNvSpPr txBox="1"/>
          <p:nvPr/>
        </p:nvSpPr>
        <p:spPr>
          <a:xfrm>
            <a:off x="779798" y="678004"/>
            <a:ext cx="2411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</a:rPr>
              <a:t>d </a:t>
            </a:r>
            <a:r>
              <a:rPr lang="en-US" altLang="zh-TW" dirty="0" err="1" smtClean="0">
                <a:solidFill>
                  <a:srgbClr val="FF0000"/>
                </a:solidFill>
              </a:rPr>
              <a:t>tracklet</a:t>
            </a:r>
            <a:r>
              <a:rPr lang="en-US" altLang="zh-TW" dirty="0" smtClean="0">
                <a:solidFill>
                  <a:srgbClr val="FF0000"/>
                </a:solidFill>
              </a:rPr>
              <a:t> points P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3d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can be obtained by calculating the intersections of the </a:t>
            </a:r>
            <a:r>
              <a:rPr lang="en-US" altLang="zh-TW" dirty="0">
                <a:solidFill>
                  <a:srgbClr val="B2B2B2"/>
                </a:solidFill>
              </a:rPr>
              <a:t>optical rays </a:t>
            </a:r>
            <a:r>
              <a:rPr lang="en-US" altLang="zh-TW" dirty="0" smtClean="0"/>
              <a:t>and </a:t>
            </a:r>
            <a:r>
              <a:rPr lang="en-US" altLang="zh-TW" dirty="0" err="1">
                <a:solidFill>
                  <a:srgbClr val="68A2D7"/>
                </a:solidFill>
              </a:rPr>
              <a:t>tracklet</a:t>
            </a:r>
            <a:r>
              <a:rPr lang="en-US" altLang="zh-TW" dirty="0">
                <a:solidFill>
                  <a:srgbClr val="68A2D7"/>
                </a:solidFill>
              </a:rPr>
              <a:t> plane</a:t>
            </a:r>
            <a:endParaRPr lang="zh-TW" altLang="en-US" dirty="0">
              <a:solidFill>
                <a:srgbClr val="68A2D7"/>
              </a:solidFill>
            </a:endParaRPr>
          </a:p>
        </p:txBody>
      </p:sp>
      <p:sp>
        <p:nvSpPr>
          <p:cNvPr id="467" name="文字方塊 466"/>
          <p:cNvSpPr txBox="1"/>
          <p:nvPr/>
        </p:nvSpPr>
        <p:spPr>
          <a:xfrm>
            <a:off x="4782825" y="5883246"/>
            <a:ext cx="717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FFC000"/>
                </a:solidFill>
              </a:rPr>
              <a:t>projection point </a:t>
            </a:r>
            <a:r>
              <a:rPr lang="en-US" altLang="zh-TW" dirty="0" smtClean="0"/>
              <a:t>of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hit position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FFC000"/>
                </a:solidFill>
              </a:rPr>
              <a:t>P</a:t>
            </a:r>
            <a:r>
              <a:rPr lang="en-US" altLang="zh-TW" baseline="-25000" dirty="0" err="1" smtClean="0">
                <a:solidFill>
                  <a:srgbClr val="FFC000"/>
                </a:solidFill>
              </a:rPr>
              <a:t>proj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from 3d space to the ground can be described as (x, y, 0) in WCS space. And the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FFC000"/>
                </a:solidFill>
              </a:rPr>
              <a:t>projection line</a:t>
            </a:r>
            <a:r>
              <a:rPr lang="en-US" altLang="zh-TW" dirty="0" smtClean="0"/>
              <a:t> of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3d </a:t>
            </a:r>
            <a:r>
              <a:rPr lang="en-US" altLang="zh-TW" dirty="0" err="1" smtClean="0">
                <a:solidFill>
                  <a:srgbClr val="FF0000"/>
                </a:solidFill>
              </a:rPr>
              <a:t>tracklet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from 3d space to the ground can be described as </a:t>
            </a:r>
            <a:r>
              <a:rPr lang="en-US" altLang="zh-TW" dirty="0" err="1" smtClean="0">
                <a:solidFill>
                  <a:srgbClr val="FFC000"/>
                </a:solidFill>
              </a:rPr>
              <a:t>V</a:t>
            </a:r>
            <a:r>
              <a:rPr lang="en-US" altLang="zh-TW" baseline="-25000" dirty="0" err="1" smtClean="0">
                <a:solidFill>
                  <a:srgbClr val="FFC000"/>
                </a:solidFill>
              </a:rPr>
              <a:t>proj</a:t>
            </a:r>
            <a:r>
              <a:rPr lang="en-US" altLang="zh-TW" dirty="0" smtClean="0">
                <a:solidFill>
                  <a:srgbClr val="FFC000"/>
                </a:solidFill>
              </a:rPr>
              <a:t> = </a:t>
            </a:r>
            <a:r>
              <a:rPr lang="en-US" altLang="zh-TW" dirty="0" err="1" smtClean="0">
                <a:solidFill>
                  <a:srgbClr val="FFC000"/>
                </a:solidFill>
              </a:rPr>
              <a:t>P</a:t>
            </a:r>
            <a:r>
              <a:rPr lang="en-US" altLang="zh-TW" baseline="-25000" dirty="0" err="1" smtClean="0">
                <a:solidFill>
                  <a:srgbClr val="FFC000"/>
                </a:solidFill>
              </a:rPr>
              <a:t>proj_i</a:t>
            </a:r>
            <a:r>
              <a:rPr lang="en-US" altLang="zh-TW" baseline="-25000" dirty="0" smtClean="0">
                <a:solidFill>
                  <a:srgbClr val="FFC000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- </a:t>
            </a:r>
            <a:r>
              <a:rPr lang="en-US" altLang="zh-TW" dirty="0" err="1" smtClean="0">
                <a:solidFill>
                  <a:srgbClr val="FFC000"/>
                </a:solidFill>
              </a:rPr>
              <a:t>P</a:t>
            </a:r>
            <a:r>
              <a:rPr lang="en-US" altLang="zh-TW" baseline="-25000" dirty="0" err="1" smtClean="0">
                <a:solidFill>
                  <a:srgbClr val="FFC000"/>
                </a:solidFill>
              </a:rPr>
              <a:t>proj_j</a:t>
            </a:r>
            <a:r>
              <a:rPr lang="en-US" altLang="zh-TW" dirty="0" smtClean="0">
                <a:solidFill>
                  <a:srgbClr val="FFC000"/>
                </a:solidFill>
              </a:rPr>
              <a:t> 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68" name="矩形 467"/>
          <p:cNvSpPr/>
          <p:nvPr/>
        </p:nvSpPr>
        <p:spPr>
          <a:xfrm>
            <a:off x="2485374" y="4202380"/>
            <a:ext cx="552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C000"/>
                </a:solidFill>
              </a:rPr>
              <a:t>P</a:t>
            </a:r>
            <a:r>
              <a:rPr lang="en-US" altLang="zh-TW" baseline="-25000" dirty="0" err="1" smtClean="0">
                <a:solidFill>
                  <a:srgbClr val="FFC000"/>
                </a:solidFill>
              </a:rPr>
              <a:t>proj</a:t>
            </a:r>
            <a:endParaRPr lang="zh-TW" altLang="en-US" dirty="0"/>
          </a:p>
        </p:txBody>
      </p:sp>
      <p:sp>
        <p:nvSpPr>
          <p:cNvPr id="469" name="矩形 468"/>
          <p:cNvSpPr/>
          <p:nvPr/>
        </p:nvSpPr>
        <p:spPr>
          <a:xfrm>
            <a:off x="5432284" y="5049421"/>
            <a:ext cx="552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C000"/>
                </a:solidFill>
              </a:rPr>
              <a:t>P</a:t>
            </a:r>
            <a:r>
              <a:rPr lang="en-US" altLang="zh-TW" baseline="-25000" dirty="0" err="1" smtClean="0">
                <a:solidFill>
                  <a:srgbClr val="FFC000"/>
                </a:solidFill>
              </a:rPr>
              <a:t>proj</a:t>
            </a:r>
            <a:endParaRPr lang="zh-TW" altLang="en-US" dirty="0"/>
          </a:p>
        </p:txBody>
      </p:sp>
      <p:sp>
        <p:nvSpPr>
          <p:cNvPr id="470" name="矩形 469"/>
          <p:cNvSpPr/>
          <p:nvPr/>
        </p:nvSpPr>
        <p:spPr>
          <a:xfrm rot="900000">
            <a:off x="3975509" y="4582575"/>
            <a:ext cx="559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C000"/>
                </a:solidFill>
              </a:rPr>
              <a:t>V</a:t>
            </a:r>
            <a:r>
              <a:rPr lang="en-US" altLang="zh-TW" baseline="-25000" dirty="0" err="1" smtClean="0">
                <a:solidFill>
                  <a:srgbClr val="FFC000"/>
                </a:solidFill>
              </a:rPr>
              <a:t>proj</a:t>
            </a:r>
            <a:endParaRPr lang="zh-TW" altLang="en-US" dirty="0"/>
          </a:p>
        </p:txBody>
      </p:sp>
      <p:cxnSp>
        <p:nvCxnSpPr>
          <p:cNvPr id="471" name="直線接點 470"/>
          <p:cNvCxnSpPr>
            <a:stCxn id="426" idx="3"/>
          </p:cNvCxnSpPr>
          <p:nvPr/>
        </p:nvCxnSpPr>
        <p:spPr>
          <a:xfrm flipH="1">
            <a:off x="1902544" y="4600641"/>
            <a:ext cx="535643" cy="554279"/>
          </a:xfrm>
          <a:prstGeom prst="line">
            <a:avLst/>
          </a:prstGeom>
          <a:ln w="28575">
            <a:solidFill>
              <a:srgbClr val="92D050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矩形 477"/>
          <p:cNvSpPr/>
          <p:nvPr/>
        </p:nvSpPr>
        <p:spPr>
          <a:xfrm rot="18900000">
            <a:off x="1270075" y="4744416"/>
            <a:ext cx="80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92D050"/>
                </a:solidFill>
              </a:rPr>
              <a:t>N</a:t>
            </a:r>
            <a:r>
              <a:rPr lang="en-US" altLang="zh-TW" baseline="-25000" dirty="0" err="1" smtClean="0">
                <a:solidFill>
                  <a:srgbClr val="92D050"/>
                </a:solidFill>
              </a:rPr>
              <a:t>tracklet</a:t>
            </a:r>
            <a:endParaRPr lang="zh-TW" altLang="en-US" baseline="-25000" dirty="0">
              <a:solidFill>
                <a:srgbClr val="92D050"/>
              </a:solidFill>
            </a:endParaRPr>
          </a:p>
        </p:txBody>
      </p:sp>
      <p:sp>
        <p:nvSpPr>
          <p:cNvPr id="479" name="文字方塊 478"/>
          <p:cNvSpPr txBox="1"/>
          <p:nvPr/>
        </p:nvSpPr>
        <p:spPr>
          <a:xfrm>
            <a:off x="74124" y="5340659"/>
            <a:ext cx="446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normal vector </a:t>
            </a:r>
            <a:r>
              <a:rPr lang="en-US" altLang="zh-TW" dirty="0" err="1" smtClean="0">
                <a:solidFill>
                  <a:srgbClr val="92D050"/>
                </a:solidFill>
              </a:rPr>
              <a:t>N</a:t>
            </a:r>
            <a:r>
              <a:rPr lang="en-US" altLang="zh-TW" baseline="-25000" dirty="0" err="1" smtClean="0">
                <a:solidFill>
                  <a:srgbClr val="92D050"/>
                </a:solidFill>
              </a:rPr>
              <a:t>tracklet</a:t>
            </a:r>
            <a:r>
              <a:rPr lang="en-US" altLang="zh-TW" dirty="0" smtClean="0"/>
              <a:t> of </a:t>
            </a:r>
            <a:r>
              <a:rPr lang="en-US" altLang="zh-TW" dirty="0" err="1" smtClean="0">
                <a:solidFill>
                  <a:srgbClr val="68A2D7"/>
                </a:solidFill>
              </a:rPr>
              <a:t>tr</a:t>
            </a:r>
            <a:r>
              <a:rPr lang="en-US" altLang="zh-TW" dirty="0" err="1" smtClean="0">
                <a:solidFill>
                  <a:srgbClr val="68A2D7"/>
                </a:solidFill>
              </a:rPr>
              <a:t>acklet</a:t>
            </a:r>
            <a:r>
              <a:rPr lang="en-US" altLang="zh-TW" dirty="0" smtClean="0">
                <a:solidFill>
                  <a:srgbClr val="68A2D7"/>
                </a:solidFill>
              </a:rPr>
              <a:t> plane</a:t>
            </a:r>
            <a:r>
              <a:rPr lang="zh-TW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TW" dirty="0" smtClean="0"/>
              <a:t>is orthogonal to </a:t>
            </a:r>
            <a:r>
              <a:rPr lang="en-US" altLang="zh-TW" dirty="0" err="1" smtClean="0">
                <a:solidFill>
                  <a:srgbClr val="FFC000"/>
                </a:solidFill>
              </a:rPr>
              <a:t>V</a:t>
            </a:r>
            <a:r>
              <a:rPr lang="en-US" altLang="zh-TW" baseline="-25000" dirty="0" err="1" smtClean="0">
                <a:solidFill>
                  <a:srgbClr val="FFC000"/>
                </a:solidFill>
              </a:rPr>
              <a:t>proj</a:t>
            </a:r>
            <a:r>
              <a:rPr lang="en-US" altLang="zh-TW" baseline="-25000" dirty="0" smtClean="0">
                <a:solidFill>
                  <a:srgbClr val="FFC000"/>
                </a:solidFill>
              </a:rPr>
              <a:t> </a:t>
            </a:r>
            <a:r>
              <a:rPr lang="en-US" altLang="zh-TW" dirty="0"/>
              <a:t>and lie on the ground (z = 0)</a:t>
            </a:r>
            <a:endParaRPr lang="zh-TW" altLang="en-US" dirty="0"/>
          </a:p>
        </p:txBody>
      </p:sp>
      <p:sp>
        <p:nvSpPr>
          <p:cNvPr id="480" name="矩形 479"/>
          <p:cNvSpPr/>
          <p:nvPr/>
        </p:nvSpPr>
        <p:spPr>
          <a:xfrm>
            <a:off x="2807336" y="2727728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3d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/>
          </a:p>
        </p:txBody>
      </p:sp>
      <p:sp>
        <p:nvSpPr>
          <p:cNvPr id="481" name="矩形 480"/>
          <p:cNvSpPr/>
          <p:nvPr/>
        </p:nvSpPr>
        <p:spPr>
          <a:xfrm>
            <a:off x="2485374" y="3065565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3d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/>
          </a:p>
        </p:txBody>
      </p:sp>
      <p:sp>
        <p:nvSpPr>
          <p:cNvPr id="482" name="矩形 481"/>
          <p:cNvSpPr/>
          <p:nvPr/>
        </p:nvSpPr>
        <p:spPr>
          <a:xfrm>
            <a:off x="2086348" y="3387738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3d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/>
          </a:p>
        </p:txBody>
      </p:sp>
      <p:sp>
        <p:nvSpPr>
          <p:cNvPr id="484" name="橢圓 483"/>
          <p:cNvSpPr/>
          <p:nvPr/>
        </p:nvSpPr>
        <p:spPr>
          <a:xfrm>
            <a:off x="9585771" y="2802060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5" name="橢圓 484"/>
          <p:cNvSpPr/>
          <p:nvPr/>
        </p:nvSpPr>
        <p:spPr>
          <a:xfrm>
            <a:off x="9608116" y="2727505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6" name="橢圓 485"/>
          <p:cNvSpPr/>
          <p:nvPr/>
        </p:nvSpPr>
        <p:spPr>
          <a:xfrm>
            <a:off x="9634385" y="2657419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7" name="橢圓 486"/>
          <p:cNvSpPr/>
          <p:nvPr/>
        </p:nvSpPr>
        <p:spPr>
          <a:xfrm>
            <a:off x="9725744" y="2512870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8" name="橢圓 487"/>
          <p:cNvSpPr/>
          <p:nvPr/>
        </p:nvSpPr>
        <p:spPr>
          <a:xfrm>
            <a:off x="9666419" y="2577798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0" name="橢圓 489"/>
          <p:cNvSpPr/>
          <p:nvPr/>
        </p:nvSpPr>
        <p:spPr>
          <a:xfrm>
            <a:off x="9954402" y="2687694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1" name="橢圓 490"/>
          <p:cNvSpPr/>
          <p:nvPr/>
        </p:nvSpPr>
        <p:spPr>
          <a:xfrm>
            <a:off x="10003754" y="2762585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2" name="橢圓 491"/>
          <p:cNvSpPr/>
          <p:nvPr/>
        </p:nvSpPr>
        <p:spPr>
          <a:xfrm>
            <a:off x="10060115" y="2838921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3" name="橢圓 492"/>
          <p:cNvSpPr/>
          <p:nvPr/>
        </p:nvSpPr>
        <p:spPr>
          <a:xfrm>
            <a:off x="10126878" y="2934724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4" name="矩形 493"/>
          <p:cNvSpPr/>
          <p:nvPr/>
        </p:nvSpPr>
        <p:spPr>
          <a:xfrm>
            <a:off x="9897466" y="2144257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P</a:t>
            </a:r>
            <a:r>
              <a:rPr lang="en-US" altLang="zh-TW" baseline="-25000" dirty="0" smtClean="0">
                <a:solidFill>
                  <a:srgbClr val="7030A0"/>
                </a:solidFill>
              </a:rPr>
              <a:t>2d</a:t>
            </a:r>
            <a:endParaRPr lang="zh-TW" altLang="en-US" dirty="0"/>
          </a:p>
        </p:txBody>
      </p:sp>
      <p:sp>
        <p:nvSpPr>
          <p:cNvPr id="495" name="橢圓 494"/>
          <p:cNvSpPr/>
          <p:nvPr/>
        </p:nvSpPr>
        <p:spPr>
          <a:xfrm>
            <a:off x="9844981" y="2560724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6" name="橢圓 495"/>
          <p:cNvSpPr/>
          <p:nvPr/>
        </p:nvSpPr>
        <p:spPr>
          <a:xfrm>
            <a:off x="9903455" y="2620278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7" name="橢圓 496"/>
          <p:cNvSpPr/>
          <p:nvPr/>
        </p:nvSpPr>
        <p:spPr>
          <a:xfrm>
            <a:off x="9789891" y="2518294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2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156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astor</dc:creator>
  <cp:lastModifiedBy>astor</cp:lastModifiedBy>
  <cp:revision>17</cp:revision>
  <dcterms:created xsi:type="dcterms:W3CDTF">2020-10-22T04:58:16Z</dcterms:created>
  <dcterms:modified xsi:type="dcterms:W3CDTF">2020-10-22T08:04:18Z</dcterms:modified>
</cp:coreProperties>
</file>